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64" r:id="rId3"/>
    <p:sldId id="257" r:id="rId4"/>
    <p:sldId id="259" r:id="rId5"/>
    <p:sldId id="258" r:id="rId6"/>
    <p:sldId id="261" r:id="rId7"/>
    <p:sldId id="260" r:id="rId8"/>
    <p:sldId id="263" r:id="rId9"/>
    <p:sldId id="262"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5" d="100"/>
          <a:sy n="95" d="100"/>
        </p:scale>
        <p:origin x="-976" y="-12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notesMaster" Target="notesMasters/notesMaster1.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98FCEE-85BB-A348-9DB3-F690099659AC}" type="datetimeFigureOut">
              <a:rPr lang="en-US" smtClean="0"/>
              <a:t>8/16/17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D82FF6-EB98-C946-BC66-0D6AEE8B30EE}" type="slidenum">
              <a:rPr lang="en-US" smtClean="0"/>
              <a:t>‹#›</a:t>
            </a:fld>
            <a:endParaRPr lang="en-US"/>
          </a:p>
        </p:txBody>
      </p:sp>
    </p:spTree>
    <p:extLst>
      <p:ext uri="{BB962C8B-B14F-4D97-AF65-F5344CB8AC3E}">
        <p14:creationId xmlns:p14="http://schemas.microsoft.com/office/powerpoint/2010/main" val="28369888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sun</a:t>
            </a:r>
            <a:r>
              <a:rPr lang="en-US" baseline="0" dirty="0" smtClean="0"/>
              <a:t> and moon have been used as subjects of and materials for creation for centuries. In honor of the solar eclipse we are going to talk quickly about a number of artists who exhibit the moon in their work. These are all artists that you could write into the newly designed RED section of your journal.</a:t>
            </a:r>
            <a:endParaRPr lang="en-US" dirty="0"/>
          </a:p>
        </p:txBody>
      </p:sp>
      <p:sp>
        <p:nvSpPr>
          <p:cNvPr id="4" name="Slide Number Placeholder 3"/>
          <p:cNvSpPr>
            <a:spLocks noGrp="1"/>
          </p:cNvSpPr>
          <p:nvPr>
            <p:ph type="sldNum" sz="quarter" idx="10"/>
          </p:nvPr>
        </p:nvSpPr>
        <p:spPr/>
        <p:txBody>
          <a:bodyPr/>
          <a:lstStyle/>
          <a:p>
            <a:fld id="{6FD82FF6-EB98-C946-BC66-0D6AEE8B30EE}" type="slidenum">
              <a:rPr lang="en-US" smtClean="0"/>
              <a:t>1</a:t>
            </a:fld>
            <a:endParaRPr lang="en-US"/>
          </a:p>
        </p:txBody>
      </p:sp>
    </p:spTree>
    <p:extLst>
      <p:ext uri="{BB962C8B-B14F-4D97-AF65-F5344CB8AC3E}">
        <p14:creationId xmlns:p14="http://schemas.microsoft.com/office/powerpoint/2010/main" val="2719381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The most common subjects in Maya art are mortal rulers and supernatural beings. Maya sculptors also invested a monumental amount of labor in portable goods made of stone. This is</a:t>
            </a:r>
            <a:r>
              <a:rPr lang="en-US" sz="1200" kern="1200" baseline="0" dirty="0" smtClean="0">
                <a:solidFill>
                  <a:schemeClr val="tx1"/>
                </a:solidFill>
                <a:latin typeface="+mn-lt"/>
                <a:ea typeface="+mn-ea"/>
                <a:cs typeface="+mn-cs"/>
              </a:rPr>
              <a:t> an image of the Mayan Sun Calendar, which were notorious for predicting the end of the world in 2012. </a:t>
            </a:r>
            <a:endParaRPr lang="en-US" dirty="0"/>
          </a:p>
        </p:txBody>
      </p:sp>
      <p:sp>
        <p:nvSpPr>
          <p:cNvPr id="4" name="Slide Number Placeholder 3"/>
          <p:cNvSpPr>
            <a:spLocks noGrp="1"/>
          </p:cNvSpPr>
          <p:nvPr>
            <p:ph type="sldNum" sz="quarter" idx="10"/>
          </p:nvPr>
        </p:nvSpPr>
        <p:spPr/>
        <p:txBody>
          <a:bodyPr/>
          <a:lstStyle/>
          <a:p>
            <a:fld id="{6FD82FF6-EB98-C946-BC66-0D6AEE8B30EE}" type="slidenum">
              <a:rPr lang="en-US" smtClean="0"/>
              <a:t>2</a:t>
            </a:fld>
            <a:endParaRPr lang="en-US"/>
          </a:p>
        </p:txBody>
      </p:sp>
    </p:spTree>
    <p:extLst>
      <p:ext uri="{BB962C8B-B14F-4D97-AF65-F5344CB8AC3E}">
        <p14:creationId xmlns:p14="http://schemas.microsoft.com/office/powerpoint/2010/main" val="4167370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Artist </a:t>
            </a:r>
            <a:r>
              <a:rPr lang="en-US" dirty="0" err="1" smtClean="0"/>
              <a:t>Kae</a:t>
            </a:r>
            <a:r>
              <a:rPr lang="en-US" dirty="0" smtClean="0"/>
              <a:t> Pea lives/works in Louisiana, MO where she runs</a:t>
            </a:r>
            <a:r>
              <a:rPr lang="en-US" baseline="0" dirty="0" smtClean="0"/>
              <a:t> a stamp and stencil business called “</a:t>
            </a:r>
            <a:r>
              <a:rPr lang="en-US" baseline="0" dirty="0" err="1" smtClean="0"/>
              <a:t>rubbermoon</a:t>
            </a:r>
            <a:r>
              <a:rPr lang="en-US" baseline="0" dirty="0" smtClean="0"/>
              <a:t>” which she uses as the basis of much of her artwork. </a:t>
            </a:r>
            <a:r>
              <a:rPr lang="en-US" baseline="0" dirty="0" err="1" smtClean="0"/>
              <a:t>Kae</a:t>
            </a:r>
            <a:r>
              <a:rPr lang="en-US" baseline="0" dirty="0" smtClean="0"/>
              <a:t> Pea combines watercolor, pen &amp; ink and more into her paintings; this would be deemed mixed media. The use of stamps as a base for creation gives her work a holistic feel and similar theme. </a:t>
            </a:r>
            <a:endParaRPr lang="en-US" dirty="0" smtClean="0"/>
          </a:p>
          <a:p>
            <a:endParaRPr lang="en-US" dirty="0"/>
          </a:p>
        </p:txBody>
      </p:sp>
      <p:sp>
        <p:nvSpPr>
          <p:cNvPr id="4" name="Slide Number Placeholder 3"/>
          <p:cNvSpPr>
            <a:spLocks noGrp="1"/>
          </p:cNvSpPr>
          <p:nvPr>
            <p:ph type="sldNum" sz="quarter" idx="10"/>
          </p:nvPr>
        </p:nvSpPr>
        <p:spPr/>
        <p:txBody>
          <a:bodyPr/>
          <a:lstStyle/>
          <a:p>
            <a:fld id="{6FD82FF6-EB98-C946-BC66-0D6AEE8B30EE}" type="slidenum">
              <a:rPr lang="en-US" smtClean="0"/>
              <a:t>3</a:t>
            </a:fld>
            <a:endParaRPr lang="en-US"/>
          </a:p>
        </p:txBody>
      </p:sp>
    </p:spTree>
    <p:extLst>
      <p:ext uri="{BB962C8B-B14F-4D97-AF65-F5344CB8AC3E}">
        <p14:creationId xmlns:p14="http://schemas.microsoft.com/office/powerpoint/2010/main" val="1919450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Has anyone created an image this way before? These are called sun prints. and they are created via resist</a:t>
            </a:r>
            <a:r>
              <a:rPr lang="en-US" baseline="0" dirty="0" smtClean="0"/>
              <a:t> onto photo-sensitive paper. Basically you place an object onto the paper and wait an undetermined about of time before removing those items. Wherever your items were placed will remain white as the sun was unable to effect those areas. This paper is available at all major craft supply stores.</a:t>
            </a:r>
            <a:endParaRPr lang="en-US" dirty="0"/>
          </a:p>
        </p:txBody>
      </p:sp>
      <p:sp>
        <p:nvSpPr>
          <p:cNvPr id="4" name="Slide Number Placeholder 3"/>
          <p:cNvSpPr>
            <a:spLocks noGrp="1"/>
          </p:cNvSpPr>
          <p:nvPr>
            <p:ph type="sldNum" sz="quarter" idx="10"/>
          </p:nvPr>
        </p:nvSpPr>
        <p:spPr/>
        <p:txBody>
          <a:bodyPr/>
          <a:lstStyle/>
          <a:p>
            <a:fld id="{6FD82FF6-EB98-C946-BC66-0D6AEE8B30EE}" type="slidenum">
              <a:rPr lang="en-US" smtClean="0"/>
              <a:t>4</a:t>
            </a:fld>
            <a:endParaRPr lang="en-US"/>
          </a:p>
        </p:txBody>
      </p:sp>
    </p:spTree>
    <p:extLst>
      <p:ext uri="{BB962C8B-B14F-4D97-AF65-F5344CB8AC3E}">
        <p14:creationId xmlns:p14="http://schemas.microsoft.com/office/powerpoint/2010/main" val="2853577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right are</a:t>
            </a:r>
            <a:r>
              <a:rPr lang="en-US" baseline="0" dirty="0" smtClean="0"/>
              <a:t> 2 different “starry nights” created by Van Gogh. The left hand image gives a view of what the physical texture of the work looks like up close</a:t>
            </a:r>
            <a:r>
              <a:rPr lang="is-IS" baseline="0" dirty="0" smtClean="0"/>
              <a:t>… It was actually kind of messy. Remember, like other impressionist painters Van Gogh would paint en pleine aire or outside infront of his subject matter. These were painted quickly to capture a moment. </a:t>
            </a:r>
            <a:endParaRPr lang="en-US" dirty="0"/>
          </a:p>
        </p:txBody>
      </p:sp>
      <p:sp>
        <p:nvSpPr>
          <p:cNvPr id="4" name="Slide Number Placeholder 3"/>
          <p:cNvSpPr>
            <a:spLocks noGrp="1"/>
          </p:cNvSpPr>
          <p:nvPr>
            <p:ph type="sldNum" sz="quarter" idx="10"/>
          </p:nvPr>
        </p:nvSpPr>
        <p:spPr/>
        <p:txBody>
          <a:bodyPr/>
          <a:lstStyle/>
          <a:p>
            <a:fld id="{6FD82FF6-EB98-C946-BC66-0D6AEE8B30EE}" type="slidenum">
              <a:rPr lang="en-US" smtClean="0"/>
              <a:t>5</a:t>
            </a:fld>
            <a:endParaRPr lang="en-US"/>
          </a:p>
        </p:txBody>
      </p:sp>
    </p:spTree>
    <p:extLst>
      <p:ext uri="{BB962C8B-B14F-4D97-AF65-F5344CB8AC3E}">
        <p14:creationId xmlns:p14="http://schemas.microsoft.com/office/powerpoint/2010/main" val="218905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self-taught artist who painted in the primitive style;</a:t>
            </a:r>
            <a:r>
              <a:rPr lang="en-US" baseline="0" dirty="0" smtClean="0"/>
              <a:t> only later recognized as a genius. This image is called The Sleeping Gypsy, created in 1897. </a:t>
            </a:r>
            <a:endParaRPr lang="en-US" dirty="0"/>
          </a:p>
        </p:txBody>
      </p:sp>
      <p:sp>
        <p:nvSpPr>
          <p:cNvPr id="4" name="Slide Number Placeholder 3"/>
          <p:cNvSpPr>
            <a:spLocks noGrp="1"/>
          </p:cNvSpPr>
          <p:nvPr>
            <p:ph type="sldNum" sz="quarter" idx="10"/>
          </p:nvPr>
        </p:nvSpPr>
        <p:spPr/>
        <p:txBody>
          <a:bodyPr/>
          <a:lstStyle/>
          <a:p>
            <a:fld id="{6FD82FF6-EB98-C946-BC66-0D6AEE8B30EE}" type="slidenum">
              <a:rPr lang="en-US" smtClean="0"/>
              <a:t>6</a:t>
            </a:fld>
            <a:endParaRPr lang="en-US"/>
          </a:p>
        </p:txBody>
      </p:sp>
    </p:spTree>
    <p:extLst>
      <p:ext uri="{BB962C8B-B14F-4D97-AF65-F5344CB8AC3E}">
        <p14:creationId xmlns:p14="http://schemas.microsoft.com/office/powerpoint/2010/main" val="954390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Czech</a:t>
            </a:r>
            <a:r>
              <a:rPr lang="en-US" baseline="0" dirty="0" smtClean="0"/>
              <a:t> artist who began his career painting theatrical scenery. He helped to develop what’s known as the Art Nouveau style; usually more pale or pastel poster designs featuring women with many floral borders. The image on the left is entitled The Moon Study and the right (The Pole Star) is from the same series entitled, The Moon Series. </a:t>
            </a:r>
            <a:endParaRPr lang="en-US" dirty="0"/>
          </a:p>
        </p:txBody>
      </p:sp>
      <p:sp>
        <p:nvSpPr>
          <p:cNvPr id="4" name="Slide Number Placeholder 3"/>
          <p:cNvSpPr>
            <a:spLocks noGrp="1"/>
          </p:cNvSpPr>
          <p:nvPr>
            <p:ph type="sldNum" sz="quarter" idx="10"/>
          </p:nvPr>
        </p:nvSpPr>
        <p:spPr/>
        <p:txBody>
          <a:bodyPr/>
          <a:lstStyle/>
          <a:p>
            <a:fld id="{6FD82FF6-EB98-C946-BC66-0D6AEE8B30EE}" type="slidenum">
              <a:rPr lang="en-US" smtClean="0"/>
              <a:t>7</a:t>
            </a:fld>
            <a:endParaRPr lang="en-US"/>
          </a:p>
        </p:txBody>
      </p:sp>
    </p:spTree>
    <p:extLst>
      <p:ext uri="{BB962C8B-B14F-4D97-AF65-F5344CB8AC3E}">
        <p14:creationId xmlns:p14="http://schemas.microsoft.com/office/powerpoint/2010/main" val="1406484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Trip</a:t>
            </a:r>
            <a:r>
              <a:rPr lang="en-US" baseline="0" dirty="0" smtClean="0"/>
              <a:t> to the Moon was created in 1902 by Georges </a:t>
            </a:r>
            <a:r>
              <a:rPr lang="en-US" baseline="0" dirty="0" err="1" smtClean="0"/>
              <a:t>Melies</a:t>
            </a:r>
            <a:r>
              <a:rPr lang="en-US" baseline="0" dirty="0" smtClean="0"/>
              <a:t> and is heralded as one of the most iconic films of the 20</a:t>
            </a:r>
            <a:r>
              <a:rPr lang="en-US" baseline="30000" dirty="0" smtClean="0"/>
              <a:t>th</a:t>
            </a:r>
            <a:r>
              <a:rPr lang="en-US" baseline="0" dirty="0" smtClean="0"/>
              <a:t> century. The special effects created by this film were state of the art! I have 2 different versions linked here. The color version was lost and only found in 1995 for recreation. </a:t>
            </a:r>
            <a:endParaRPr lang="en-US" dirty="0"/>
          </a:p>
        </p:txBody>
      </p:sp>
      <p:sp>
        <p:nvSpPr>
          <p:cNvPr id="4" name="Slide Number Placeholder 3"/>
          <p:cNvSpPr>
            <a:spLocks noGrp="1"/>
          </p:cNvSpPr>
          <p:nvPr>
            <p:ph type="sldNum" sz="quarter" idx="10"/>
          </p:nvPr>
        </p:nvSpPr>
        <p:spPr/>
        <p:txBody>
          <a:bodyPr/>
          <a:lstStyle/>
          <a:p>
            <a:fld id="{6FD82FF6-EB98-C946-BC66-0D6AEE8B30EE}" type="slidenum">
              <a:rPr lang="en-US" smtClean="0"/>
              <a:t>8</a:t>
            </a:fld>
            <a:endParaRPr lang="en-US"/>
          </a:p>
        </p:txBody>
      </p:sp>
    </p:spTree>
    <p:extLst>
      <p:ext uri="{BB962C8B-B14F-4D97-AF65-F5344CB8AC3E}">
        <p14:creationId xmlns:p14="http://schemas.microsoft.com/office/powerpoint/2010/main" val="3582929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you may have seen these</a:t>
            </a:r>
            <a:r>
              <a:rPr lang="en-US" baseline="0" dirty="0" smtClean="0"/>
              <a:t> street artists creating galaxy scenes from spray paint. I think it’s super neat how they’re able to use layers of texture and a simple resist to create what seems like a complex image. If we have time we’ll watch this video of an artist </a:t>
            </a:r>
            <a:r>
              <a:rPr lang="en-US" baseline="0" smtClean="0"/>
              <a:t>actually creating. </a:t>
            </a:r>
            <a:endParaRPr lang="en-US" dirty="0"/>
          </a:p>
        </p:txBody>
      </p:sp>
      <p:sp>
        <p:nvSpPr>
          <p:cNvPr id="4" name="Slide Number Placeholder 3"/>
          <p:cNvSpPr>
            <a:spLocks noGrp="1"/>
          </p:cNvSpPr>
          <p:nvPr>
            <p:ph type="sldNum" sz="quarter" idx="10"/>
          </p:nvPr>
        </p:nvSpPr>
        <p:spPr/>
        <p:txBody>
          <a:bodyPr/>
          <a:lstStyle/>
          <a:p>
            <a:fld id="{6FD82FF6-EB98-C946-BC66-0D6AEE8B30EE}" type="slidenum">
              <a:rPr lang="en-US" smtClean="0"/>
              <a:t>9</a:t>
            </a:fld>
            <a:endParaRPr lang="en-US"/>
          </a:p>
        </p:txBody>
      </p:sp>
    </p:spTree>
    <p:extLst>
      <p:ext uri="{BB962C8B-B14F-4D97-AF65-F5344CB8AC3E}">
        <p14:creationId xmlns:p14="http://schemas.microsoft.com/office/powerpoint/2010/main" val="19438949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7C73FD-8124-A346-9099-4A0AC6FBF368}" type="datetimeFigureOut">
              <a:rPr lang="en-US" smtClean="0"/>
              <a:t>8/16/17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0BA71-E2B7-BE48-94E2-D4193CE69213}" type="slidenum">
              <a:rPr lang="en-US" smtClean="0"/>
              <a:t>‹#›</a:t>
            </a:fld>
            <a:endParaRPr lang="en-US"/>
          </a:p>
        </p:txBody>
      </p:sp>
    </p:spTree>
    <p:extLst>
      <p:ext uri="{BB962C8B-B14F-4D97-AF65-F5344CB8AC3E}">
        <p14:creationId xmlns:p14="http://schemas.microsoft.com/office/powerpoint/2010/main" val="1419370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7C73FD-8124-A346-9099-4A0AC6FBF368}" type="datetimeFigureOut">
              <a:rPr lang="en-US" smtClean="0"/>
              <a:t>8/16/17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0BA71-E2B7-BE48-94E2-D4193CE69213}" type="slidenum">
              <a:rPr lang="en-US" smtClean="0"/>
              <a:t>‹#›</a:t>
            </a:fld>
            <a:endParaRPr lang="en-US"/>
          </a:p>
        </p:txBody>
      </p:sp>
    </p:spTree>
    <p:extLst>
      <p:ext uri="{BB962C8B-B14F-4D97-AF65-F5344CB8AC3E}">
        <p14:creationId xmlns:p14="http://schemas.microsoft.com/office/powerpoint/2010/main" val="3488216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7C73FD-8124-A346-9099-4A0AC6FBF368}" type="datetimeFigureOut">
              <a:rPr lang="en-US" smtClean="0"/>
              <a:t>8/16/17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0BA71-E2B7-BE48-94E2-D4193CE69213}" type="slidenum">
              <a:rPr lang="en-US" smtClean="0"/>
              <a:t>‹#›</a:t>
            </a:fld>
            <a:endParaRPr lang="en-US"/>
          </a:p>
        </p:txBody>
      </p:sp>
    </p:spTree>
    <p:extLst>
      <p:ext uri="{BB962C8B-B14F-4D97-AF65-F5344CB8AC3E}">
        <p14:creationId xmlns:p14="http://schemas.microsoft.com/office/powerpoint/2010/main" val="2908142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7C73FD-8124-A346-9099-4A0AC6FBF368}" type="datetimeFigureOut">
              <a:rPr lang="en-US" smtClean="0"/>
              <a:t>8/16/17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0BA71-E2B7-BE48-94E2-D4193CE69213}" type="slidenum">
              <a:rPr lang="en-US" smtClean="0"/>
              <a:t>‹#›</a:t>
            </a:fld>
            <a:endParaRPr lang="en-US"/>
          </a:p>
        </p:txBody>
      </p:sp>
    </p:spTree>
    <p:extLst>
      <p:ext uri="{BB962C8B-B14F-4D97-AF65-F5344CB8AC3E}">
        <p14:creationId xmlns:p14="http://schemas.microsoft.com/office/powerpoint/2010/main" val="689295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7C73FD-8124-A346-9099-4A0AC6FBF368}" type="datetimeFigureOut">
              <a:rPr lang="en-US" smtClean="0"/>
              <a:t>8/16/17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40BA71-E2B7-BE48-94E2-D4193CE69213}" type="slidenum">
              <a:rPr lang="en-US" smtClean="0"/>
              <a:t>‹#›</a:t>
            </a:fld>
            <a:endParaRPr lang="en-US"/>
          </a:p>
        </p:txBody>
      </p:sp>
    </p:spTree>
    <p:extLst>
      <p:ext uri="{BB962C8B-B14F-4D97-AF65-F5344CB8AC3E}">
        <p14:creationId xmlns:p14="http://schemas.microsoft.com/office/powerpoint/2010/main" val="1565455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7C73FD-8124-A346-9099-4A0AC6FBF368}" type="datetimeFigureOut">
              <a:rPr lang="en-US" smtClean="0"/>
              <a:t>8/16/17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40BA71-E2B7-BE48-94E2-D4193CE69213}" type="slidenum">
              <a:rPr lang="en-US" smtClean="0"/>
              <a:t>‹#›</a:t>
            </a:fld>
            <a:endParaRPr lang="en-US"/>
          </a:p>
        </p:txBody>
      </p:sp>
    </p:spTree>
    <p:extLst>
      <p:ext uri="{BB962C8B-B14F-4D97-AF65-F5344CB8AC3E}">
        <p14:creationId xmlns:p14="http://schemas.microsoft.com/office/powerpoint/2010/main" val="354741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7C73FD-8124-A346-9099-4A0AC6FBF368}" type="datetimeFigureOut">
              <a:rPr lang="en-US" smtClean="0"/>
              <a:t>8/16/17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40BA71-E2B7-BE48-94E2-D4193CE69213}" type="slidenum">
              <a:rPr lang="en-US" smtClean="0"/>
              <a:t>‹#›</a:t>
            </a:fld>
            <a:endParaRPr lang="en-US"/>
          </a:p>
        </p:txBody>
      </p:sp>
    </p:spTree>
    <p:extLst>
      <p:ext uri="{BB962C8B-B14F-4D97-AF65-F5344CB8AC3E}">
        <p14:creationId xmlns:p14="http://schemas.microsoft.com/office/powerpoint/2010/main" val="3439971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7C73FD-8124-A346-9099-4A0AC6FBF368}" type="datetimeFigureOut">
              <a:rPr lang="en-US" smtClean="0"/>
              <a:t>8/16/17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40BA71-E2B7-BE48-94E2-D4193CE69213}" type="slidenum">
              <a:rPr lang="en-US" smtClean="0"/>
              <a:t>‹#›</a:t>
            </a:fld>
            <a:endParaRPr lang="en-US"/>
          </a:p>
        </p:txBody>
      </p:sp>
    </p:spTree>
    <p:extLst>
      <p:ext uri="{BB962C8B-B14F-4D97-AF65-F5344CB8AC3E}">
        <p14:creationId xmlns:p14="http://schemas.microsoft.com/office/powerpoint/2010/main" val="1890899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7C73FD-8124-A346-9099-4A0AC6FBF368}" type="datetimeFigureOut">
              <a:rPr lang="en-US" smtClean="0"/>
              <a:t>8/16/17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40BA71-E2B7-BE48-94E2-D4193CE69213}" type="slidenum">
              <a:rPr lang="en-US" smtClean="0"/>
              <a:t>‹#›</a:t>
            </a:fld>
            <a:endParaRPr lang="en-US"/>
          </a:p>
        </p:txBody>
      </p:sp>
    </p:spTree>
    <p:extLst>
      <p:ext uri="{BB962C8B-B14F-4D97-AF65-F5344CB8AC3E}">
        <p14:creationId xmlns:p14="http://schemas.microsoft.com/office/powerpoint/2010/main" val="351315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7C73FD-8124-A346-9099-4A0AC6FBF368}" type="datetimeFigureOut">
              <a:rPr lang="en-US" smtClean="0"/>
              <a:t>8/16/17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40BA71-E2B7-BE48-94E2-D4193CE69213}" type="slidenum">
              <a:rPr lang="en-US" smtClean="0"/>
              <a:t>‹#›</a:t>
            </a:fld>
            <a:endParaRPr lang="en-US"/>
          </a:p>
        </p:txBody>
      </p:sp>
    </p:spTree>
    <p:extLst>
      <p:ext uri="{BB962C8B-B14F-4D97-AF65-F5344CB8AC3E}">
        <p14:creationId xmlns:p14="http://schemas.microsoft.com/office/powerpoint/2010/main" val="1892491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7C73FD-8124-A346-9099-4A0AC6FBF368}" type="datetimeFigureOut">
              <a:rPr lang="en-US" smtClean="0"/>
              <a:t>8/16/17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40BA71-E2B7-BE48-94E2-D4193CE69213}" type="slidenum">
              <a:rPr lang="en-US" smtClean="0"/>
              <a:t>‹#›</a:t>
            </a:fld>
            <a:endParaRPr lang="en-US"/>
          </a:p>
        </p:txBody>
      </p:sp>
    </p:spTree>
    <p:extLst>
      <p:ext uri="{BB962C8B-B14F-4D97-AF65-F5344CB8AC3E}">
        <p14:creationId xmlns:p14="http://schemas.microsoft.com/office/powerpoint/2010/main" val="27455783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7C73FD-8124-A346-9099-4A0AC6FBF368}" type="datetimeFigureOut">
              <a:rPr lang="en-US" smtClean="0"/>
              <a:t>8/16/17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40BA71-E2B7-BE48-94E2-D4193CE69213}" type="slidenum">
              <a:rPr lang="en-US" smtClean="0"/>
              <a:t>‹#›</a:t>
            </a:fld>
            <a:endParaRPr lang="en-US"/>
          </a:p>
        </p:txBody>
      </p:sp>
    </p:spTree>
    <p:extLst>
      <p:ext uri="{BB962C8B-B14F-4D97-AF65-F5344CB8AC3E}">
        <p14:creationId xmlns:p14="http://schemas.microsoft.com/office/powerpoint/2010/main" val="2573164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www.metmuseum.org/toah/hd/mayas/hd_mayas.htm"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hyperlink" Target="https://www.alfonsmucha.org/biography.html" TargetMode="Externa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hyperlink" Target="https://www.youtube.com/watch?v=bNhlc5Hldlc" TargetMode="External"/><Relationship Id="rId6" Type="http://schemas.openxmlformats.org/officeDocument/2006/relationships/hyperlink" Target="https://www.youtube.com/watch?v=zXgTFBIwDCc" TargetMode="External"/><Relationship Id="rId7"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Qy5yxTYEqck" TargetMode="External"/><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322730"/>
            <a:ext cx="7772400" cy="625033"/>
          </a:xfrm>
        </p:spPr>
        <p:txBody>
          <a:bodyPr>
            <a:normAutofit fontScale="90000"/>
          </a:bodyPr>
          <a:lstStyle/>
          <a:p>
            <a:r>
              <a:rPr lang="en-US" dirty="0" smtClean="0"/>
              <a:t>ATRT + THE ECLIPSE</a:t>
            </a:r>
            <a:endParaRPr lang="en-US" dirty="0"/>
          </a:p>
        </p:txBody>
      </p:sp>
      <p:pic>
        <p:nvPicPr>
          <p:cNvPr id="4" name="Picture 3"/>
          <p:cNvPicPr>
            <a:picLocks noChangeAspect="1"/>
          </p:cNvPicPr>
          <p:nvPr/>
        </p:nvPicPr>
        <p:blipFill>
          <a:blip r:embed="rId3"/>
          <a:stretch>
            <a:fillRect/>
          </a:stretch>
        </p:blipFill>
        <p:spPr>
          <a:xfrm>
            <a:off x="4682503" y="-13368"/>
            <a:ext cx="4448130" cy="3336098"/>
          </a:xfrm>
          <a:prstGeom prst="rect">
            <a:avLst/>
          </a:prstGeom>
        </p:spPr>
      </p:pic>
      <p:pic>
        <p:nvPicPr>
          <p:cNvPr id="5" name="Picture 4"/>
          <p:cNvPicPr>
            <a:picLocks noChangeAspect="1"/>
          </p:cNvPicPr>
          <p:nvPr/>
        </p:nvPicPr>
        <p:blipFill>
          <a:blip r:embed="rId4"/>
          <a:stretch>
            <a:fillRect/>
          </a:stretch>
        </p:blipFill>
        <p:spPr>
          <a:xfrm>
            <a:off x="13368" y="0"/>
            <a:ext cx="4678947" cy="3322730"/>
          </a:xfrm>
          <a:prstGeom prst="rect">
            <a:avLst/>
          </a:prstGeom>
        </p:spPr>
      </p:pic>
      <p:pic>
        <p:nvPicPr>
          <p:cNvPr id="6" name="Picture 5"/>
          <p:cNvPicPr>
            <a:picLocks noChangeAspect="1"/>
          </p:cNvPicPr>
          <p:nvPr/>
        </p:nvPicPr>
        <p:blipFill>
          <a:blip r:embed="rId5"/>
          <a:stretch>
            <a:fillRect/>
          </a:stretch>
        </p:blipFill>
        <p:spPr>
          <a:xfrm>
            <a:off x="0" y="3947763"/>
            <a:ext cx="9144000" cy="2910237"/>
          </a:xfrm>
          <a:prstGeom prst="rect">
            <a:avLst/>
          </a:prstGeom>
        </p:spPr>
      </p:pic>
    </p:spTree>
    <p:extLst>
      <p:ext uri="{BB962C8B-B14F-4D97-AF65-F5344CB8AC3E}">
        <p14:creationId xmlns:p14="http://schemas.microsoft.com/office/powerpoint/2010/main" val="229253614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Mayan Sun Calendars</a:t>
            </a:r>
            <a:endParaRPr lang="en-US" dirty="0"/>
          </a:p>
        </p:txBody>
      </p:sp>
      <p:pic>
        <p:nvPicPr>
          <p:cNvPr id="4" name="Picture 3"/>
          <p:cNvPicPr>
            <a:picLocks noChangeAspect="1"/>
          </p:cNvPicPr>
          <p:nvPr/>
        </p:nvPicPr>
        <p:blipFill>
          <a:blip r:embed="rId3"/>
          <a:stretch>
            <a:fillRect/>
          </a:stretch>
        </p:blipFill>
        <p:spPr>
          <a:xfrm>
            <a:off x="986596" y="1096208"/>
            <a:ext cx="7273202" cy="5454902"/>
          </a:xfrm>
          <a:prstGeom prst="rect">
            <a:avLst/>
          </a:prstGeom>
        </p:spPr>
      </p:pic>
      <p:sp>
        <p:nvSpPr>
          <p:cNvPr id="5" name="TextBox 4"/>
          <p:cNvSpPr txBox="1"/>
          <p:nvPr/>
        </p:nvSpPr>
        <p:spPr>
          <a:xfrm>
            <a:off x="6797153" y="6488668"/>
            <a:ext cx="1889647" cy="369332"/>
          </a:xfrm>
          <a:prstGeom prst="rect">
            <a:avLst/>
          </a:prstGeom>
          <a:noFill/>
        </p:spPr>
        <p:txBody>
          <a:bodyPr wrap="none" rtlCol="0">
            <a:spAutoFit/>
          </a:bodyPr>
          <a:lstStyle/>
          <a:p>
            <a:r>
              <a:rPr lang="en-US" dirty="0" smtClean="0">
                <a:hlinkClick r:id="rId4"/>
              </a:rPr>
              <a:t>The MET Museum</a:t>
            </a:r>
            <a:endParaRPr lang="en-US" dirty="0"/>
          </a:p>
        </p:txBody>
      </p:sp>
    </p:spTree>
    <p:extLst>
      <p:ext uri="{BB962C8B-B14F-4D97-AF65-F5344CB8AC3E}">
        <p14:creationId xmlns:p14="http://schemas.microsoft.com/office/powerpoint/2010/main" val="77497765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650513" y="2857502"/>
            <a:ext cx="6858001" cy="1143000"/>
          </a:xfrm>
        </p:spPr>
        <p:txBody>
          <a:bodyPr/>
          <a:lstStyle/>
          <a:p>
            <a:r>
              <a:rPr lang="en-US" dirty="0" smtClean="0"/>
              <a:t>THE MOON &amp; THE MAKER</a:t>
            </a:r>
            <a:endParaRPr lang="en-US" dirty="0"/>
          </a:p>
        </p:txBody>
      </p:sp>
      <p:pic>
        <p:nvPicPr>
          <p:cNvPr id="4" name="Picture 3"/>
          <p:cNvPicPr>
            <a:picLocks noChangeAspect="1"/>
          </p:cNvPicPr>
          <p:nvPr/>
        </p:nvPicPr>
        <p:blipFill rotWithShape="1">
          <a:blip r:embed="rId3"/>
          <a:srcRect l="13810" t="17992" r="14920" b="11232"/>
          <a:stretch/>
        </p:blipFill>
        <p:spPr>
          <a:xfrm>
            <a:off x="1486542" y="0"/>
            <a:ext cx="3863473" cy="3836737"/>
          </a:xfrm>
          <a:prstGeom prst="rect">
            <a:avLst/>
          </a:prstGeom>
        </p:spPr>
      </p:pic>
      <p:pic>
        <p:nvPicPr>
          <p:cNvPr id="6" name="Picture 5"/>
          <p:cNvPicPr>
            <a:picLocks noChangeAspect="1"/>
          </p:cNvPicPr>
          <p:nvPr/>
        </p:nvPicPr>
        <p:blipFill>
          <a:blip r:embed="rId4"/>
          <a:stretch>
            <a:fillRect/>
          </a:stretch>
        </p:blipFill>
        <p:spPr>
          <a:xfrm>
            <a:off x="5323279" y="2982473"/>
            <a:ext cx="3839196" cy="3875528"/>
          </a:xfrm>
          <a:prstGeom prst="rect">
            <a:avLst/>
          </a:prstGeom>
        </p:spPr>
      </p:pic>
      <p:pic>
        <p:nvPicPr>
          <p:cNvPr id="7" name="Picture 6"/>
          <p:cNvPicPr>
            <a:picLocks noChangeAspect="1"/>
          </p:cNvPicPr>
          <p:nvPr/>
        </p:nvPicPr>
        <p:blipFill>
          <a:blip r:embed="rId5"/>
          <a:stretch>
            <a:fillRect/>
          </a:stretch>
        </p:blipFill>
        <p:spPr>
          <a:xfrm>
            <a:off x="1486542" y="3753423"/>
            <a:ext cx="3863473" cy="3104576"/>
          </a:xfrm>
          <a:prstGeom prst="rect">
            <a:avLst/>
          </a:prstGeom>
        </p:spPr>
      </p:pic>
      <p:pic>
        <p:nvPicPr>
          <p:cNvPr id="8" name="Picture 7"/>
          <p:cNvPicPr>
            <a:picLocks noChangeAspect="1"/>
          </p:cNvPicPr>
          <p:nvPr/>
        </p:nvPicPr>
        <p:blipFill rotWithShape="1">
          <a:blip r:embed="rId6"/>
          <a:srcRect r="6259"/>
          <a:stretch/>
        </p:blipFill>
        <p:spPr>
          <a:xfrm>
            <a:off x="5350014" y="0"/>
            <a:ext cx="3812461" cy="3050251"/>
          </a:xfrm>
          <a:prstGeom prst="rect">
            <a:avLst/>
          </a:prstGeom>
        </p:spPr>
      </p:pic>
    </p:spTree>
    <p:extLst>
      <p:ext uri="{BB962C8B-B14F-4D97-AF65-F5344CB8AC3E}">
        <p14:creationId xmlns:p14="http://schemas.microsoft.com/office/powerpoint/2010/main" val="85418620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6800" y="475164"/>
            <a:ext cx="2997199" cy="1143000"/>
          </a:xfrm>
        </p:spPr>
        <p:txBody>
          <a:bodyPr>
            <a:normAutofit/>
          </a:bodyPr>
          <a:lstStyle/>
          <a:p>
            <a:r>
              <a:rPr lang="en-US" dirty="0" smtClean="0"/>
              <a:t>SUN PRINTS</a:t>
            </a:r>
            <a:endParaRPr lang="en-US" dirty="0"/>
          </a:p>
        </p:txBody>
      </p:sp>
      <p:pic>
        <p:nvPicPr>
          <p:cNvPr id="4" name="Picture 3"/>
          <p:cNvPicPr>
            <a:picLocks noChangeAspect="1"/>
          </p:cNvPicPr>
          <p:nvPr/>
        </p:nvPicPr>
        <p:blipFill>
          <a:blip r:embed="rId3"/>
          <a:stretch>
            <a:fillRect/>
          </a:stretch>
        </p:blipFill>
        <p:spPr>
          <a:xfrm>
            <a:off x="6146800" y="2023310"/>
            <a:ext cx="2997200" cy="4495800"/>
          </a:xfrm>
          <a:prstGeom prst="rect">
            <a:avLst/>
          </a:prstGeom>
        </p:spPr>
      </p:pic>
      <p:pic>
        <p:nvPicPr>
          <p:cNvPr id="5" name="Picture 4"/>
          <p:cNvPicPr>
            <a:picLocks noChangeAspect="1"/>
          </p:cNvPicPr>
          <p:nvPr/>
        </p:nvPicPr>
        <p:blipFill>
          <a:blip r:embed="rId4"/>
          <a:stretch>
            <a:fillRect/>
          </a:stretch>
        </p:blipFill>
        <p:spPr>
          <a:xfrm>
            <a:off x="0" y="2023310"/>
            <a:ext cx="5975684" cy="4498002"/>
          </a:xfrm>
          <a:prstGeom prst="rect">
            <a:avLst/>
          </a:prstGeom>
        </p:spPr>
      </p:pic>
      <p:pic>
        <p:nvPicPr>
          <p:cNvPr id="6" name="Picture 5"/>
          <p:cNvPicPr>
            <a:picLocks noChangeAspect="1"/>
          </p:cNvPicPr>
          <p:nvPr/>
        </p:nvPicPr>
        <p:blipFill rotWithShape="1">
          <a:blip r:embed="rId5"/>
          <a:srcRect t="16306" b="15210"/>
          <a:stretch/>
        </p:blipFill>
        <p:spPr>
          <a:xfrm>
            <a:off x="360950" y="167694"/>
            <a:ext cx="2553368" cy="1748672"/>
          </a:xfrm>
          <a:prstGeom prst="rect">
            <a:avLst/>
          </a:prstGeom>
        </p:spPr>
      </p:pic>
      <p:pic>
        <p:nvPicPr>
          <p:cNvPr id="7" name="Picture 6"/>
          <p:cNvPicPr>
            <a:picLocks noChangeAspect="1"/>
          </p:cNvPicPr>
          <p:nvPr/>
        </p:nvPicPr>
        <p:blipFill>
          <a:blip r:embed="rId6"/>
          <a:stretch>
            <a:fillRect/>
          </a:stretch>
        </p:blipFill>
        <p:spPr>
          <a:xfrm>
            <a:off x="2900951" y="221166"/>
            <a:ext cx="2433052" cy="1620412"/>
          </a:xfrm>
          <a:prstGeom prst="rect">
            <a:avLst/>
          </a:prstGeom>
        </p:spPr>
      </p:pic>
    </p:spTree>
    <p:extLst>
      <p:ext uri="{BB962C8B-B14F-4D97-AF65-F5344CB8AC3E}">
        <p14:creationId xmlns:p14="http://schemas.microsoft.com/office/powerpoint/2010/main" val="377441057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4545263" cy="1143000"/>
          </a:xfrm>
        </p:spPr>
        <p:txBody>
          <a:bodyPr>
            <a:normAutofit fontScale="90000"/>
          </a:bodyPr>
          <a:lstStyle/>
          <a:p>
            <a:r>
              <a:rPr lang="en-US" dirty="0" smtClean="0"/>
              <a:t>VINCENT VAN GOGH</a:t>
            </a:r>
            <a:endParaRPr lang="en-US" dirty="0"/>
          </a:p>
        </p:txBody>
      </p:sp>
      <p:pic>
        <p:nvPicPr>
          <p:cNvPr id="4" name="Picture 3"/>
          <p:cNvPicPr>
            <a:picLocks noChangeAspect="1"/>
          </p:cNvPicPr>
          <p:nvPr/>
        </p:nvPicPr>
        <p:blipFill>
          <a:blip r:embed="rId3"/>
          <a:stretch>
            <a:fillRect/>
          </a:stretch>
        </p:blipFill>
        <p:spPr>
          <a:xfrm>
            <a:off x="4545263" y="1"/>
            <a:ext cx="4598737" cy="3643062"/>
          </a:xfrm>
          <a:prstGeom prst="rect">
            <a:avLst/>
          </a:prstGeom>
        </p:spPr>
      </p:pic>
      <p:pic>
        <p:nvPicPr>
          <p:cNvPr id="5" name="Picture 4"/>
          <p:cNvPicPr>
            <a:picLocks noChangeAspect="1"/>
          </p:cNvPicPr>
          <p:nvPr/>
        </p:nvPicPr>
        <p:blipFill>
          <a:blip r:embed="rId4"/>
          <a:stretch>
            <a:fillRect/>
          </a:stretch>
        </p:blipFill>
        <p:spPr>
          <a:xfrm>
            <a:off x="4545263" y="3455274"/>
            <a:ext cx="4598737" cy="3683454"/>
          </a:xfrm>
          <a:prstGeom prst="rect">
            <a:avLst/>
          </a:prstGeom>
        </p:spPr>
      </p:pic>
      <p:pic>
        <p:nvPicPr>
          <p:cNvPr id="6" name="Picture 5"/>
          <p:cNvPicPr>
            <a:picLocks noChangeAspect="1"/>
          </p:cNvPicPr>
          <p:nvPr/>
        </p:nvPicPr>
        <p:blipFill>
          <a:blip r:embed="rId5"/>
          <a:stretch>
            <a:fillRect/>
          </a:stretch>
        </p:blipFill>
        <p:spPr>
          <a:xfrm>
            <a:off x="477038" y="1417638"/>
            <a:ext cx="3466646" cy="5210390"/>
          </a:xfrm>
          <a:prstGeom prst="rect">
            <a:avLst/>
          </a:prstGeom>
        </p:spPr>
      </p:pic>
    </p:spTree>
    <p:extLst>
      <p:ext uri="{BB962C8B-B14F-4D97-AF65-F5344CB8AC3E}">
        <p14:creationId xmlns:p14="http://schemas.microsoft.com/office/powerpoint/2010/main" val="9955275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5962114"/>
          </a:xfrm>
          <a:prstGeom prst="rect">
            <a:avLst/>
          </a:prstGeom>
        </p:spPr>
      </p:pic>
      <p:sp>
        <p:nvSpPr>
          <p:cNvPr id="2" name="Title 1"/>
          <p:cNvSpPr>
            <a:spLocks noGrp="1"/>
          </p:cNvSpPr>
          <p:nvPr>
            <p:ph type="title"/>
          </p:nvPr>
        </p:nvSpPr>
        <p:spPr>
          <a:xfrm>
            <a:off x="457201" y="5835902"/>
            <a:ext cx="8229600" cy="1143000"/>
          </a:xfrm>
        </p:spPr>
        <p:txBody>
          <a:bodyPr/>
          <a:lstStyle/>
          <a:p>
            <a:r>
              <a:rPr lang="en-US" dirty="0" smtClean="0"/>
              <a:t>HENRI ROUSSEAU</a:t>
            </a:r>
            <a:endParaRPr lang="en-US" dirty="0"/>
          </a:p>
        </p:txBody>
      </p:sp>
    </p:spTree>
    <p:extLst>
      <p:ext uri="{BB962C8B-B14F-4D97-AF65-F5344CB8AC3E}">
        <p14:creationId xmlns:p14="http://schemas.microsoft.com/office/powerpoint/2010/main" val="111475223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322"/>
            <a:ext cx="8229600" cy="1143000"/>
          </a:xfrm>
        </p:spPr>
        <p:txBody>
          <a:bodyPr>
            <a:normAutofit fontScale="90000"/>
          </a:bodyPr>
          <a:lstStyle/>
          <a:p>
            <a:r>
              <a:rPr lang="en-US" dirty="0" smtClean="0"/>
              <a:t>ALPHONSE</a:t>
            </a:r>
            <a:br>
              <a:rPr lang="en-US" dirty="0" smtClean="0"/>
            </a:br>
            <a:r>
              <a:rPr lang="en-US" dirty="0" smtClean="0"/>
              <a:t>MUCHA</a:t>
            </a:r>
            <a:endParaRPr lang="en-US" dirty="0"/>
          </a:p>
        </p:txBody>
      </p:sp>
      <p:pic>
        <p:nvPicPr>
          <p:cNvPr id="6" name="Picture 5"/>
          <p:cNvPicPr>
            <a:picLocks noChangeAspect="1"/>
          </p:cNvPicPr>
          <p:nvPr/>
        </p:nvPicPr>
        <p:blipFill>
          <a:blip r:embed="rId3"/>
          <a:stretch>
            <a:fillRect/>
          </a:stretch>
        </p:blipFill>
        <p:spPr>
          <a:xfrm>
            <a:off x="0" y="0"/>
            <a:ext cx="2731770" cy="6858000"/>
          </a:xfrm>
          <a:prstGeom prst="rect">
            <a:avLst/>
          </a:prstGeom>
        </p:spPr>
      </p:pic>
      <p:pic>
        <p:nvPicPr>
          <p:cNvPr id="7" name="Picture 6"/>
          <p:cNvPicPr>
            <a:picLocks noChangeAspect="1"/>
          </p:cNvPicPr>
          <p:nvPr/>
        </p:nvPicPr>
        <p:blipFill rotWithShape="1">
          <a:blip r:embed="rId4"/>
          <a:srcRect l="74415"/>
          <a:stretch/>
        </p:blipFill>
        <p:spPr>
          <a:xfrm>
            <a:off x="6456944" y="-32131"/>
            <a:ext cx="2780632" cy="7081375"/>
          </a:xfrm>
          <a:prstGeom prst="rect">
            <a:avLst/>
          </a:prstGeom>
        </p:spPr>
      </p:pic>
      <p:pic>
        <p:nvPicPr>
          <p:cNvPr id="8" name="Picture 7"/>
          <p:cNvPicPr>
            <a:picLocks noChangeAspect="1"/>
          </p:cNvPicPr>
          <p:nvPr/>
        </p:nvPicPr>
        <p:blipFill>
          <a:blip r:embed="rId5"/>
          <a:stretch>
            <a:fillRect/>
          </a:stretch>
        </p:blipFill>
        <p:spPr>
          <a:xfrm>
            <a:off x="2718402" y="1804737"/>
            <a:ext cx="3797205" cy="5053263"/>
          </a:xfrm>
          <a:prstGeom prst="rect">
            <a:avLst/>
          </a:prstGeom>
        </p:spPr>
      </p:pic>
      <p:sp>
        <p:nvSpPr>
          <p:cNvPr id="9" name="TextBox 8"/>
          <p:cNvSpPr txBox="1"/>
          <p:nvPr/>
        </p:nvSpPr>
        <p:spPr>
          <a:xfrm>
            <a:off x="4042613" y="1364162"/>
            <a:ext cx="1133644" cy="369332"/>
          </a:xfrm>
          <a:prstGeom prst="rect">
            <a:avLst/>
          </a:prstGeom>
          <a:noFill/>
        </p:spPr>
        <p:txBody>
          <a:bodyPr wrap="none" rtlCol="0">
            <a:spAutoFit/>
          </a:bodyPr>
          <a:lstStyle/>
          <a:p>
            <a:r>
              <a:rPr lang="en-US" dirty="0" smtClean="0">
                <a:hlinkClick r:id="rId6"/>
              </a:rPr>
              <a:t>Biography</a:t>
            </a:r>
            <a:endParaRPr lang="en-US" dirty="0"/>
          </a:p>
        </p:txBody>
      </p:sp>
    </p:spTree>
    <p:extLst>
      <p:ext uri="{BB962C8B-B14F-4D97-AF65-F5344CB8AC3E}">
        <p14:creationId xmlns:p14="http://schemas.microsoft.com/office/powerpoint/2010/main" val="187442413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49" y="-25603"/>
            <a:ext cx="3665963" cy="1143000"/>
          </a:xfrm>
        </p:spPr>
        <p:txBody>
          <a:bodyPr>
            <a:normAutofit/>
          </a:bodyPr>
          <a:lstStyle/>
          <a:p>
            <a:r>
              <a:rPr lang="en-US" dirty="0" smtClean="0"/>
              <a:t>George </a:t>
            </a:r>
            <a:r>
              <a:rPr lang="en-US" dirty="0" err="1" smtClean="0"/>
              <a:t>Melies</a:t>
            </a:r>
            <a:endParaRPr lang="en-US" dirty="0"/>
          </a:p>
        </p:txBody>
      </p:sp>
      <p:pic>
        <p:nvPicPr>
          <p:cNvPr id="4" name="Picture 3"/>
          <p:cNvPicPr>
            <a:picLocks noChangeAspect="1"/>
          </p:cNvPicPr>
          <p:nvPr/>
        </p:nvPicPr>
        <p:blipFill>
          <a:blip r:embed="rId3"/>
          <a:stretch>
            <a:fillRect/>
          </a:stretch>
        </p:blipFill>
        <p:spPr>
          <a:xfrm>
            <a:off x="3624014" y="-12162"/>
            <a:ext cx="5519986" cy="6858000"/>
          </a:xfrm>
          <a:prstGeom prst="rect">
            <a:avLst/>
          </a:prstGeom>
        </p:spPr>
      </p:pic>
      <p:pic>
        <p:nvPicPr>
          <p:cNvPr id="5" name="Picture 4"/>
          <p:cNvPicPr>
            <a:picLocks noChangeAspect="1"/>
          </p:cNvPicPr>
          <p:nvPr/>
        </p:nvPicPr>
        <p:blipFill>
          <a:blip r:embed="rId4"/>
          <a:stretch>
            <a:fillRect/>
          </a:stretch>
        </p:blipFill>
        <p:spPr>
          <a:xfrm>
            <a:off x="0" y="4096366"/>
            <a:ext cx="3665963" cy="2749472"/>
          </a:xfrm>
          <a:prstGeom prst="rect">
            <a:avLst/>
          </a:prstGeom>
        </p:spPr>
      </p:pic>
      <p:sp>
        <p:nvSpPr>
          <p:cNvPr id="6" name="TextBox 5"/>
          <p:cNvSpPr txBox="1"/>
          <p:nvPr/>
        </p:nvSpPr>
        <p:spPr>
          <a:xfrm>
            <a:off x="0" y="3223138"/>
            <a:ext cx="3624013" cy="369332"/>
          </a:xfrm>
          <a:prstGeom prst="rect">
            <a:avLst/>
          </a:prstGeom>
          <a:noFill/>
        </p:spPr>
        <p:txBody>
          <a:bodyPr wrap="square" rtlCol="0">
            <a:spAutoFit/>
          </a:bodyPr>
          <a:lstStyle/>
          <a:p>
            <a:pPr algn="ctr"/>
            <a:r>
              <a:rPr lang="en-US" dirty="0" smtClean="0">
                <a:hlinkClick r:id="rId5"/>
              </a:rPr>
              <a:t>B&amp;W VIDEO</a:t>
            </a:r>
            <a:endParaRPr lang="en-US" dirty="0"/>
          </a:p>
        </p:txBody>
      </p:sp>
      <p:sp>
        <p:nvSpPr>
          <p:cNvPr id="7" name="TextBox 6"/>
          <p:cNvSpPr txBox="1"/>
          <p:nvPr/>
        </p:nvSpPr>
        <p:spPr>
          <a:xfrm>
            <a:off x="-1" y="3592470"/>
            <a:ext cx="3624013" cy="369332"/>
          </a:xfrm>
          <a:prstGeom prst="rect">
            <a:avLst/>
          </a:prstGeom>
          <a:noFill/>
        </p:spPr>
        <p:txBody>
          <a:bodyPr wrap="square" rtlCol="0">
            <a:spAutoFit/>
          </a:bodyPr>
          <a:lstStyle/>
          <a:p>
            <a:pPr algn="ctr"/>
            <a:r>
              <a:rPr lang="en-US" dirty="0" smtClean="0">
                <a:hlinkClick r:id="rId6"/>
              </a:rPr>
              <a:t>COLOR VIDEO</a:t>
            </a:r>
            <a:endParaRPr lang="en-US" dirty="0"/>
          </a:p>
        </p:txBody>
      </p:sp>
      <p:pic>
        <p:nvPicPr>
          <p:cNvPr id="8" name="Picture 7"/>
          <p:cNvPicPr>
            <a:picLocks noChangeAspect="1"/>
          </p:cNvPicPr>
          <p:nvPr/>
        </p:nvPicPr>
        <p:blipFill>
          <a:blip r:embed="rId7"/>
          <a:stretch>
            <a:fillRect/>
          </a:stretch>
        </p:blipFill>
        <p:spPr>
          <a:xfrm>
            <a:off x="381000" y="1032053"/>
            <a:ext cx="2794000" cy="2095500"/>
          </a:xfrm>
          <a:prstGeom prst="rect">
            <a:avLst/>
          </a:prstGeom>
        </p:spPr>
      </p:pic>
    </p:spTree>
    <p:extLst>
      <p:ext uri="{BB962C8B-B14F-4D97-AF65-F5344CB8AC3E}">
        <p14:creationId xmlns:p14="http://schemas.microsoft.com/office/powerpoint/2010/main" val="302177926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STREET ART</a:t>
            </a:r>
            <a:endParaRPr lang="en-US" dirty="0"/>
          </a:p>
        </p:txBody>
      </p:sp>
      <p:sp>
        <p:nvSpPr>
          <p:cNvPr id="4" name="TextBox 3"/>
          <p:cNvSpPr txBox="1"/>
          <p:nvPr/>
        </p:nvSpPr>
        <p:spPr>
          <a:xfrm>
            <a:off x="3569367" y="6426810"/>
            <a:ext cx="2056973" cy="369332"/>
          </a:xfrm>
          <a:prstGeom prst="rect">
            <a:avLst/>
          </a:prstGeom>
          <a:noFill/>
        </p:spPr>
        <p:txBody>
          <a:bodyPr wrap="none" rtlCol="0">
            <a:spAutoFit/>
          </a:bodyPr>
          <a:lstStyle/>
          <a:p>
            <a:r>
              <a:rPr lang="en-US" dirty="0" smtClean="0">
                <a:hlinkClick r:id="rId3"/>
              </a:rPr>
              <a:t>SPEED SPRAY PAINT</a:t>
            </a:r>
            <a:endParaRPr lang="en-US" dirty="0"/>
          </a:p>
        </p:txBody>
      </p:sp>
      <p:pic>
        <p:nvPicPr>
          <p:cNvPr id="5" name="Picture 4"/>
          <p:cNvPicPr>
            <a:picLocks noChangeAspect="1"/>
          </p:cNvPicPr>
          <p:nvPr/>
        </p:nvPicPr>
        <p:blipFill>
          <a:blip r:embed="rId4"/>
          <a:stretch>
            <a:fillRect/>
          </a:stretch>
        </p:blipFill>
        <p:spPr>
          <a:xfrm>
            <a:off x="0" y="1211847"/>
            <a:ext cx="9144000" cy="5143500"/>
          </a:xfrm>
          <a:prstGeom prst="rect">
            <a:avLst/>
          </a:prstGeom>
        </p:spPr>
      </p:pic>
    </p:spTree>
    <p:extLst>
      <p:ext uri="{BB962C8B-B14F-4D97-AF65-F5344CB8AC3E}">
        <p14:creationId xmlns:p14="http://schemas.microsoft.com/office/powerpoint/2010/main" val="6055333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5517</TotalTime>
  <Words>595</Words>
  <Application>Microsoft Macintosh PowerPoint</Application>
  <PresentationFormat>On-screen Show (4:3)</PresentationFormat>
  <Paragraphs>32</Paragraphs>
  <Slides>9</Slides>
  <Notes>9</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ATRT + THE ECLIPSE</vt:lpstr>
      <vt:lpstr>Mayan Sun Calendars</vt:lpstr>
      <vt:lpstr>THE MOON &amp; THE MAKER</vt:lpstr>
      <vt:lpstr>SUN PRINTS</vt:lpstr>
      <vt:lpstr>VINCENT VAN GOGH</vt:lpstr>
      <vt:lpstr>HENRI ROUSSEAU</vt:lpstr>
      <vt:lpstr>ALPHONSE MUCHA</vt:lpstr>
      <vt:lpstr>George Melies</vt:lpstr>
      <vt:lpstr>STREET ART</vt:lpstr>
    </vt:vector>
  </TitlesOfParts>
  <Company>TBHS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Rosemary Ziegler</dc:creator>
  <cp:lastModifiedBy>Rosemary Ziegler</cp:lastModifiedBy>
  <cp:revision>14</cp:revision>
  <dcterms:created xsi:type="dcterms:W3CDTF">2017-08-16T23:00:01Z</dcterms:created>
  <dcterms:modified xsi:type="dcterms:W3CDTF">2017-08-20T18:57:49Z</dcterms:modified>
</cp:coreProperties>
</file>