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60" r:id="rId2"/>
    <p:sldId id="288" r:id="rId3"/>
    <p:sldId id="296" r:id="rId4"/>
    <p:sldId id="290" r:id="rId5"/>
    <p:sldId id="286" r:id="rId6"/>
    <p:sldId id="291" r:id="rId7"/>
    <p:sldId id="292" r:id="rId8"/>
    <p:sldId id="257" r:id="rId9"/>
    <p:sldId id="306" r:id="rId10"/>
    <p:sldId id="297" r:id="rId11"/>
    <p:sldId id="298" r:id="rId12"/>
    <p:sldId id="301" r:id="rId13"/>
    <p:sldId id="302" r:id="rId14"/>
    <p:sldId id="303" r:id="rId15"/>
    <p:sldId id="304" r:id="rId16"/>
    <p:sldId id="305" r:id="rId17"/>
    <p:sldId id="309" r:id="rId18"/>
    <p:sldId id="310" r:id="rId19"/>
    <p:sldId id="313" r:id="rId20"/>
    <p:sldId id="315" r:id="rId21"/>
    <p:sldId id="294" r:id="rId22"/>
    <p:sldId id="311" r:id="rId23"/>
    <p:sldId id="295" r:id="rId24"/>
    <p:sldId id="314" r:id="rId25"/>
    <p:sldId id="316" r:id="rId26"/>
    <p:sldId id="317" r:id="rId27"/>
    <p:sldId id="318" r:id="rId28"/>
    <p:sldId id="269" r:id="rId29"/>
    <p:sldId id="270" r:id="rId30"/>
    <p:sldId id="274" r:id="rId31"/>
    <p:sldId id="275" r:id="rId32"/>
    <p:sldId id="267" r:id="rId33"/>
    <p:sldId id="268" r:id="rId34"/>
    <p:sldId id="271" r:id="rId35"/>
    <p:sldId id="272" r:id="rId36"/>
    <p:sldId id="278" r:id="rId37"/>
    <p:sldId id="273" r:id="rId38"/>
    <p:sldId id="277" r:id="rId39"/>
    <p:sldId id="279" r:id="rId40"/>
    <p:sldId id="280" r:id="rId41"/>
    <p:sldId id="276" r:id="rId4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5135" autoAdjust="0"/>
  </p:normalViewPr>
  <p:slideViewPr>
    <p:cSldViewPr snapToGrid="0" snapToObjects="1">
      <p:cViewPr varScale="1">
        <p:scale>
          <a:sx n="95" d="100"/>
          <a:sy n="95" d="100"/>
        </p:scale>
        <p:origin x="-1320" y="-112"/>
      </p:cViewPr>
      <p:guideLst>
        <p:guide orient="horz" pos="2160"/>
        <p:guide pos="2880"/>
      </p:guideLst>
    </p:cSldViewPr>
  </p:slideViewPr>
  <p:outlineViewPr>
    <p:cViewPr>
      <p:scale>
        <a:sx n="33" d="100"/>
        <a:sy n="33" d="100"/>
      </p:scale>
      <p:origin x="0" y="575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9B71C59-8687-4E09-A42D-5A6F4C5BEEBA}" type="datetimeFigureOut">
              <a:rPr lang="en-US" smtClean="0"/>
              <a:t>1/15/18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62DB89E-1A02-4D05-BF0A-30708817AF9D}" type="slidenum">
              <a:rPr lang="en-US" smtClean="0"/>
              <a:t>‹#›</a:t>
            </a:fld>
            <a:endParaRPr lang="en-US"/>
          </a:p>
        </p:txBody>
      </p:sp>
    </p:spTree>
    <p:extLst>
      <p:ext uri="{BB962C8B-B14F-4D97-AF65-F5344CB8AC3E}">
        <p14:creationId xmlns:p14="http://schemas.microsoft.com/office/powerpoint/2010/main" val="3691560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2DC5F5C4-A703-41FB-96AC-A3B8B1552819}" type="datetimeFigureOut">
              <a:rPr lang="en-US" smtClean="0"/>
              <a:t>1/15/18</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1EF9F204-8D19-4D18-90DD-59C31F845A09}" type="slidenum">
              <a:rPr lang="en-US" smtClean="0"/>
              <a:t>‹#›</a:t>
            </a:fld>
            <a:endParaRPr lang="en-US"/>
          </a:p>
        </p:txBody>
      </p:sp>
    </p:spTree>
    <p:extLst>
      <p:ext uri="{BB962C8B-B14F-4D97-AF65-F5344CB8AC3E}">
        <p14:creationId xmlns:p14="http://schemas.microsoft.com/office/powerpoint/2010/main" val="61502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28</a:t>
            </a:fld>
            <a:endParaRPr lang="en-US"/>
          </a:p>
        </p:txBody>
      </p:sp>
    </p:spTree>
    <p:extLst>
      <p:ext uri="{BB962C8B-B14F-4D97-AF65-F5344CB8AC3E}">
        <p14:creationId xmlns:p14="http://schemas.microsoft.com/office/powerpoint/2010/main" val="1222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30</a:t>
            </a:fld>
            <a:endParaRPr lang="en-US"/>
          </a:p>
        </p:txBody>
      </p:sp>
    </p:spTree>
    <p:extLst>
      <p:ext uri="{BB962C8B-B14F-4D97-AF65-F5344CB8AC3E}">
        <p14:creationId xmlns:p14="http://schemas.microsoft.com/office/powerpoint/2010/main" val="178445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32</a:t>
            </a:fld>
            <a:endParaRPr lang="en-US"/>
          </a:p>
        </p:txBody>
      </p:sp>
    </p:spTree>
    <p:extLst>
      <p:ext uri="{BB962C8B-B14F-4D97-AF65-F5344CB8AC3E}">
        <p14:creationId xmlns:p14="http://schemas.microsoft.com/office/powerpoint/2010/main" val="1331061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34</a:t>
            </a:fld>
            <a:endParaRPr lang="en-US"/>
          </a:p>
        </p:txBody>
      </p:sp>
    </p:spTree>
    <p:extLst>
      <p:ext uri="{BB962C8B-B14F-4D97-AF65-F5344CB8AC3E}">
        <p14:creationId xmlns:p14="http://schemas.microsoft.com/office/powerpoint/2010/main" val="1650958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36</a:t>
            </a:fld>
            <a:endParaRPr lang="en-US"/>
          </a:p>
        </p:txBody>
      </p:sp>
    </p:spTree>
    <p:extLst>
      <p:ext uri="{BB962C8B-B14F-4D97-AF65-F5344CB8AC3E}">
        <p14:creationId xmlns:p14="http://schemas.microsoft.com/office/powerpoint/2010/main" val="3462514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37</a:t>
            </a:fld>
            <a:endParaRPr lang="en-US"/>
          </a:p>
        </p:txBody>
      </p:sp>
    </p:spTree>
    <p:extLst>
      <p:ext uri="{BB962C8B-B14F-4D97-AF65-F5344CB8AC3E}">
        <p14:creationId xmlns:p14="http://schemas.microsoft.com/office/powerpoint/2010/main" val="253850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38</a:t>
            </a:fld>
            <a:endParaRPr lang="en-US"/>
          </a:p>
        </p:txBody>
      </p:sp>
    </p:spTree>
    <p:extLst>
      <p:ext uri="{BB962C8B-B14F-4D97-AF65-F5344CB8AC3E}">
        <p14:creationId xmlns:p14="http://schemas.microsoft.com/office/powerpoint/2010/main" val="27133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39</a:t>
            </a:fld>
            <a:endParaRPr lang="en-US"/>
          </a:p>
        </p:txBody>
      </p:sp>
    </p:spTree>
    <p:extLst>
      <p:ext uri="{BB962C8B-B14F-4D97-AF65-F5344CB8AC3E}">
        <p14:creationId xmlns:p14="http://schemas.microsoft.com/office/powerpoint/2010/main" val="142873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F9F204-8D19-4D18-90DD-59C31F845A09}" type="slidenum">
              <a:rPr lang="en-US" smtClean="0"/>
              <a:t>40</a:t>
            </a:fld>
            <a:endParaRPr lang="en-US"/>
          </a:p>
        </p:txBody>
      </p:sp>
    </p:spTree>
    <p:extLst>
      <p:ext uri="{BB962C8B-B14F-4D97-AF65-F5344CB8AC3E}">
        <p14:creationId xmlns:p14="http://schemas.microsoft.com/office/powerpoint/2010/main" val="83755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0C98F9-66A5-2548-B05F-6114D33C26B6}"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C98F9-66A5-2548-B05F-6114D33C26B6}"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C98F9-66A5-2548-B05F-6114D33C26B6}"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C98F9-66A5-2548-B05F-6114D33C26B6}"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0C98F9-66A5-2548-B05F-6114D33C26B6}" type="datetimeFigureOut">
              <a:rPr lang="en-US" smtClean="0"/>
              <a:pPr/>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0C98F9-66A5-2548-B05F-6114D33C26B6}" type="datetimeFigureOut">
              <a:rPr lang="en-US" smtClean="0"/>
              <a:pPr/>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0C98F9-66A5-2548-B05F-6114D33C26B6}" type="datetimeFigureOut">
              <a:rPr lang="en-US" smtClean="0"/>
              <a:pPr/>
              <a:t>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0C98F9-66A5-2548-B05F-6114D33C26B6}" type="datetimeFigureOut">
              <a:rPr lang="en-US" smtClean="0"/>
              <a:pPr/>
              <a:t>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C98F9-66A5-2548-B05F-6114D33C26B6}" type="datetimeFigureOut">
              <a:rPr lang="en-US" smtClean="0"/>
              <a:pPr/>
              <a:t>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C98F9-66A5-2548-B05F-6114D33C26B6}" type="datetimeFigureOut">
              <a:rPr lang="en-US" smtClean="0"/>
              <a:pPr/>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C98F9-66A5-2548-B05F-6114D33C26B6}" type="datetimeFigureOut">
              <a:rPr lang="en-US" smtClean="0"/>
              <a:pPr/>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1C9638-51A2-F343-B793-40013B0A53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C98F9-66A5-2548-B05F-6114D33C26B6}" type="datetimeFigureOut">
              <a:rPr lang="en-US" smtClean="0"/>
              <a:pPr/>
              <a:t>1/15/18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C9638-51A2-F343-B793-40013B0A53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s://research.rhizomatiks.com/en/%23about"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rzm-dev.com/patte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katepemberton.com/work.php?project=SMS" TargetMode="Externa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hyperlink" Target="http://gingeranyhow.com/textmessages.html" TargetMode="External"/><Relationship Id="rId1" Type="http://schemas.openxmlformats.org/officeDocument/2006/relationships/slideLayout" Target="../slideLayouts/slideLayout2.xml"/><Relationship Id="rId2" Type="http://schemas.openxmlformats.org/officeDocument/2006/relationships/hyperlink" Target="http://ems.endfile.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louisabufardeci.net/" TargetMode="Externa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www.subversivecrossstitch.com/altfiber.htm"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hyperlink" Target="http://www.daintytime.com/tatto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tillekeschwarz.com/"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s://www.youtube.com/watch?v=uUP0Jg_r6bU" TargetMode="External"/><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https://www.youtube.com/watch?v=W4nhj8kMpAI" TargetMode="External"/><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rZ_wVC84UmM" TargetMode="External"/><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hyperlink" Target="https://www.youtube.com/watch?v=sjHm8CL9WDA" TargetMode="External"/><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l9qRaSmahtM" TargetMode="External"/><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hyperlink" Target="https://www.youtube.com/watch?v=KP3q3H5bnf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hyperlink" Target="https://www.youtube.com/watch?v=L9BJsQyrJbo" TargetMode="External"/><Relationship Id="rId9" Type="http://schemas.openxmlformats.org/officeDocument/2006/relationships/hyperlink" Target="https://www.youtube.com/watch?v=9JBX4JyGASY"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hyperlink" Target="http://www.mexicantextiles.com/flies/cooltextiles.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9LUPCimY5rk" TargetMode="Externa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3126" y="-634690"/>
            <a:ext cx="11050900" cy="8288175"/>
          </a:xfrm>
          <a:prstGeom prst="rect">
            <a:avLst/>
          </a:prstGeom>
        </p:spPr>
      </p:pic>
      <p:sp>
        <p:nvSpPr>
          <p:cNvPr id="2" name="Title 1"/>
          <p:cNvSpPr>
            <a:spLocks noGrp="1"/>
          </p:cNvSpPr>
          <p:nvPr>
            <p:ph type="title"/>
          </p:nvPr>
        </p:nvSpPr>
        <p:spPr>
          <a:xfrm>
            <a:off x="457200" y="4992945"/>
            <a:ext cx="8229600" cy="1143000"/>
          </a:xfrm>
        </p:spPr>
        <p:txBody>
          <a:bodyPr>
            <a:normAutofit/>
          </a:bodyPr>
          <a:lstStyle/>
          <a:p>
            <a:r>
              <a:rPr lang="en-US" dirty="0" smtClean="0"/>
              <a:t>EMBROIDERY WORKSHOP</a:t>
            </a:r>
            <a:br>
              <a:rPr lang="en-US" dirty="0" smtClean="0"/>
            </a:b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77288" y="3285031"/>
            <a:ext cx="5839327" cy="4379495"/>
          </a:xfrm>
          <a:prstGeom prst="rect">
            <a:avLst/>
          </a:prstGeom>
        </p:spPr>
      </p:pic>
      <p:pic>
        <p:nvPicPr>
          <p:cNvPr id="5" name="Picture 4"/>
          <p:cNvPicPr>
            <a:picLocks noChangeAspect="1"/>
          </p:cNvPicPr>
          <p:nvPr/>
        </p:nvPicPr>
        <p:blipFill>
          <a:blip r:embed="rId3"/>
          <a:stretch>
            <a:fillRect/>
          </a:stretch>
        </p:blipFill>
        <p:spPr>
          <a:xfrm>
            <a:off x="-774753" y="3090652"/>
            <a:ext cx="4607378" cy="3808766"/>
          </a:xfrm>
          <a:prstGeom prst="rect">
            <a:avLst/>
          </a:prstGeom>
        </p:spPr>
      </p:pic>
      <p:pic>
        <p:nvPicPr>
          <p:cNvPr id="6" name="Picture 5"/>
          <p:cNvPicPr>
            <a:picLocks noChangeAspect="1"/>
          </p:cNvPicPr>
          <p:nvPr/>
        </p:nvPicPr>
        <p:blipFill>
          <a:blip r:embed="rId4"/>
          <a:stretch>
            <a:fillRect/>
          </a:stretch>
        </p:blipFill>
        <p:spPr>
          <a:xfrm>
            <a:off x="-1245154" y="0"/>
            <a:ext cx="7988300" cy="3810000"/>
          </a:xfrm>
          <a:prstGeom prst="rect">
            <a:avLst/>
          </a:prstGeom>
        </p:spPr>
      </p:pic>
      <p:pic>
        <p:nvPicPr>
          <p:cNvPr id="9" name="Picture 8"/>
          <p:cNvPicPr>
            <a:picLocks noChangeAspect="1"/>
          </p:cNvPicPr>
          <p:nvPr/>
        </p:nvPicPr>
        <p:blipFill>
          <a:blip r:embed="rId5"/>
          <a:stretch>
            <a:fillRect/>
          </a:stretch>
        </p:blipFill>
        <p:spPr>
          <a:xfrm>
            <a:off x="6322713" y="-444500"/>
            <a:ext cx="4445000" cy="4254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31" y="62522"/>
            <a:ext cx="8442249" cy="1355116"/>
          </a:xfrm>
        </p:spPr>
        <p:txBody>
          <a:bodyPr/>
          <a:lstStyle/>
          <a:p>
            <a:r>
              <a:rPr lang="en-US" dirty="0" smtClean="0"/>
              <a:t>PA ++ERN</a:t>
            </a:r>
            <a:endParaRPr lang="en-US" dirty="0"/>
          </a:p>
        </p:txBody>
      </p:sp>
      <p:pic>
        <p:nvPicPr>
          <p:cNvPr id="5" name="Picture 4">
            <a:hlinkClick r:id="rId2"/>
          </p:cNvPr>
          <p:cNvPicPr>
            <a:picLocks noChangeAspect="1"/>
          </p:cNvPicPr>
          <p:nvPr/>
        </p:nvPicPr>
        <p:blipFill>
          <a:blip r:embed="rId3"/>
          <a:stretch>
            <a:fillRect/>
          </a:stretch>
        </p:blipFill>
        <p:spPr>
          <a:xfrm>
            <a:off x="37475" y="2566234"/>
            <a:ext cx="6036667" cy="3497204"/>
          </a:xfrm>
          <a:prstGeom prst="rect">
            <a:avLst/>
          </a:prstGeom>
        </p:spPr>
      </p:pic>
      <p:sp>
        <p:nvSpPr>
          <p:cNvPr id="7" name="TextBox 6"/>
          <p:cNvSpPr txBox="1"/>
          <p:nvPr/>
        </p:nvSpPr>
        <p:spPr>
          <a:xfrm>
            <a:off x="7853397" y="6218547"/>
            <a:ext cx="961584" cy="369332"/>
          </a:xfrm>
          <a:prstGeom prst="rect">
            <a:avLst/>
          </a:prstGeom>
          <a:noFill/>
        </p:spPr>
        <p:txBody>
          <a:bodyPr wrap="none" rtlCol="0">
            <a:spAutoFit/>
          </a:bodyPr>
          <a:lstStyle/>
          <a:p>
            <a:r>
              <a:rPr lang="en-US" dirty="0" smtClean="0">
                <a:hlinkClick r:id="rId4"/>
              </a:rPr>
              <a:t>Website</a:t>
            </a:r>
            <a:endParaRPr lang="en-US" dirty="0"/>
          </a:p>
        </p:txBody>
      </p:sp>
      <p:pic>
        <p:nvPicPr>
          <p:cNvPr id="6" name="Picture 5"/>
          <p:cNvPicPr>
            <a:picLocks noChangeAspect="1"/>
          </p:cNvPicPr>
          <p:nvPr/>
        </p:nvPicPr>
        <p:blipFill rotWithShape="1">
          <a:blip r:embed="rId5"/>
          <a:srcRect l="27072" r="26689" b="8654"/>
          <a:stretch/>
        </p:blipFill>
        <p:spPr>
          <a:xfrm>
            <a:off x="5681276" y="1417638"/>
            <a:ext cx="3133705" cy="4643081"/>
          </a:xfrm>
          <a:prstGeom prst="rect">
            <a:avLst/>
          </a:prstGeom>
        </p:spPr>
      </p:pic>
      <p:sp>
        <p:nvSpPr>
          <p:cNvPr id="4" name="TextBox 3"/>
          <p:cNvSpPr txBox="1"/>
          <p:nvPr/>
        </p:nvSpPr>
        <p:spPr>
          <a:xfrm>
            <a:off x="236322" y="1541911"/>
            <a:ext cx="5444954" cy="923330"/>
          </a:xfrm>
          <a:prstGeom prst="rect">
            <a:avLst/>
          </a:prstGeom>
          <a:noFill/>
        </p:spPr>
        <p:txBody>
          <a:bodyPr wrap="square" rtlCol="0">
            <a:spAutoFit/>
          </a:bodyPr>
          <a:lstStyle/>
          <a:p>
            <a:r>
              <a:rPr lang="en-US" dirty="0" smtClean="0"/>
              <a:t>A project by artists Daito </a:t>
            </a:r>
            <a:r>
              <a:rPr lang="en-US" dirty="0" err="1" smtClean="0"/>
              <a:t>Manabe</a:t>
            </a:r>
            <a:r>
              <a:rPr lang="en-US" dirty="0" smtClean="0"/>
              <a:t> + Motoi </a:t>
            </a:r>
            <a:r>
              <a:rPr lang="en-US" dirty="0" err="1" smtClean="0"/>
              <a:t>Ishibashi</a:t>
            </a:r>
            <a:r>
              <a:rPr lang="en-US" dirty="0" smtClean="0"/>
              <a:t>, which takes posts from twitter and creates wearable embroidery designs based on a formula or data.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614" y="469395"/>
            <a:ext cx="3823948" cy="682679"/>
          </a:xfrm>
        </p:spPr>
        <p:txBody>
          <a:bodyPr>
            <a:normAutofit fontScale="90000"/>
          </a:bodyPr>
          <a:lstStyle/>
          <a:p>
            <a:r>
              <a:rPr lang="en-US" dirty="0" smtClean="0"/>
              <a:t>Kate Pemberton</a:t>
            </a:r>
            <a:endParaRPr lang="en-US" dirty="0"/>
          </a:p>
        </p:txBody>
      </p:sp>
      <p:sp>
        <p:nvSpPr>
          <p:cNvPr id="4" name="TextBox 3"/>
          <p:cNvSpPr txBox="1"/>
          <p:nvPr/>
        </p:nvSpPr>
        <p:spPr>
          <a:xfrm>
            <a:off x="7373620" y="6517836"/>
            <a:ext cx="1315722" cy="369332"/>
          </a:xfrm>
          <a:prstGeom prst="rect">
            <a:avLst/>
          </a:prstGeom>
          <a:noFill/>
        </p:spPr>
        <p:txBody>
          <a:bodyPr wrap="none" rtlCol="0">
            <a:spAutoFit/>
          </a:bodyPr>
          <a:lstStyle/>
          <a:p>
            <a:r>
              <a:rPr lang="en-US" dirty="0" smtClean="0">
                <a:hlinkClick r:id="rId2"/>
              </a:rPr>
              <a:t>EMS Project</a:t>
            </a:r>
            <a:endParaRPr lang="en-US" dirty="0"/>
          </a:p>
        </p:txBody>
      </p:sp>
      <p:pic>
        <p:nvPicPr>
          <p:cNvPr id="7" name="Picture 6"/>
          <p:cNvPicPr>
            <a:picLocks noChangeAspect="1"/>
          </p:cNvPicPr>
          <p:nvPr/>
        </p:nvPicPr>
        <p:blipFill>
          <a:blip r:embed="rId3"/>
          <a:stretch>
            <a:fillRect/>
          </a:stretch>
        </p:blipFill>
        <p:spPr>
          <a:xfrm>
            <a:off x="5454673" y="1135327"/>
            <a:ext cx="3313303" cy="2555976"/>
          </a:xfrm>
          <a:prstGeom prst="rect">
            <a:avLst/>
          </a:prstGeom>
        </p:spPr>
      </p:pic>
      <p:sp>
        <p:nvSpPr>
          <p:cNvPr id="8" name="TextBox 7"/>
          <p:cNvSpPr txBox="1"/>
          <p:nvPr/>
        </p:nvSpPr>
        <p:spPr>
          <a:xfrm>
            <a:off x="7373620" y="6200333"/>
            <a:ext cx="1313180" cy="369332"/>
          </a:xfrm>
          <a:prstGeom prst="rect">
            <a:avLst/>
          </a:prstGeom>
          <a:noFill/>
        </p:spPr>
        <p:txBody>
          <a:bodyPr wrap="none" rtlCol="0">
            <a:spAutoFit/>
          </a:bodyPr>
          <a:lstStyle/>
          <a:p>
            <a:r>
              <a:rPr lang="en-US" dirty="0" smtClean="0">
                <a:hlinkClick r:id="rId4"/>
              </a:rPr>
              <a:t>SMS Project</a:t>
            </a:r>
            <a:endParaRPr lang="en-US" dirty="0"/>
          </a:p>
        </p:txBody>
      </p:sp>
      <p:pic>
        <p:nvPicPr>
          <p:cNvPr id="12" name="Picture 11"/>
          <p:cNvPicPr>
            <a:picLocks noChangeAspect="1"/>
          </p:cNvPicPr>
          <p:nvPr/>
        </p:nvPicPr>
        <p:blipFill>
          <a:blip r:embed="rId5"/>
          <a:stretch>
            <a:fillRect/>
          </a:stretch>
        </p:blipFill>
        <p:spPr>
          <a:xfrm>
            <a:off x="5454674" y="3644357"/>
            <a:ext cx="3313302" cy="2555976"/>
          </a:xfrm>
          <a:prstGeom prst="rect">
            <a:avLst/>
          </a:prstGeom>
        </p:spPr>
      </p:pic>
      <p:sp>
        <p:nvSpPr>
          <p:cNvPr id="14" name="Title 1"/>
          <p:cNvSpPr txBox="1">
            <a:spLocks/>
          </p:cNvSpPr>
          <p:nvPr/>
        </p:nvSpPr>
        <p:spPr>
          <a:xfrm>
            <a:off x="524587" y="469395"/>
            <a:ext cx="3623212" cy="6470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Ginger Anyhow</a:t>
            </a:r>
            <a:endParaRPr lang="en-US" sz="4000" dirty="0"/>
          </a:p>
        </p:txBody>
      </p:sp>
      <p:pic>
        <p:nvPicPr>
          <p:cNvPr id="15" name="Picture 14"/>
          <p:cNvPicPr>
            <a:picLocks noChangeAspect="1"/>
          </p:cNvPicPr>
          <p:nvPr/>
        </p:nvPicPr>
        <p:blipFill>
          <a:blip r:embed="rId6"/>
          <a:stretch>
            <a:fillRect/>
          </a:stretch>
        </p:blipFill>
        <p:spPr>
          <a:xfrm>
            <a:off x="524586" y="3691303"/>
            <a:ext cx="3623212" cy="2604184"/>
          </a:xfrm>
          <a:prstGeom prst="rect">
            <a:avLst/>
          </a:prstGeom>
        </p:spPr>
      </p:pic>
      <p:pic>
        <p:nvPicPr>
          <p:cNvPr id="16" name="Picture 15"/>
          <p:cNvPicPr>
            <a:picLocks noChangeAspect="1"/>
          </p:cNvPicPr>
          <p:nvPr/>
        </p:nvPicPr>
        <p:blipFill>
          <a:blip r:embed="rId7"/>
          <a:stretch>
            <a:fillRect/>
          </a:stretch>
        </p:blipFill>
        <p:spPr>
          <a:xfrm>
            <a:off x="524587" y="1242077"/>
            <a:ext cx="3623212" cy="2570215"/>
          </a:xfrm>
          <a:prstGeom prst="rect">
            <a:avLst/>
          </a:prstGeom>
        </p:spPr>
      </p:pic>
      <p:sp>
        <p:nvSpPr>
          <p:cNvPr id="17" name="TextBox 16"/>
          <p:cNvSpPr txBox="1"/>
          <p:nvPr/>
        </p:nvSpPr>
        <p:spPr>
          <a:xfrm>
            <a:off x="524587" y="6384999"/>
            <a:ext cx="961584" cy="369332"/>
          </a:xfrm>
          <a:prstGeom prst="rect">
            <a:avLst/>
          </a:prstGeom>
          <a:noFill/>
        </p:spPr>
        <p:txBody>
          <a:bodyPr wrap="none" rtlCol="0">
            <a:spAutoFit/>
          </a:bodyPr>
          <a:lstStyle/>
          <a:p>
            <a:r>
              <a:rPr lang="en-US" dirty="0" smtClean="0">
                <a:hlinkClick r:id="rId8"/>
              </a:rPr>
              <a:t>Website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LOUISA BUFARDECI</a:t>
            </a:r>
            <a:endParaRPr lang="en-US" sz="2000" dirty="0"/>
          </a:p>
        </p:txBody>
      </p:sp>
      <p:pic>
        <p:nvPicPr>
          <p:cNvPr id="6" name="Picture 5"/>
          <p:cNvPicPr>
            <a:picLocks noChangeAspect="1"/>
          </p:cNvPicPr>
          <p:nvPr/>
        </p:nvPicPr>
        <p:blipFill>
          <a:blip r:embed="rId2"/>
          <a:srcRect t="12451" b="9467"/>
          <a:stretch>
            <a:fillRect/>
          </a:stretch>
        </p:blipFill>
        <p:spPr>
          <a:xfrm>
            <a:off x="1351143" y="1133309"/>
            <a:ext cx="6509488" cy="2867172"/>
          </a:xfrm>
          <a:prstGeom prst="rect">
            <a:avLst/>
          </a:prstGeom>
        </p:spPr>
      </p:pic>
      <p:sp>
        <p:nvSpPr>
          <p:cNvPr id="7" name="TextBox 6"/>
          <p:cNvSpPr txBox="1"/>
          <p:nvPr/>
        </p:nvSpPr>
        <p:spPr>
          <a:xfrm>
            <a:off x="3246254" y="6126163"/>
            <a:ext cx="2673284" cy="369332"/>
          </a:xfrm>
          <a:prstGeom prst="rect">
            <a:avLst/>
          </a:prstGeom>
          <a:noFill/>
        </p:spPr>
        <p:txBody>
          <a:bodyPr wrap="square" rtlCol="0">
            <a:spAutoFit/>
          </a:bodyPr>
          <a:lstStyle/>
          <a:p>
            <a:r>
              <a:rPr lang="en-US" dirty="0" smtClean="0">
                <a:hlinkClick r:id="rId3"/>
              </a:rPr>
              <a:t>Louisa Bufardeci's Website</a:t>
            </a:r>
            <a:endParaRPr lang="en-US" dirty="0"/>
          </a:p>
        </p:txBody>
      </p:sp>
      <p:pic>
        <p:nvPicPr>
          <p:cNvPr id="8" name="Picture 7"/>
          <p:cNvPicPr>
            <a:picLocks noChangeAspect="1"/>
          </p:cNvPicPr>
          <p:nvPr/>
        </p:nvPicPr>
        <p:blipFill>
          <a:blip r:embed="rId4"/>
          <a:stretch>
            <a:fillRect/>
          </a:stretch>
        </p:blipFill>
        <p:spPr>
          <a:xfrm>
            <a:off x="325716" y="4227737"/>
            <a:ext cx="2267758" cy="2267758"/>
          </a:xfrm>
          <a:prstGeom prst="rect">
            <a:avLst/>
          </a:prstGeom>
        </p:spPr>
      </p:pic>
      <p:pic>
        <p:nvPicPr>
          <p:cNvPr id="9" name="Picture 8"/>
          <p:cNvPicPr>
            <a:picLocks noChangeAspect="1"/>
          </p:cNvPicPr>
          <p:nvPr/>
        </p:nvPicPr>
        <p:blipFill>
          <a:blip r:embed="rId5"/>
          <a:stretch>
            <a:fillRect/>
          </a:stretch>
        </p:blipFill>
        <p:spPr>
          <a:xfrm>
            <a:off x="6563895" y="4241495"/>
            <a:ext cx="2254000" cy="2254000"/>
          </a:xfrm>
          <a:prstGeom prst="rect">
            <a:avLst/>
          </a:prstGeom>
        </p:spPr>
      </p:pic>
      <p:sp>
        <p:nvSpPr>
          <p:cNvPr id="10" name="TextBox 9"/>
          <p:cNvSpPr txBox="1"/>
          <p:nvPr/>
        </p:nvSpPr>
        <p:spPr>
          <a:xfrm>
            <a:off x="2593474" y="4261193"/>
            <a:ext cx="3970421" cy="1631216"/>
          </a:xfrm>
          <a:prstGeom prst="rect">
            <a:avLst/>
          </a:prstGeom>
          <a:noFill/>
        </p:spPr>
        <p:txBody>
          <a:bodyPr wrap="square" rtlCol="0">
            <a:spAutoFit/>
          </a:bodyPr>
          <a:lstStyle/>
          <a:p>
            <a:pPr algn="ctr"/>
            <a:r>
              <a:rPr lang="en-US" sz="2000" dirty="0" smtClean="0"/>
              <a:t>This project is a blend of embroidery, technology, and information visualization. Shown is an example from 13 one minute telephone conversations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JULIE JACKSON</a:t>
            </a:r>
            <a:endParaRPr lang="en-US" sz="2000" dirty="0"/>
          </a:p>
        </p:txBody>
      </p:sp>
      <p:pic>
        <p:nvPicPr>
          <p:cNvPr id="4" name="Picture 3"/>
          <p:cNvPicPr>
            <a:picLocks noChangeAspect="1"/>
          </p:cNvPicPr>
          <p:nvPr/>
        </p:nvPicPr>
        <p:blipFill>
          <a:blip r:embed="rId2"/>
          <a:stretch>
            <a:fillRect/>
          </a:stretch>
        </p:blipFill>
        <p:spPr>
          <a:xfrm>
            <a:off x="457200" y="1143000"/>
            <a:ext cx="4650601" cy="5357492"/>
          </a:xfrm>
          <a:prstGeom prst="rect">
            <a:avLst/>
          </a:prstGeom>
        </p:spPr>
      </p:pic>
      <p:sp>
        <p:nvSpPr>
          <p:cNvPr id="5" name="TextBox 4"/>
          <p:cNvSpPr txBox="1"/>
          <p:nvPr/>
        </p:nvSpPr>
        <p:spPr>
          <a:xfrm>
            <a:off x="5521949" y="6072498"/>
            <a:ext cx="3164852" cy="369332"/>
          </a:xfrm>
          <a:prstGeom prst="rect">
            <a:avLst/>
          </a:prstGeom>
          <a:noFill/>
        </p:spPr>
        <p:txBody>
          <a:bodyPr wrap="square" rtlCol="0">
            <a:spAutoFit/>
          </a:bodyPr>
          <a:lstStyle/>
          <a:p>
            <a:pPr algn="ctr"/>
            <a:r>
              <a:rPr lang="en-US" dirty="0" smtClean="0">
                <a:hlinkClick r:id="rId3"/>
              </a:rPr>
              <a:t>Alternative Stitching Database</a:t>
            </a:r>
            <a:endParaRPr lang="en-US" dirty="0"/>
          </a:p>
        </p:txBody>
      </p:sp>
      <p:pic>
        <p:nvPicPr>
          <p:cNvPr id="7" name="Picture 6"/>
          <p:cNvPicPr>
            <a:picLocks noChangeAspect="1"/>
          </p:cNvPicPr>
          <p:nvPr/>
        </p:nvPicPr>
        <p:blipFill>
          <a:blip r:embed="rId4"/>
          <a:stretch>
            <a:fillRect/>
          </a:stretch>
        </p:blipFill>
        <p:spPr>
          <a:xfrm>
            <a:off x="5535753" y="1985165"/>
            <a:ext cx="3192462" cy="3718493"/>
          </a:xfrm>
          <a:prstGeom prst="rect">
            <a:avLst/>
          </a:prstGeom>
        </p:spPr>
      </p:pic>
      <p:sp>
        <p:nvSpPr>
          <p:cNvPr id="8" name="TextBox 7"/>
          <p:cNvSpPr txBox="1"/>
          <p:nvPr/>
        </p:nvSpPr>
        <p:spPr>
          <a:xfrm>
            <a:off x="5370093" y="1170612"/>
            <a:ext cx="3465023" cy="646331"/>
          </a:xfrm>
          <a:prstGeom prst="rect">
            <a:avLst/>
          </a:prstGeom>
          <a:noFill/>
        </p:spPr>
        <p:txBody>
          <a:bodyPr wrap="square" rtlCol="0">
            <a:spAutoFit/>
          </a:bodyPr>
          <a:lstStyle/>
          <a:p>
            <a:pPr algn="ctr"/>
            <a:r>
              <a:rPr lang="en-US" dirty="0" smtClean="0"/>
              <a:t>Traditional techniques + modern content = Subversive Cross Stitch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DAINTY TIME PROJECT</a:t>
            </a:r>
            <a:br>
              <a:rPr lang="en-US" dirty="0" smtClean="0"/>
            </a:br>
            <a:r>
              <a:rPr lang="en-US" sz="1800" dirty="0" smtClean="0"/>
              <a:t>drawn by various female tattoo artists-embroidered by Sherri Wood</a:t>
            </a:r>
            <a:endParaRPr lang="en-US" dirty="0"/>
          </a:p>
        </p:txBody>
      </p:sp>
      <p:sp>
        <p:nvSpPr>
          <p:cNvPr id="3" name="Content Placeholder 2"/>
          <p:cNvSpPr>
            <a:spLocks noGrp="1"/>
          </p:cNvSpPr>
          <p:nvPr>
            <p:ph idx="1"/>
          </p:nvPr>
        </p:nvSpPr>
        <p:spPr>
          <a:xfrm>
            <a:off x="5657366" y="6180963"/>
            <a:ext cx="3232979" cy="516692"/>
          </a:xfrm>
        </p:spPr>
        <p:txBody>
          <a:bodyPr>
            <a:normAutofit/>
          </a:bodyPr>
          <a:lstStyle/>
          <a:p>
            <a:pPr algn="r">
              <a:buNone/>
            </a:pPr>
            <a:r>
              <a:rPr lang="en-US" sz="1800" dirty="0" smtClean="0">
                <a:hlinkClick r:id="rId2"/>
              </a:rPr>
              <a:t>Website</a:t>
            </a:r>
            <a:endParaRPr lang="en-US" sz="1800" dirty="0"/>
          </a:p>
        </p:txBody>
      </p:sp>
      <p:pic>
        <p:nvPicPr>
          <p:cNvPr id="4" name="Picture 3"/>
          <p:cNvPicPr>
            <a:picLocks noChangeAspect="1"/>
          </p:cNvPicPr>
          <p:nvPr/>
        </p:nvPicPr>
        <p:blipFill>
          <a:blip r:embed="rId3"/>
          <a:stretch>
            <a:fillRect/>
          </a:stretch>
        </p:blipFill>
        <p:spPr>
          <a:xfrm>
            <a:off x="457200" y="1417639"/>
            <a:ext cx="1558076" cy="2261374"/>
          </a:xfrm>
          <a:prstGeom prst="rect">
            <a:avLst/>
          </a:prstGeom>
        </p:spPr>
      </p:pic>
      <p:pic>
        <p:nvPicPr>
          <p:cNvPr id="5" name="Picture 4"/>
          <p:cNvPicPr>
            <a:picLocks noChangeAspect="1"/>
          </p:cNvPicPr>
          <p:nvPr/>
        </p:nvPicPr>
        <p:blipFill>
          <a:blip r:embed="rId4"/>
          <a:stretch>
            <a:fillRect/>
          </a:stretch>
        </p:blipFill>
        <p:spPr>
          <a:xfrm>
            <a:off x="5657366" y="1417639"/>
            <a:ext cx="3232979" cy="4763324"/>
          </a:xfrm>
          <a:prstGeom prst="rect">
            <a:avLst/>
          </a:prstGeom>
        </p:spPr>
      </p:pic>
      <p:pic>
        <p:nvPicPr>
          <p:cNvPr id="6" name="Picture 5"/>
          <p:cNvPicPr>
            <a:picLocks noChangeAspect="1"/>
          </p:cNvPicPr>
          <p:nvPr/>
        </p:nvPicPr>
        <p:blipFill>
          <a:blip r:embed="rId5"/>
          <a:stretch>
            <a:fillRect/>
          </a:stretch>
        </p:blipFill>
        <p:spPr>
          <a:xfrm>
            <a:off x="2196703" y="1417639"/>
            <a:ext cx="1655133" cy="2261374"/>
          </a:xfrm>
          <a:prstGeom prst="rect">
            <a:avLst/>
          </a:prstGeom>
        </p:spPr>
      </p:pic>
      <p:pic>
        <p:nvPicPr>
          <p:cNvPr id="7" name="Picture 6"/>
          <p:cNvPicPr>
            <a:picLocks noChangeAspect="1"/>
          </p:cNvPicPr>
          <p:nvPr/>
        </p:nvPicPr>
        <p:blipFill>
          <a:blip r:embed="rId6"/>
          <a:stretch>
            <a:fillRect/>
          </a:stretch>
        </p:blipFill>
        <p:spPr>
          <a:xfrm>
            <a:off x="4026093" y="1417639"/>
            <a:ext cx="1505800" cy="2246749"/>
          </a:xfrm>
          <a:prstGeom prst="rect">
            <a:avLst/>
          </a:prstGeom>
        </p:spPr>
      </p:pic>
      <p:sp>
        <p:nvSpPr>
          <p:cNvPr id="8" name="TextBox 7"/>
          <p:cNvSpPr txBox="1"/>
          <p:nvPr/>
        </p:nvSpPr>
        <p:spPr>
          <a:xfrm>
            <a:off x="457200" y="5053831"/>
            <a:ext cx="5074693" cy="1538883"/>
          </a:xfrm>
          <a:prstGeom prst="rect">
            <a:avLst/>
          </a:prstGeom>
          <a:noFill/>
        </p:spPr>
        <p:txBody>
          <a:bodyPr wrap="square" rtlCol="0">
            <a:spAutoFit/>
          </a:bodyPr>
          <a:lstStyle/>
          <a:p>
            <a:r>
              <a:rPr lang="en-US" sz="1400" i="1" dirty="0" smtClean="0"/>
              <a:t>Statement by Denise de la </a:t>
            </a:r>
            <a:r>
              <a:rPr lang="en-US" sz="1400" i="1" dirty="0" err="1" smtClean="0"/>
              <a:t>Cerda</a:t>
            </a:r>
            <a:r>
              <a:rPr lang="en-US" sz="1400" i="1" dirty="0" smtClean="0"/>
              <a:t>, tattoo artist:</a:t>
            </a:r>
          </a:p>
          <a:p>
            <a:endParaRPr lang="en-US" sz="1000" i="1" dirty="0" smtClean="0"/>
          </a:p>
          <a:p>
            <a:r>
              <a:rPr lang="en-US" sz="1400" i="1" dirty="0" smtClean="0"/>
              <a:t>“Somehow this chick has ceased to be merely anyone's baby doll and has taken hold of the steering wheel of her own life and become her own person. Refusing to comb her hair or wash the ballpoint pen marks off her face, she toddled into my shop one day demanding to be needled</a:t>
            </a:r>
            <a:r>
              <a:rPr lang="is-IS" sz="1400" i="1" dirty="0" smtClean="0"/>
              <a:t>…”</a:t>
            </a:r>
            <a:r>
              <a:rPr lang="en-US" sz="1400" i="1" dirty="0" smtClean="0"/>
              <a:t>						</a:t>
            </a:r>
          </a:p>
        </p:txBody>
      </p:sp>
      <p:pic>
        <p:nvPicPr>
          <p:cNvPr id="9" name="Picture 8"/>
          <p:cNvPicPr>
            <a:picLocks noChangeAspect="1"/>
          </p:cNvPicPr>
          <p:nvPr/>
        </p:nvPicPr>
        <p:blipFill rotWithShape="1">
          <a:blip r:embed="rId7"/>
          <a:srcRect t="10721" b="69826"/>
          <a:stretch/>
        </p:blipFill>
        <p:spPr>
          <a:xfrm>
            <a:off x="564148" y="3799897"/>
            <a:ext cx="4835750" cy="12539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98"/>
            <a:ext cx="8229600" cy="1143000"/>
          </a:xfrm>
        </p:spPr>
        <p:txBody>
          <a:bodyPr>
            <a:normAutofit/>
          </a:bodyPr>
          <a:lstStyle/>
          <a:p>
            <a:r>
              <a:rPr lang="en-US" dirty="0" smtClean="0"/>
              <a:t>TILLEKE SCHWARZ</a:t>
            </a:r>
            <a:endParaRPr lang="en-US" dirty="0"/>
          </a:p>
        </p:txBody>
      </p:sp>
      <p:sp>
        <p:nvSpPr>
          <p:cNvPr id="3" name="Content Placeholder 2"/>
          <p:cNvSpPr>
            <a:spLocks noGrp="1"/>
          </p:cNvSpPr>
          <p:nvPr>
            <p:ph idx="1"/>
          </p:nvPr>
        </p:nvSpPr>
        <p:spPr>
          <a:xfrm>
            <a:off x="5679228" y="5971493"/>
            <a:ext cx="2345670" cy="545890"/>
          </a:xfrm>
        </p:spPr>
        <p:txBody>
          <a:bodyPr>
            <a:normAutofit/>
          </a:bodyPr>
          <a:lstStyle/>
          <a:p>
            <a:pPr>
              <a:buNone/>
            </a:pPr>
            <a:r>
              <a:rPr lang="en-US" sz="1800" dirty="0" smtClean="0"/>
              <a:t>“Count Your Blessings”</a:t>
            </a:r>
            <a:endParaRPr lang="en-US" sz="1800" dirty="0"/>
          </a:p>
        </p:txBody>
      </p:sp>
      <p:pic>
        <p:nvPicPr>
          <p:cNvPr id="4" name="Picture 3"/>
          <p:cNvPicPr>
            <a:picLocks noChangeAspect="1"/>
          </p:cNvPicPr>
          <p:nvPr/>
        </p:nvPicPr>
        <p:blipFill>
          <a:blip r:embed="rId2"/>
          <a:stretch>
            <a:fillRect/>
          </a:stretch>
        </p:blipFill>
        <p:spPr>
          <a:xfrm>
            <a:off x="4832986" y="1346950"/>
            <a:ext cx="4311014" cy="4624542"/>
          </a:xfrm>
          <a:prstGeom prst="rect">
            <a:avLst/>
          </a:prstGeom>
        </p:spPr>
      </p:pic>
      <p:sp>
        <p:nvSpPr>
          <p:cNvPr id="5" name="TextBox 4"/>
          <p:cNvSpPr txBox="1"/>
          <p:nvPr/>
        </p:nvSpPr>
        <p:spPr>
          <a:xfrm>
            <a:off x="7904587" y="6312110"/>
            <a:ext cx="961584" cy="369332"/>
          </a:xfrm>
          <a:prstGeom prst="rect">
            <a:avLst/>
          </a:prstGeom>
          <a:noFill/>
        </p:spPr>
        <p:txBody>
          <a:bodyPr wrap="none" rtlCol="0">
            <a:spAutoFit/>
          </a:bodyPr>
          <a:lstStyle/>
          <a:p>
            <a:r>
              <a:rPr lang="en-US" dirty="0" smtClean="0">
                <a:hlinkClick r:id="rId3"/>
              </a:rPr>
              <a:t>Website</a:t>
            </a:r>
            <a:endParaRPr lang="en-US" dirty="0"/>
          </a:p>
        </p:txBody>
      </p:sp>
      <p:pic>
        <p:nvPicPr>
          <p:cNvPr id="6" name="Picture 5"/>
          <p:cNvPicPr>
            <a:picLocks noChangeAspect="1"/>
          </p:cNvPicPr>
          <p:nvPr/>
        </p:nvPicPr>
        <p:blipFill>
          <a:blip r:embed="rId4"/>
          <a:srcRect l="12721" r="12610"/>
          <a:stretch>
            <a:fillRect/>
          </a:stretch>
        </p:blipFill>
        <p:spPr>
          <a:xfrm>
            <a:off x="-70434" y="1346950"/>
            <a:ext cx="4903420" cy="4624543"/>
          </a:xfrm>
          <a:prstGeom prst="rect">
            <a:avLst/>
          </a:prstGeom>
        </p:spPr>
      </p:pic>
      <p:sp>
        <p:nvSpPr>
          <p:cNvPr id="9" name="Content Placeholder 2"/>
          <p:cNvSpPr txBox="1">
            <a:spLocks/>
          </p:cNvSpPr>
          <p:nvPr/>
        </p:nvSpPr>
        <p:spPr>
          <a:xfrm>
            <a:off x="942491" y="5971492"/>
            <a:ext cx="2345670" cy="54589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1800" dirty="0" smtClean="0"/>
              <a:t>“Beware of Embroidery”</a:t>
            </a:r>
            <a:endParaRPr lang="en-US" sz="1800" dirty="0"/>
          </a:p>
        </p:txBody>
      </p:sp>
      <p:sp>
        <p:nvSpPr>
          <p:cNvPr id="10" name="TextBox 9"/>
          <p:cNvSpPr txBox="1"/>
          <p:nvPr/>
        </p:nvSpPr>
        <p:spPr>
          <a:xfrm>
            <a:off x="988928" y="867421"/>
            <a:ext cx="7049338" cy="369332"/>
          </a:xfrm>
          <a:prstGeom prst="rect">
            <a:avLst/>
          </a:prstGeom>
          <a:noFill/>
        </p:spPr>
        <p:txBody>
          <a:bodyPr wrap="none" rtlCol="0">
            <a:spAutoFit/>
          </a:bodyPr>
          <a:lstStyle/>
          <a:p>
            <a:r>
              <a:rPr lang="en-US" dirty="0" smtClean="0"/>
              <a:t>Embroidery Sketchbooks are created without a “plan” to document ideas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26"/>
            <a:ext cx="8229600" cy="1143000"/>
          </a:xfrm>
        </p:spPr>
        <p:txBody>
          <a:bodyPr/>
          <a:lstStyle/>
          <a:p>
            <a:r>
              <a:rPr lang="en-US" dirty="0" smtClean="0"/>
              <a:t>THE BASICS: Embroidery Hoops</a:t>
            </a:r>
            <a:endParaRPr lang="en-US" dirty="0"/>
          </a:p>
        </p:txBody>
      </p:sp>
      <p:pic>
        <p:nvPicPr>
          <p:cNvPr id="5" name="Picture 4"/>
          <p:cNvPicPr>
            <a:picLocks noChangeAspect="1"/>
          </p:cNvPicPr>
          <p:nvPr/>
        </p:nvPicPr>
        <p:blipFill>
          <a:blip r:embed="rId2"/>
          <a:stretch>
            <a:fillRect/>
          </a:stretch>
        </p:blipFill>
        <p:spPr>
          <a:xfrm>
            <a:off x="2330266" y="2583070"/>
            <a:ext cx="4309875" cy="4274930"/>
          </a:xfrm>
          <a:prstGeom prst="rect">
            <a:avLst/>
          </a:prstGeom>
        </p:spPr>
      </p:pic>
      <p:sp>
        <p:nvSpPr>
          <p:cNvPr id="6" name="TextBox 5"/>
          <p:cNvSpPr txBox="1"/>
          <p:nvPr/>
        </p:nvSpPr>
        <p:spPr>
          <a:xfrm>
            <a:off x="4011670" y="1698106"/>
            <a:ext cx="839443" cy="461665"/>
          </a:xfrm>
          <a:prstGeom prst="rect">
            <a:avLst/>
          </a:prstGeom>
          <a:noFill/>
        </p:spPr>
        <p:txBody>
          <a:bodyPr wrap="none" rtlCol="0">
            <a:spAutoFit/>
          </a:bodyPr>
          <a:lstStyle/>
          <a:p>
            <a:r>
              <a:rPr lang="en-US" sz="2400" dirty="0" smtClean="0"/>
              <a:t>SIZES</a:t>
            </a:r>
            <a:endParaRPr lang="en-US" sz="2400" dirty="0"/>
          </a:p>
        </p:txBody>
      </p:sp>
      <p:sp>
        <p:nvSpPr>
          <p:cNvPr id="7" name="TextBox 6"/>
          <p:cNvSpPr txBox="1"/>
          <p:nvPr/>
        </p:nvSpPr>
        <p:spPr>
          <a:xfrm>
            <a:off x="7269360" y="1698106"/>
            <a:ext cx="1143612" cy="461665"/>
          </a:xfrm>
          <a:prstGeom prst="rect">
            <a:avLst/>
          </a:prstGeom>
          <a:noFill/>
        </p:spPr>
        <p:txBody>
          <a:bodyPr wrap="none" rtlCol="0">
            <a:spAutoFit/>
          </a:bodyPr>
          <a:lstStyle/>
          <a:p>
            <a:r>
              <a:rPr lang="en-US" sz="2400" dirty="0" smtClean="0"/>
              <a:t>SHAPES</a:t>
            </a:r>
            <a:endParaRPr lang="en-US" sz="2400" dirty="0"/>
          </a:p>
        </p:txBody>
      </p:sp>
      <p:sp>
        <p:nvSpPr>
          <p:cNvPr id="8" name="TextBox 7"/>
          <p:cNvSpPr txBox="1"/>
          <p:nvPr/>
        </p:nvSpPr>
        <p:spPr>
          <a:xfrm>
            <a:off x="263931" y="1698106"/>
            <a:ext cx="1595659" cy="461665"/>
          </a:xfrm>
          <a:prstGeom prst="rect">
            <a:avLst/>
          </a:prstGeom>
          <a:noFill/>
        </p:spPr>
        <p:txBody>
          <a:bodyPr wrap="none" rtlCol="0">
            <a:spAutoFit/>
          </a:bodyPr>
          <a:lstStyle/>
          <a:p>
            <a:r>
              <a:rPr lang="en-US" sz="2400" dirty="0" smtClean="0"/>
              <a:t>MATERIALS</a:t>
            </a:r>
            <a:endParaRPr lang="en-US" sz="2400" dirty="0"/>
          </a:p>
        </p:txBody>
      </p:sp>
      <p:sp>
        <p:nvSpPr>
          <p:cNvPr id="9" name="Oval 8"/>
          <p:cNvSpPr/>
          <p:nvPr/>
        </p:nvSpPr>
        <p:spPr>
          <a:xfrm>
            <a:off x="6916239" y="2451579"/>
            <a:ext cx="1960292" cy="937393"/>
          </a:xfrm>
          <a:prstGeom prst="ellipse">
            <a:avLst/>
          </a:prstGeom>
          <a:no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404298" y="3777492"/>
            <a:ext cx="966341" cy="994013"/>
          </a:xfrm>
          <a:prstGeom prst="ellipse">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026679" y="5140247"/>
            <a:ext cx="1756756" cy="1132070"/>
          </a:xfrm>
          <a:prstGeom prst="rect">
            <a:avLst/>
          </a:prstGeom>
          <a:solidFill>
            <a:srgbClr val="FFFFFF"/>
          </a:solidFill>
          <a:ln w="508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70555" y="2159771"/>
            <a:ext cx="2179510" cy="1429721"/>
          </a:xfrm>
          <a:prstGeom prst="rect">
            <a:avLst/>
          </a:prstGeom>
        </p:spPr>
      </p:pic>
      <p:pic>
        <p:nvPicPr>
          <p:cNvPr id="14" name="Picture 13"/>
          <p:cNvPicPr>
            <a:picLocks noChangeAspect="1"/>
          </p:cNvPicPr>
          <p:nvPr/>
        </p:nvPicPr>
        <p:blipFill>
          <a:blip r:embed="rId4"/>
          <a:stretch>
            <a:fillRect/>
          </a:stretch>
        </p:blipFill>
        <p:spPr>
          <a:xfrm>
            <a:off x="0" y="4771505"/>
            <a:ext cx="2339622" cy="1744803"/>
          </a:xfrm>
          <a:prstGeom prst="rect">
            <a:avLst/>
          </a:prstGeom>
        </p:spPr>
      </p:pic>
      <p:pic>
        <p:nvPicPr>
          <p:cNvPr id="15" name="Picture 14"/>
          <p:cNvPicPr>
            <a:picLocks noChangeAspect="1"/>
          </p:cNvPicPr>
          <p:nvPr/>
        </p:nvPicPr>
        <p:blipFill>
          <a:blip r:embed="rId5"/>
          <a:stretch>
            <a:fillRect/>
          </a:stretch>
        </p:blipFill>
        <p:spPr>
          <a:xfrm>
            <a:off x="320375" y="3589492"/>
            <a:ext cx="1608667" cy="1550755"/>
          </a:xfrm>
          <a:prstGeom prst="rect">
            <a:avLst/>
          </a:prstGeom>
        </p:spPr>
      </p:pic>
      <p:sp>
        <p:nvSpPr>
          <p:cNvPr id="16" name="TextBox 15"/>
          <p:cNvSpPr txBox="1"/>
          <p:nvPr/>
        </p:nvSpPr>
        <p:spPr>
          <a:xfrm>
            <a:off x="457201" y="774776"/>
            <a:ext cx="8229600" cy="923330"/>
          </a:xfrm>
          <a:prstGeom prst="rect">
            <a:avLst/>
          </a:prstGeom>
          <a:noFill/>
        </p:spPr>
        <p:txBody>
          <a:bodyPr wrap="square" rtlCol="0">
            <a:spAutoFit/>
          </a:bodyPr>
          <a:lstStyle/>
          <a:p>
            <a:pPr algn="ctr"/>
            <a:r>
              <a:rPr lang="en-US" dirty="0" smtClean="0"/>
              <a:t>Hoops help to keep your fabric taught and keep your stitches even. </a:t>
            </a:r>
          </a:p>
          <a:p>
            <a:pPr algn="ctr"/>
            <a:r>
              <a:rPr lang="en-US" dirty="0" smtClean="0"/>
              <a:t>Every person will have their own preference in material, size and shape. </a:t>
            </a:r>
          </a:p>
          <a:p>
            <a:pPr algn="ctr"/>
            <a:r>
              <a:rPr lang="en-US" dirty="0" smtClean="0"/>
              <a:t>Remove your hoop at the end of the day to prevent creasing!</a:t>
            </a:r>
            <a:endParaRPr lang="en-US" dirty="0"/>
          </a:p>
        </p:txBody>
      </p:sp>
      <p:sp>
        <p:nvSpPr>
          <p:cNvPr id="17" name="TextBox 16"/>
          <p:cNvSpPr txBox="1"/>
          <p:nvPr/>
        </p:nvSpPr>
        <p:spPr>
          <a:xfrm>
            <a:off x="2836334" y="2016079"/>
            <a:ext cx="3287889" cy="646331"/>
          </a:xfrm>
          <a:prstGeom prst="rect">
            <a:avLst/>
          </a:prstGeom>
          <a:noFill/>
        </p:spPr>
        <p:txBody>
          <a:bodyPr wrap="square" rtlCol="0">
            <a:spAutoFit/>
          </a:bodyPr>
          <a:lstStyle/>
          <a:p>
            <a:pPr algn="ctr"/>
            <a:r>
              <a:rPr lang="en-US" dirty="0" smtClean="0"/>
              <a:t>Larger than the image </a:t>
            </a:r>
          </a:p>
          <a:p>
            <a:pPr algn="ctr"/>
            <a:r>
              <a:rPr lang="en-US" dirty="0"/>
              <a:t>S</a:t>
            </a:r>
            <a:r>
              <a:rPr lang="en-US" dirty="0" smtClean="0"/>
              <a:t>maller than the fabric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 Embroidery Hoops</a:t>
            </a:r>
            <a:endParaRPr lang="en-US" dirty="0"/>
          </a:p>
        </p:txBody>
      </p:sp>
      <p:pic>
        <p:nvPicPr>
          <p:cNvPr id="5" name="Picture 4"/>
          <p:cNvPicPr>
            <a:picLocks noChangeAspect="1"/>
          </p:cNvPicPr>
          <p:nvPr/>
        </p:nvPicPr>
        <p:blipFill>
          <a:blip r:embed="rId2"/>
          <a:stretch>
            <a:fillRect/>
          </a:stretch>
        </p:blipFill>
        <p:spPr>
          <a:xfrm>
            <a:off x="2524478" y="4068600"/>
            <a:ext cx="3721100" cy="2789400"/>
          </a:xfrm>
          <a:prstGeom prst="rect">
            <a:avLst/>
          </a:prstGeom>
        </p:spPr>
      </p:pic>
      <p:pic>
        <p:nvPicPr>
          <p:cNvPr id="6" name="Picture 5"/>
          <p:cNvPicPr>
            <a:picLocks noChangeAspect="1"/>
          </p:cNvPicPr>
          <p:nvPr/>
        </p:nvPicPr>
        <p:blipFill>
          <a:blip r:embed="rId3"/>
          <a:stretch>
            <a:fillRect/>
          </a:stretch>
        </p:blipFill>
        <p:spPr>
          <a:xfrm>
            <a:off x="-212785" y="4068600"/>
            <a:ext cx="2893568" cy="2789400"/>
          </a:xfrm>
          <a:prstGeom prst="rect">
            <a:avLst/>
          </a:prstGeom>
        </p:spPr>
      </p:pic>
      <p:sp>
        <p:nvSpPr>
          <p:cNvPr id="7" name="TextBox 6"/>
          <p:cNvSpPr txBox="1"/>
          <p:nvPr/>
        </p:nvSpPr>
        <p:spPr>
          <a:xfrm>
            <a:off x="-384" y="2683605"/>
            <a:ext cx="2476985" cy="1384995"/>
          </a:xfrm>
          <a:prstGeom prst="rect">
            <a:avLst/>
          </a:prstGeom>
          <a:noFill/>
        </p:spPr>
        <p:txBody>
          <a:bodyPr wrap="none" rtlCol="0">
            <a:spAutoFit/>
          </a:bodyPr>
          <a:lstStyle/>
          <a:p>
            <a:pPr algn="ctr"/>
            <a:r>
              <a:rPr lang="en-US" sz="6600" b="1" dirty="0" smtClean="0"/>
              <a:t>1.</a:t>
            </a:r>
          </a:p>
          <a:p>
            <a:pPr algn="ctr"/>
            <a:r>
              <a:rPr lang="en-US" dirty="0" smtClean="0"/>
              <a:t>Place INSIDE hoop down</a:t>
            </a:r>
            <a:endParaRPr lang="en-US" dirty="0"/>
          </a:p>
        </p:txBody>
      </p:sp>
      <p:sp>
        <p:nvSpPr>
          <p:cNvPr id="8" name="Rectangle 7"/>
          <p:cNvSpPr/>
          <p:nvPr/>
        </p:nvSpPr>
        <p:spPr>
          <a:xfrm>
            <a:off x="2116668" y="2736503"/>
            <a:ext cx="4572000" cy="1384995"/>
          </a:xfrm>
          <a:prstGeom prst="rect">
            <a:avLst/>
          </a:prstGeom>
        </p:spPr>
        <p:txBody>
          <a:bodyPr>
            <a:spAutoFit/>
          </a:bodyPr>
          <a:lstStyle/>
          <a:p>
            <a:pPr algn="ctr"/>
            <a:r>
              <a:rPr lang="en-US" sz="6600" b="1" dirty="0" smtClean="0"/>
              <a:t>2.</a:t>
            </a:r>
          </a:p>
          <a:p>
            <a:pPr algn="ctr"/>
            <a:r>
              <a:rPr lang="en-US" dirty="0" smtClean="0"/>
              <a:t>Place fabric piece ON TOP</a:t>
            </a:r>
            <a:endParaRPr lang="en-US" dirty="0"/>
          </a:p>
        </p:txBody>
      </p:sp>
      <p:sp>
        <p:nvSpPr>
          <p:cNvPr id="9" name="TextBox 8"/>
          <p:cNvSpPr txBox="1"/>
          <p:nvPr/>
        </p:nvSpPr>
        <p:spPr>
          <a:xfrm>
            <a:off x="5811725" y="2117924"/>
            <a:ext cx="1491890" cy="369332"/>
          </a:xfrm>
          <a:prstGeom prst="rect">
            <a:avLst/>
          </a:prstGeom>
          <a:noFill/>
        </p:spPr>
        <p:txBody>
          <a:bodyPr wrap="none" rtlCol="0">
            <a:spAutoFit/>
          </a:bodyPr>
          <a:lstStyle/>
          <a:p>
            <a:r>
              <a:rPr lang="en-US" dirty="0" smtClean="0">
                <a:hlinkClick r:id="rId4"/>
              </a:rPr>
              <a:t>Video Tutorial</a:t>
            </a:r>
            <a:endParaRPr lang="en-US" dirty="0"/>
          </a:p>
        </p:txBody>
      </p:sp>
      <p:pic>
        <p:nvPicPr>
          <p:cNvPr id="10" name="Picture 9"/>
          <p:cNvPicPr>
            <a:picLocks noChangeAspect="1"/>
          </p:cNvPicPr>
          <p:nvPr/>
        </p:nvPicPr>
        <p:blipFill>
          <a:blip r:embed="rId5"/>
          <a:stretch>
            <a:fillRect/>
          </a:stretch>
        </p:blipFill>
        <p:spPr>
          <a:xfrm>
            <a:off x="6033911" y="4068600"/>
            <a:ext cx="3315948" cy="2885911"/>
          </a:xfrm>
          <a:prstGeom prst="rect">
            <a:avLst/>
          </a:prstGeom>
        </p:spPr>
      </p:pic>
      <p:sp>
        <p:nvSpPr>
          <p:cNvPr id="12" name="Rectangle 11"/>
          <p:cNvSpPr/>
          <p:nvPr/>
        </p:nvSpPr>
        <p:spPr>
          <a:xfrm>
            <a:off x="5431704" y="2683605"/>
            <a:ext cx="4572000" cy="1384995"/>
          </a:xfrm>
          <a:prstGeom prst="rect">
            <a:avLst/>
          </a:prstGeom>
        </p:spPr>
        <p:txBody>
          <a:bodyPr>
            <a:spAutoFit/>
          </a:bodyPr>
          <a:lstStyle/>
          <a:p>
            <a:pPr algn="ctr"/>
            <a:r>
              <a:rPr lang="en-US" sz="6600" b="1" dirty="0" smtClean="0"/>
              <a:t>3.</a:t>
            </a:r>
          </a:p>
          <a:p>
            <a:pPr algn="ctr"/>
            <a:r>
              <a:rPr lang="en-US" dirty="0" smtClean="0"/>
              <a:t>Tighten hoop and Tug edges</a:t>
            </a:r>
            <a:endParaRPr lang="en-US" dirty="0"/>
          </a:p>
        </p:txBody>
      </p:sp>
      <p:pic>
        <p:nvPicPr>
          <p:cNvPr id="14" name="Picture 13"/>
          <p:cNvPicPr>
            <a:picLocks noChangeAspect="1"/>
          </p:cNvPicPr>
          <p:nvPr/>
        </p:nvPicPr>
        <p:blipFill>
          <a:blip r:embed="rId6"/>
          <a:stretch>
            <a:fillRect/>
          </a:stretch>
        </p:blipFill>
        <p:spPr>
          <a:xfrm>
            <a:off x="7499684" y="1390328"/>
            <a:ext cx="1187116" cy="1059501"/>
          </a:xfrm>
          <a:prstGeom prst="rect">
            <a:avLst/>
          </a:prstGeom>
        </p:spPr>
      </p:pic>
      <p:sp>
        <p:nvSpPr>
          <p:cNvPr id="15" name="TextBox 14"/>
          <p:cNvSpPr txBox="1"/>
          <p:nvPr/>
        </p:nvSpPr>
        <p:spPr>
          <a:xfrm>
            <a:off x="1871579" y="1417638"/>
            <a:ext cx="5432036" cy="646331"/>
          </a:xfrm>
          <a:prstGeom prst="rect">
            <a:avLst/>
          </a:prstGeom>
          <a:noFill/>
        </p:spPr>
        <p:txBody>
          <a:bodyPr wrap="square" rtlCol="0">
            <a:spAutoFit/>
          </a:bodyPr>
          <a:lstStyle/>
          <a:p>
            <a:pPr algn="r"/>
            <a:r>
              <a:rPr lang="en-US" dirty="0" smtClean="0"/>
              <a:t>If using a non-lipped embroidery hoop wrapping the inside circle can help to prevent the fabric from slipping.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 Fabric Choice</a:t>
            </a:r>
            <a:endParaRPr lang="en-US" dirty="0"/>
          </a:p>
        </p:txBody>
      </p:sp>
      <p:pic>
        <p:nvPicPr>
          <p:cNvPr id="1026" name="Picture 2" descr="http://mywildsurmise.files.wordpress.com/2013/07/12886986_o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17638"/>
            <a:ext cx="456247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alltheragefaces.com/img/faces/large/angry-n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274" y="1417638"/>
            <a:ext cx="2513696" cy="3106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31142" y="4296180"/>
            <a:ext cx="1611339" cy="2677656"/>
          </a:xfrm>
          <a:prstGeom prst="rect">
            <a:avLst/>
          </a:prstGeom>
          <a:noFill/>
        </p:spPr>
        <p:txBody>
          <a:bodyPr wrap="none" rtlCol="0">
            <a:spAutoFit/>
          </a:bodyPr>
          <a:lstStyle/>
          <a:p>
            <a:pPr algn="ctr"/>
            <a:r>
              <a:rPr lang="en-US" sz="2800" dirty="0" smtClean="0">
                <a:latin typeface="Aharoni" panose="02010803020104030203" pitchFamily="2" charset="-79"/>
                <a:cs typeface="Aharoni" panose="02010803020104030203" pitchFamily="2" charset="-79"/>
              </a:rPr>
              <a:t>COTTON</a:t>
            </a:r>
          </a:p>
          <a:p>
            <a:pPr algn="ctr"/>
            <a:r>
              <a:rPr lang="en-US" sz="2800" dirty="0" smtClean="0">
                <a:latin typeface="Aharoni" panose="02010803020104030203" pitchFamily="2" charset="-79"/>
                <a:cs typeface="Aharoni" panose="02010803020104030203" pitchFamily="2" charset="-79"/>
              </a:rPr>
              <a:t>BURLAP</a:t>
            </a:r>
          </a:p>
          <a:p>
            <a:pPr algn="ctr"/>
            <a:r>
              <a:rPr lang="en-US" sz="2800" dirty="0" smtClean="0">
                <a:latin typeface="Aharoni" panose="02010803020104030203" pitchFamily="2" charset="-79"/>
                <a:cs typeface="Aharoni" panose="02010803020104030203" pitchFamily="2" charset="-79"/>
              </a:rPr>
              <a:t>WOOL</a:t>
            </a:r>
            <a:br>
              <a:rPr lang="en-US" sz="2800" dirty="0" smtClean="0">
                <a:latin typeface="Aharoni" panose="02010803020104030203" pitchFamily="2" charset="-79"/>
                <a:cs typeface="Aharoni" panose="02010803020104030203" pitchFamily="2" charset="-79"/>
              </a:rPr>
            </a:br>
            <a:r>
              <a:rPr lang="en-US" sz="2800" dirty="0" smtClean="0">
                <a:latin typeface="Aharoni" panose="02010803020104030203" pitchFamily="2" charset="-79"/>
                <a:cs typeface="Aharoni" panose="02010803020104030203" pitchFamily="2" charset="-79"/>
              </a:rPr>
              <a:t>TWEED</a:t>
            </a:r>
          </a:p>
          <a:p>
            <a:pPr algn="ctr"/>
            <a:r>
              <a:rPr lang="en-US" sz="2800" dirty="0" smtClean="0">
                <a:latin typeface="Aharoni" panose="02010803020104030203" pitchFamily="2" charset="-79"/>
                <a:cs typeface="Aharoni" panose="02010803020104030203" pitchFamily="2" charset="-79"/>
              </a:rPr>
              <a:t>JEANS</a:t>
            </a:r>
          </a:p>
          <a:p>
            <a:endParaRPr lang="en-US" sz="2800" dirty="0">
              <a:latin typeface="Aharoni" panose="02010803020104030203" pitchFamily="2" charset="-79"/>
              <a:cs typeface="Aharoni" panose="02010803020104030203" pitchFamily="2" charset="-79"/>
            </a:endParaRPr>
          </a:p>
        </p:txBody>
      </p:sp>
      <p:sp>
        <p:nvSpPr>
          <p:cNvPr id="4" name="TextBox 3"/>
          <p:cNvSpPr txBox="1"/>
          <p:nvPr/>
        </p:nvSpPr>
        <p:spPr>
          <a:xfrm>
            <a:off x="5884274" y="5165448"/>
            <a:ext cx="2313153" cy="1384995"/>
          </a:xfrm>
          <a:prstGeom prst="rect">
            <a:avLst/>
          </a:prstGeom>
          <a:noFill/>
        </p:spPr>
        <p:txBody>
          <a:bodyPr wrap="none" rtlCol="0">
            <a:spAutoFit/>
          </a:bodyPr>
          <a:lstStyle/>
          <a:p>
            <a:pPr algn="ctr"/>
            <a:r>
              <a:rPr lang="en-US" sz="2800" dirty="0" smtClean="0">
                <a:latin typeface="Aharoni" panose="02010803020104030203" pitchFamily="2" charset="-79"/>
                <a:cs typeface="Aharoni" panose="02010803020104030203" pitchFamily="2" charset="-79"/>
              </a:rPr>
              <a:t>SILK</a:t>
            </a:r>
          </a:p>
          <a:p>
            <a:pPr algn="ctr"/>
            <a:r>
              <a:rPr lang="en-US" sz="2800" dirty="0" smtClean="0">
                <a:latin typeface="Aharoni" panose="02010803020104030203" pitchFamily="2" charset="-79"/>
                <a:cs typeface="Aharoni" panose="02010803020104030203" pitchFamily="2" charset="-79"/>
              </a:rPr>
              <a:t>RAYON</a:t>
            </a:r>
            <a:br>
              <a:rPr lang="en-US" sz="2800" dirty="0" smtClean="0">
                <a:latin typeface="Aharoni" panose="02010803020104030203" pitchFamily="2" charset="-79"/>
                <a:cs typeface="Aharoni" panose="02010803020104030203" pitchFamily="2" charset="-79"/>
              </a:rPr>
            </a:br>
            <a:r>
              <a:rPr lang="en-US" sz="2800" dirty="0" smtClean="0">
                <a:latin typeface="Aharoni" panose="02010803020104030203" pitchFamily="2" charset="-79"/>
                <a:cs typeface="Aharoni" panose="02010803020104030203" pitchFamily="2" charset="-79"/>
              </a:rPr>
              <a:t>POLYESTER</a:t>
            </a:r>
          </a:p>
        </p:txBody>
      </p:sp>
      <p:cxnSp>
        <p:nvCxnSpPr>
          <p:cNvPr id="6" name="Straight Connector 5"/>
          <p:cNvCxnSpPr/>
          <p:nvPr/>
        </p:nvCxnSpPr>
        <p:spPr>
          <a:xfrm>
            <a:off x="4812632" y="1417638"/>
            <a:ext cx="13368" cy="5132805"/>
          </a:xfrm>
          <a:prstGeom prst="line">
            <a:avLst/>
          </a:prstGeom>
          <a:ln>
            <a:solidFill>
              <a:schemeClr val="tx1"/>
            </a:solidFill>
            <a:prstDash val="dashDot"/>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5"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solidFill>
                  <a:srgbClr val="FFFFFF"/>
                </a:solidFill>
              </a:rPr>
              <a:t>DISCLAIMER:</a:t>
            </a:r>
            <a:endParaRPr lang="en-US" dirty="0">
              <a:solidFill>
                <a:srgbClr val="FFFFFF"/>
              </a:solidFill>
            </a:endParaRPr>
          </a:p>
        </p:txBody>
      </p:sp>
      <p:sp>
        <p:nvSpPr>
          <p:cNvPr id="5" name="TextBox 4"/>
          <p:cNvSpPr txBox="1"/>
          <p:nvPr/>
        </p:nvSpPr>
        <p:spPr>
          <a:xfrm>
            <a:off x="966341" y="1417638"/>
            <a:ext cx="6968211" cy="1015663"/>
          </a:xfrm>
          <a:prstGeom prst="rect">
            <a:avLst/>
          </a:prstGeom>
          <a:noFill/>
        </p:spPr>
        <p:txBody>
          <a:bodyPr wrap="square" rtlCol="0">
            <a:spAutoFit/>
          </a:bodyPr>
          <a:lstStyle/>
          <a:p>
            <a:pPr algn="ctr"/>
            <a:r>
              <a:rPr lang="en-US" sz="2000" dirty="0" smtClean="0">
                <a:solidFill>
                  <a:srgbClr val="FFFFFF"/>
                </a:solidFill>
              </a:rPr>
              <a:t>We’re just hitting the VERY TIP of the iceberg with this workshop. </a:t>
            </a:r>
          </a:p>
          <a:p>
            <a:pPr algn="ctr"/>
            <a:r>
              <a:rPr lang="en-US" sz="2000" dirty="0" smtClean="0">
                <a:solidFill>
                  <a:srgbClr val="FFFFFF"/>
                </a:solidFill>
              </a:rPr>
              <a:t>There are many different techniques, tools, histories and current artists that cannot be represented due to a lack of time. </a:t>
            </a:r>
          </a:p>
        </p:txBody>
      </p:sp>
      <p:sp>
        <p:nvSpPr>
          <p:cNvPr id="6" name="TextBox 5"/>
          <p:cNvSpPr txBox="1"/>
          <p:nvPr/>
        </p:nvSpPr>
        <p:spPr>
          <a:xfrm>
            <a:off x="0" y="6110750"/>
            <a:ext cx="9143999" cy="369332"/>
          </a:xfrm>
          <a:prstGeom prst="rect">
            <a:avLst/>
          </a:prstGeom>
          <a:noFill/>
        </p:spPr>
        <p:txBody>
          <a:bodyPr wrap="square" rtlCol="0">
            <a:spAutoFit/>
          </a:bodyPr>
          <a:lstStyle/>
          <a:p>
            <a:pPr algn="ctr"/>
            <a:r>
              <a:rPr lang="en-US" dirty="0" smtClean="0">
                <a:solidFill>
                  <a:schemeClr val="bg1"/>
                </a:solidFill>
              </a:rPr>
              <a:t>Let me know at the end of the workshop if you would be interested in a follow up session</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432" y="66209"/>
            <a:ext cx="8229600" cy="1143000"/>
          </a:xfrm>
        </p:spPr>
        <p:txBody>
          <a:bodyPr/>
          <a:lstStyle/>
          <a:p>
            <a:r>
              <a:rPr lang="en-US" dirty="0" smtClean="0"/>
              <a:t>THE BASICS: Needle Types</a:t>
            </a:r>
            <a:endParaRPr lang="en-US" dirty="0"/>
          </a:p>
        </p:txBody>
      </p:sp>
      <p:pic>
        <p:nvPicPr>
          <p:cNvPr id="4" name="Picture 3"/>
          <p:cNvPicPr>
            <a:picLocks noChangeAspect="1"/>
          </p:cNvPicPr>
          <p:nvPr/>
        </p:nvPicPr>
        <p:blipFill>
          <a:blip r:embed="rId2"/>
          <a:stretch>
            <a:fillRect/>
          </a:stretch>
        </p:blipFill>
        <p:spPr>
          <a:xfrm>
            <a:off x="461590" y="1113624"/>
            <a:ext cx="3810000" cy="3822700"/>
          </a:xfrm>
          <a:prstGeom prst="rect">
            <a:avLst/>
          </a:prstGeom>
        </p:spPr>
      </p:pic>
      <p:pic>
        <p:nvPicPr>
          <p:cNvPr id="5" name="Picture 4"/>
          <p:cNvPicPr>
            <a:picLocks noChangeAspect="1"/>
          </p:cNvPicPr>
          <p:nvPr/>
        </p:nvPicPr>
        <p:blipFill>
          <a:blip r:embed="rId3"/>
          <a:stretch>
            <a:fillRect/>
          </a:stretch>
        </p:blipFill>
        <p:spPr>
          <a:xfrm>
            <a:off x="4677232" y="1113624"/>
            <a:ext cx="4009568" cy="3845912"/>
          </a:xfrm>
          <a:prstGeom prst="rect">
            <a:avLst/>
          </a:prstGeom>
        </p:spPr>
      </p:pic>
      <p:sp>
        <p:nvSpPr>
          <p:cNvPr id="6" name="TextBox 5"/>
          <p:cNvSpPr txBox="1"/>
          <p:nvPr/>
        </p:nvSpPr>
        <p:spPr>
          <a:xfrm>
            <a:off x="4161533" y="5328449"/>
            <a:ext cx="4630499" cy="1200329"/>
          </a:xfrm>
          <a:prstGeom prst="rect">
            <a:avLst/>
          </a:prstGeom>
          <a:noFill/>
        </p:spPr>
        <p:txBody>
          <a:bodyPr wrap="square" rtlCol="0">
            <a:spAutoFit/>
          </a:bodyPr>
          <a:lstStyle/>
          <a:p>
            <a:r>
              <a:rPr lang="en-US" dirty="0" smtClean="0"/>
              <a:t>If splitting the floss- wet the strand first</a:t>
            </a:r>
          </a:p>
          <a:p>
            <a:endParaRPr lang="en-US" dirty="0" smtClean="0"/>
          </a:p>
          <a:p>
            <a:r>
              <a:rPr lang="en-US" dirty="0" smtClean="0"/>
              <a:t>Start with a double knot at the end</a:t>
            </a:r>
          </a:p>
          <a:p>
            <a:r>
              <a:rPr lang="en-US" dirty="0" smtClean="0"/>
              <a:t>Trim the fray- it will pop up onto the front</a:t>
            </a:r>
            <a:endParaRPr lang="en-US" dirty="0"/>
          </a:p>
        </p:txBody>
      </p:sp>
      <p:pic>
        <p:nvPicPr>
          <p:cNvPr id="9" name="Picture 8"/>
          <p:cNvPicPr>
            <a:picLocks noChangeAspect="1"/>
          </p:cNvPicPr>
          <p:nvPr/>
        </p:nvPicPr>
        <p:blipFill>
          <a:blip r:embed="rId4"/>
          <a:stretch>
            <a:fillRect/>
          </a:stretch>
        </p:blipFill>
        <p:spPr>
          <a:xfrm flipH="1">
            <a:off x="0" y="4632654"/>
            <a:ext cx="2024916" cy="2225346"/>
          </a:xfrm>
          <a:prstGeom prst="rect">
            <a:avLst/>
          </a:prstGeom>
          <a:scene3d>
            <a:camera prst="orthographicFront">
              <a:rot lat="0" lon="21299999" rev="0"/>
            </a:camera>
            <a:lightRig rig="threePt" dir="t"/>
          </a:scene3d>
        </p:spPr>
      </p:pic>
      <p:sp>
        <p:nvSpPr>
          <p:cNvPr id="10" name="Title 1"/>
          <p:cNvSpPr txBox="1">
            <a:spLocks/>
          </p:cNvSpPr>
          <p:nvPr/>
        </p:nvSpPr>
        <p:spPr>
          <a:xfrm>
            <a:off x="1601696" y="5499222"/>
            <a:ext cx="2615266" cy="886094"/>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smtClean="0">
                <a:ln>
                  <a:noFill/>
                </a:ln>
                <a:solidFill>
                  <a:schemeClr val="bg2">
                    <a:lumMod val="50000"/>
                  </a:schemeClr>
                </a:solidFill>
                <a:effectLst/>
                <a:uLnTx/>
                <a:uFillTx/>
                <a:latin typeface="+mj-lt"/>
                <a:ea typeface="+mj-ea"/>
                <a:cs typeface="+mj-cs"/>
              </a:rPr>
              <a:t>Tips</a:t>
            </a:r>
            <a:endParaRPr kumimoji="0" lang="en-US" sz="7200" b="1" i="0" u="none" strike="noStrike" kern="1200" cap="none" spc="0" normalizeH="0" baseline="0" noProof="0" dirty="0">
              <a:ln>
                <a:noFill/>
              </a:ln>
              <a:solidFill>
                <a:schemeClr val="bg2">
                  <a:lumMod val="50000"/>
                </a:schemeClr>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2050131">
            <a:off x="2093862" y="3983203"/>
            <a:ext cx="2454793" cy="2908929"/>
          </a:xfrm>
          <a:prstGeom prst="rect">
            <a:avLst/>
          </a:prstGeom>
        </p:spPr>
      </p:pic>
      <p:pic>
        <p:nvPicPr>
          <p:cNvPr id="6" name="Picture 5"/>
          <p:cNvPicPr>
            <a:picLocks noChangeAspect="1"/>
          </p:cNvPicPr>
          <p:nvPr/>
        </p:nvPicPr>
        <p:blipFill rotWithShape="1">
          <a:blip r:embed="rId3"/>
          <a:srcRect t="9821" b="48239"/>
          <a:stretch/>
        </p:blipFill>
        <p:spPr>
          <a:xfrm>
            <a:off x="4021932" y="4627163"/>
            <a:ext cx="5122068" cy="2133925"/>
          </a:xfrm>
          <a:prstGeom prst="rect">
            <a:avLst/>
          </a:prstGeom>
        </p:spPr>
      </p:pic>
      <p:sp>
        <p:nvSpPr>
          <p:cNvPr id="2" name="Title 1"/>
          <p:cNvSpPr>
            <a:spLocks noGrp="1"/>
          </p:cNvSpPr>
          <p:nvPr>
            <p:ph type="title"/>
          </p:nvPr>
        </p:nvSpPr>
        <p:spPr/>
        <p:txBody>
          <a:bodyPr>
            <a:normAutofit fontScale="90000"/>
          </a:bodyPr>
          <a:lstStyle/>
          <a:p>
            <a:r>
              <a:rPr lang="en-US" dirty="0" smtClean="0"/>
              <a:t>THE BASICS: Transferring the Image</a:t>
            </a:r>
            <a:endParaRPr lang="en-US" dirty="0"/>
          </a:p>
        </p:txBody>
      </p:sp>
      <p:sp>
        <p:nvSpPr>
          <p:cNvPr id="3" name="Content Placeholder 2"/>
          <p:cNvSpPr>
            <a:spLocks noGrp="1"/>
          </p:cNvSpPr>
          <p:nvPr>
            <p:ph idx="1"/>
          </p:nvPr>
        </p:nvSpPr>
        <p:spPr>
          <a:xfrm>
            <a:off x="457199" y="1600200"/>
            <a:ext cx="7363327" cy="4960900"/>
          </a:xfrm>
        </p:spPr>
        <p:txBody>
          <a:bodyPr numCol="2">
            <a:normAutofit/>
          </a:bodyPr>
          <a:lstStyle/>
          <a:p>
            <a:pPr marL="514350" indent="-514350">
              <a:buAutoNum type="arabicPeriod"/>
            </a:pPr>
            <a:r>
              <a:rPr lang="en-US" sz="2400" dirty="0" smtClean="0"/>
              <a:t>Transfer Stitchery</a:t>
            </a:r>
          </a:p>
          <a:p>
            <a:pPr marL="514350" indent="-514350">
              <a:buAutoNum type="arabicPeriod"/>
            </a:pPr>
            <a:r>
              <a:rPr lang="en-US" sz="2400" dirty="0" smtClean="0"/>
              <a:t>Outline Transfer</a:t>
            </a:r>
          </a:p>
          <a:p>
            <a:pPr marL="514350" indent="-514350">
              <a:buAutoNum type="arabicPeriod"/>
            </a:pPr>
            <a:r>
              <a:rPr lang="en-US" sz="2400" dirty="0" smtClean="0"/>
              <a:t>Iron-On Transfer</a:t>
            </a:r>
          </a:p>
          <a:p>
            <a:pPr marL="514350" indent="-514350">
              <a:buAutoNum type="arabicPeriod"/>
            </a:pPr>
            <a:r>
              <a:rPr lang="en-US" sz="2400" dirty="0" smtClean="0"/>
              <a:t>Iron-On Pencil</a:t>
            </a:r>
          </a:p>
          <a:p>
            <a:pPr marL="514350" indent="-514350">
              <a:buAutoNum type="arabicPeriod"/>
            </a:pPr>
            <a:r>
              <a:rPr lang="en-US" sz="2400" dirty="0" smtClean="0"/>
              <a:t>Printable Transfer Paper </a:t>
            </a:r>
            <a:endParaRPr lang="en-US" sz="2400" dirty="0"/>
          </a:p>
        </p:txBody>
      </p:sp>
      <p:pic>
        <p:nvPicPr>
          <p:cNvPr id="4" name="Picture 3"/>
          <p:cNvPicPr>
            <a:picLocks noChangeAspect="1"/>
          </p:cNvPicPr>
          <p:nvPr/>
        </p:nvPicPr>
        <p:blipFill>
          <a:blip r:embed="rId4"/>
          <a:stretch>
            <a:fillRect/>
          </a:stretch>
        </p:blipFill>
        <p:spPr>
          <a:xfrm>
            <a:off x="4790593" y="1581625"/>
            <a:ext cx="3575365" cy="2958615"/>
          </a:xfrm>
          <a:prstGeom prst="rect">
            <a:avLst/>
          </a:prstGeom>
        </p:spPr>
      </p:pic>
      <p:pic>
        <p:nvPicPr>
          <p:cNvPr id="7" name="Picture 6"/>
          <p:cNvPicPr>
            <a:picLocks noChangeAspect="1"/>
          </p:cNvPicPr>
          <p:nvPr/>
        </p:nvPicPr>
        <p:blipFill>
          <a:blip r:embed="rId5"/>
          <a:stretch>
            <a:fillRect/>
          </a:stretch>
        </p:blipFill>
        <p:spPr>
          <a:xfrm>
            <a:off x="256673" y="4074705"/>
            <a:ext cx="2099293" cy="26863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78" y="0"/>
            <a:ext cx="8229600" cy="1143000"/>
          </a:xfrm>
        </p:spPr>
        <p:txBody>
          <a:bodyPr/>
          <a:lstStyle/>
          <a:p>
            <a:r>
              <a:rPr lang="en-US" dirty="0" smtClean="0"/>
              <a:t>THE BASICS: Finishing</a:t>
            </a:r>
            <a:endParaRPr lang="en-US" dirty="0"/>
          </a:p>
        </p:txBody>
      </p:sp>
      <p:pic>
        <p:nvPicPr>
          <p:cNvPr id="5" name="Picture 4"/>
          <p:cNvPicPr>
            <a:picLocks noChangeAspect="1"/>
          </p:cNvPicPr>
          <p:nvPr/>
        </p:nvPicPr>
        <p:blipFill>
          <a:blip r:embed="rId2"/>
          <a:stretch>
            <a:fillRect/>
          </a:stretch>
        </p:blipFill>
        <p:spPr>
          <a:xfrm>
            <a:off x="457200" y="1143000"/>
            <a:ext cx="2960650" cy="2960650"/>
          </a:xfrm>
          <a:prstGeom prst="rect">
            <a:avLst/>
          </a:prstGeom>
        </p:spPr>
      </p:pic>
      <p:pic>
        <p:nvPicPr>
          <p:cNvPr id="6" name="Picture 5"/>
          <p:cNvPicPr>
            <a:picLocks noChangeAspect="1"/>
          </p:cNvPicPr>
          <p:nvPr/>
        </p:nvPicPr>
        <p:blipFill>
          <a:blip r:embed="rId3"/>
          <a:srcRect l="13254" r="16597"/>
          <a:stretch>
            <a:fillRect/>
          </a:stretch>
        </p:blipFill>
        <p:spPr>
          <a:xfrm>
            <a:off x="457200" y="4034485"/>
            <a:ext cx="2960649" cy="2823515"/>
          </a:xfrm>
          <a:prstGeom prst="rect">
            <a:avLst/>
          </a:prstGeom>
        </p:spPr>
      </p:pic>
      <p:pic>
        <p:nvPicPr>
          <p:cNvPr id="7" name="Picture 6"/>
          <p:cNvPicPr>
            <a:picLocks noChangeAspect="1"/>
          </p:cNvPicPr>
          <p:nvPr/>
        </p:nvPicPr>
        <p:blipFill>
          <a:blip r:embed="rId4"/>
          <a:stretch>
            <a:fillRect/>
          </a:stretch>
        </p:blipFill>
        <p:spPr>
          <a:xfrm>
            <a:off x="3640960" y="3195165"/>
            <a:ext cx="5055789" cy="3370526"/>
          </a:xfrm>
          <a:prstGeom prst="rect">
            <a:avLst/>
          </a:prstGeom>
        </p:spPr>
      </p:pic>
      <p:sp>
        <p:nvSpPr>
          <p:cNvPr id="3" name="TextBox 2"/>
          <p:cNvSpPr txBox="1"/>
          <p:nvPr/>
        </p:nvSpPr>
        <p:spPr>
          <a:xfrm>
            <a:off x="3796264" y="1358537"/>
            <a:ext cx="4737900" cy="1477328"/>
          </a:xfrm>
          <a:prstGeom prst="rect">
            <a:avLst/>
          </a:prstGeom>
          <a:noFill/>
        </p:spPr>
        <p:txBody>
          <a:bodyPr wrap="none" rtlCol="0">
            <a:spAutoFit/>
          </a:bodyPr>
          <a:lstStyle/>
          <a:p>
            <a:pPr algn="ctr"/>
            <a:r>
              <a:rPr lang="en-US" dirty="0" smtClean="0"/>
              <a:t>Use a running stitch to pull the extra fabric tight</a:t>
            </a:r>
          </a:p>
          <a:p>
            <a:pPr algn="ctr"/>
            <a:endParaRPr lang="en-US" dirty="0"/>
          </a:p>
          <a:p>
            <a:pPr algn="ctr"/>
            <a:r>
              <a:rPr lang="en-US" dirty="0" smtClean="0"/>
              <a:t>OR</a:t>
            </a:r>
          </a:p>
          <a:p>
            <a:pPr algn="ctr"/>
            <a:endParaRPr lang="en-US" dirty="0"/>
          </a:p>
          <a:p>
            <a:pPr algn="ctr"/>
            <a:r>
              <a:rPr lang="en-US" dirty="0" smtClean="0"/>
              <a:t>Cut the fabric short and wrap/glue around hoop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TECHNIQUES</a:t>
            </a:r>
            <a:endParaRPr lang="en-US" dirty="0"/>
          </a:p>
        </p:txBody>
      </p:sp>
      <p:pic>
        <p:nvPicPr>
          <p:cNvPr id="5" name="Picture 4"/>
          <p:cNvPicPr>
            <a:picLocks noChangeAspect="1"/>
          </p:cNvPicPr>
          <p:nvPr/>
        </p:nvPicPr>
        <p:blipFill>
          <a:blip r:embed="rId2"/>
          <a:stretch>
            <a:fillRect/>
          </a:stretch>
        </p:blipFill>
        <p:spPr>
          <a:xfrm>
            <a:off x="769147" y="1433561"/>
            <a:ext cx="7679433" cy="489947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54" y="274638"/>
            <a:ext cx="8554908" cy="1143000"/>
          </a:xfrm>
        </p:spPr>
        <p:txBody>
          <a:bodyPr>
            <a:normAutofit/>
          </a:bodyPr>
          <a:lstStyle/>
          <a:p>
            <a:pPr algn="l"/>
            <a:r>
              <a:rPr lang="en-US" dirty="0" smtClean="0"/>
              <a:t>STITCH SAMPLERS: </a:t>
            </a:r>
            <a:endParaRPr lang="en-US" dirty="0"/>
          </a:p>
        </p:txBody>
      </p:sp>
      <p:pic>
        <p:nvPicPr>
          <p:cNvPr id="4" name="Picture 3"/>
          <p:cNvPicPr>
            <a:picLocks noChangeAspect="1"/>
          </p:cNvPicPr>
          <p:nvPr/>
        </p:nvPicPr>
        <p:blipFill>
          <a:blip r:embed="rId2"/>
          <a:stretch>
            <a:fillRect/>
          </a:stretch>
        </p:blipFill>
        <p:spPr>
          <a:xfrm>
            <a:off x="5375740" y="1417638"/>
            <a:ext cx="3405483" cy="5116219"/>
          </a:xfrm>
          <a:prstGeom prst="rect">
            <a:avLst/>
          </a:prstGeom>
        </p:spPr>
      </p:pic>
      <p:pic>
        <p:nvPicPr>
          <p:cNvPr id="5" name="Picture 4"/>
          <p:cNvPicPr>
            <a:picLocks noChangeAspect="1"/>
          </p:cNvPicPr>
          <p:nvPr/>
        </p:nvPicPr>
        <p:blipFill>
          <a:blip r:embed="rId3"/>
          <a:stretch>
            <a:fillRect/>
          </a:stretch>
        </p:blipFill>
        <p:spPr>
          <a:xfrm>
            <a:off x="361654" y="3169876"/>
            <a:ext cx="5014086" cy="3363981"/>
          </a:xfrm>
          <a:prstGeom prst="rect">
            <a:avLst/>
          </a:prstGeom>
        </p:spPr>
      </p:pic>
      <p:pic>
        <p:nvPicPr>
          <p:cNvPr id="6" name="Picture 5"/>
          <p:cNvPicPr>
            <a:picLocks noChangeAspect="1"/>
          </p:cNvPicPr>
          <p:nvPr/>
        </p:nvPicPr>
        <p:blipFill>
          <a:blip r:embed="rId4"/>
          <a:stretch>
            <a:fillRect/>
          </a:stretch>
        </p:blipFill>
        <p:spPr>
          <a:xfrm>
            <a:off x="2092106" y="1417638"/>
            <a:ext cx="1579988" cy="1760433"/>
          </a:xfrm>
          <a:prstGeom prst="rect">
            <a:avLst/>
          </a:prstGeom>
        </p:spPr>
      </p:pic>
      <p:pic>
        <p:nvPicPr>
          <p:cNvPr id="3" name="Picture 2"/>
          <p:cNvPicPr>
            <a:picLocks noChangeAspect="1"/>
          </p:cNvPicPr>
          <p:nvPr/>
        </p:nvPicPr>
        <p:blipFill>
          <a:blip r:embed="rId5"/>
          <a:stretch>
            <a:fillRect/>
          </a:stretch>
        </p:blipFill>
        <p:spPr>
          <a:xfrm>
            <a:off x="3672094" y="1417638"/>
            <a:ext cx="1703645" cy="1760433"/>
          </a:xfrm>
          <a:prstGeom prst="rect">
            <a:avLst/>
          </a:prstGeom>
        </p:spPr>
      </p:pic>
      <p:pic>
        <p:nvPicPr>
          <p:cNvPr id="7" name="Picture 6"/>
          <p:cNvPicPr>
            <a:picLocks noChangeAspect="1"/>
          </p:cNvPicPr>
          <p:nvPr/>
        </p:nvPicPr>
        <p:blipFill>
          <a:blip r:embed="rId6"/>
          <a:stretch>
            <a:fillRect/>
          </a:stretch>
        </p:blipFill>
        <p:spPr>
          <a:xfrm>
            <a:off x="361654" y="1442000"/>
            <a:ext cx="1739468" cy="17360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STITCH</a:t>
            </a:r>
            <a:endParaRPr lang="en-US" dirty="0"/>
          </a:p>
        </p:txBody>
      </p:sp>
      <p:pic>
        <p:nvPicPr>
          <p:cNvPr id="4" name="Picture 3"/>
          <p:cNvPicPr>
            <a:picLocks noChangeAspect="1"/>
          </p:cNvPicPr>
          <p:nvPr/>
        </p:nvPicPr>
        <p:blipFill rotWithShape="1">
          <a:blip r:embed="rId2"/>
          <a:srcRect t="27982" b="30146"/>
          <a:stretch/>
        </p:blipFill>
        <p:spPr>
          <a:xfrm>
            <a:off x="0" y="1214905"/>
            <a:ext cx="5486400" cy="2871593"/>
          </a:xfrm>
          <a:prstGeom prst="rect">
            <a:avLst/>
          </a:prstGeom>
        </p:spPr>
      </p:pic>
      <p:pic>
        <p:nvPicPr>
          <p:cNvPr id="5" name="Picture 4"/>
          <p:cNvPicPr>
            <a:picLocks noChangeAspect="1"/>
          </p:cNvPicPr>
          <p:nvPr/>
        </p:nvPicPr>
        <p:blipFill rotWithShape="1">
          <a:blip r:embed="rId3"/>
          <a:srcRect r="8662" b="7599"/>
          <a:stretch/>
        </p:blipFill>
        <p:spPr>
          <a:xfrm>
            <a:off x="5177281" y="3848350"/>
            <a:ext cx="3966719" cy="3009650"/>
          </a:xfrm>
          <a:prstGeom prst="rect">
            <a:avLst/>
          </a:prstGeom>
        </p:spPr>
      </p:pic>
      <p:sp>
        <p:nvSpPr>
          <p:cNvPr id="6" name="TextBox 5"/>
          <p:cNvSpPr txBox="1"/>
          <p:nvPr/>
        </p:nvSpPr>
        <p:spPr>
          <a:xfrm>
            <a:off x="621219" y="6240193"/>
            <a:ext cx="914471" cy="369332"/>
          </a:xfrm>
          <a:prstGeom prst="rect">
            <a:avLst/>
          </a:prstGeom>
          <a:noFill/>
        </p:spPr>
        <p:txBody>
          <a:bodyPr wrap="none" rtlCol="0">
            <a:spAutoFit/>
          </a:bodyPr>
          <a:lstStyle/>
          <a:p>
            <a:r>
              <a:rPr lang="en-US" dirty="0" smtClean="0">
                <a:hlinkClick r:id="rId4"/>
              </a:rPr>
              <a:t>Tutorial</a:t>
            </a:r>
            <a:endParaRPr lang="en-US" dirty="0"/>
          </a:p>
        </p:txBody>
      </p:sp>
      <p:pic>
        <p:nvPicPr>
          <p:cNvPr id="7" name="Picture 6"/>
          <p:cNvPicPr>
            <a:picLocks noChangeAspect="1"/>
          </p:cNvPicPr>
          <p:nvPr/>
        </p:nvPicPr>
        <p:blipFill>
          <a:blip r:embed="rId5"/>
          <a:stretch>
            <a:fillRect/>
          </a:stretch>
        </p:blipFill>
        <p:spPr>
          <a:xfrm>
            <a:off x="5863612" y="274638"/>
            <a:ext cx="3280387" cy="4143647"/>
          </a:xfrm>
          <a:prstGeom prst="rect">
            <a:avLst/>
          </a:prstGeom>
        </p:spPr>
      </p:pic>
      <p:pic>
        <p:nvPicPr>
          <p:cNvPr id="8" name="Picture 7"/>
          <p:cNvPicPr>
            <a:picLocks noChangeAspect="1"/>
          </p:cNvPicPr>
          <p:nvPr/>
        </p:nvPicPr>
        <p:blipFill>
          <a:blip r:embed="rId6"/>
          <a:stretch>
            <a:fillRect/>
          </a:stretch>
        </p:blipFill>
        <p:spPr>
          <a:xfrm>
            <a:off x="980601" y="3901281"/>
            <a:ext cx="3740664" cy="2155702"/>
          </a:xfrm>
          <a:prstGeom prst="rect">
            <a:avLst/>
          </a:prstGeom>
        </p:spPr>
      </p:pic>
    </p:spTree>
    <p:extLst>
      <p:ext uri="{BB962C8B-B14F-4D97-AF65-F5344CB8AC3E}">
        <p14:creationId xmlns:p14="http://schemas.microsoft.com/office/powerpoint/2010/main" val="35921392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34024" y="3266992"/>
            <a:ext cx="4143929" cy="2900750"/>
          </a:xfrm>
          <a:prstGeom prst="rect">
            <a:avLst/>
          </a:prstGeom>
        </p:spPr>
      </p:pic>
      <p:sp>
        <p:nvSpPr>
          <p:cNvPr id="2" name="Title 1"/>
          <p:cNvSpPr>
            <a:spLocks noGrp="1"/>
          </p:cNvSpPr>
          <p:nvPr>
            <p:ph type="title"/>
          </p:nvPr>
        </p:nvSpPr>
        <p:spPr/>
        <p:txBody>
          <a:bodyPr/>
          <a:lstStyle/>
          <a:p>
            <a:r>
              <a:rPr lang="en-US" dirty="0" smtClean="0"/>
              <a:t>BACK STITCH</a:t>
            </a:r>
            <a:endParaRPr lang="en-US" dirty="0"/>
          </a:p>
        </p:txBody>
      </p:sp>
      <p:sp>
        <p:nvSpPr>
          <p:cNvPr id="4" name="TextBox 3"/>
          <p:cNvSpPr txBox="1"/>
          <p:nvPr/>
        </p:nvSpPr>
        <p:spPr>
          <a:xfrm>
            <a:off x="457200" y="6167742"/>
            <a:ext cx="914471" cy="369332"/>
          </a:xfrm>
          <a:prstGeom prst="rect">
            <a:avLst/>
          </a:prstGeom>
          <a:noFill/>
        </p:spPr>
        <p:txBody>
          <a:bodyPr wrap="none" rtlCol="0">
            <a:spAutoFit/>
          </a:bodyPr>
          <a:lstStyle/>
          <a:p>
            <a:r>
              <a:rPr lang="en-US" dirty="0" smtClean="0">
                <a:hlinkClick r:id="rId3"/>
              </a:rPr>
              <a:t>Tutorial</a:t>
            </a:r>
            <a:endParaRPr lang="en-US" dirty="0"/>
          </a:p>
        </p:txBody>
      </p:sp>
      <p:pic>
        <p:nvPicPr>
          <p:cNvPr id="5" name="Picture 4"/>
          <p:cNvPicPr>
            <a:picLocks noChangeAspect="1"/>
          </p:cNvPicPr>
          <p:nvPr/>
        </p:nvPicPr>
        <p:blipFill>
          <a:blip r:embed="rId4"/>
          <a:stretch>
            <a:fillRect/>
          </a:stretch>
        </p:blipFill>
        <p:spPr>
          <a:xfrm>
            <a:off x="3214301" y="4451257"/>
            <a:ext cx="6026333" cy="2406743"/>
          </a:xfrm>
          <a:prstGeom prst="rect">
            <a:avLst/>
          </a:prstGeom>
        </p:spPr>
      </p:pic>
      <p:pic>
        <p:nvPicPr>
          <p:cNvPr id="6" name="Picture 5"/>
          <p:cNvPicPr>
            <a:picLocks noChangeAspect="1"/>
          </p:cNvPicPr>
          <p:nvPr/>
        </p:nvPicPr>
        <p:blipFill>
          <a:blip r:embed="rId5"/>
          <a:stretch>
            <a:fillRect/>
          </a:stretch>
        </p:blipFill>
        <p:spPr>
          <a:xfrm>
            <a:off x="125983" y="1293386"/>
            <a:ext cx="4351971" cy="2901314"/>
          </a:xfrm>
          <a:prstGeom prst="rect">
            <a:avLst/>
          </a:prstGeom>
        </p:spPr>
      </p:pic>
      <p:sp>
        <p:nvSpPr>
          <p:cNvPr id="7" name="TextBox 6"/>
          <p:cNvSpPr txBox="1"/>
          <p:nvPr/>
        </p:nvSpPr>
        <p:spPr>
          <a:xfrm>
            <a:off x="457200" y="5798410"/>
            <a:ext cx="1565828" cy="369332"/>
          </a:xfrm>
          <a:prstGeom prst="rect">
            <a:avLst/>
          </a:prstGeom>
          <a:noFill/>
        </p:spPr>
        <p:txBody>
          <a:bodyPr wrap="none" rtlCol="0">
            <a:spAutoFit/>
          </a:bodyPr>
          <a:lstStyle/>
          <a:p>
            <a:r>
              <a:rPr lang="en-US" dirty="0" smtClean="0">
                <a:hlinkClick r:id="rId6"/>
              </a:rPr>
              <a:t>British Tutorial</a:t>
            </a:r>
            <a:endParaRPr lang="en-US" dirty="0"/>
          </a:p>
        </p:txBody>
      </p:sp>
      <p:pic>
        <p:nvPicPr>
          <p:cNvPr id="8" name="Picture 7"/>
          <p:cNvPicPr>
            <a:picLocks noChangeAspect="1"/>
          </p:cNvPicPr>
          <p:nvPr/>
        </p:nvPicPr>
        <p:blipFill>
          <a:blip r:embed="rId7"/>
          <a:stretch>
            <a:fillRect/>
          </a:stretch>
        </p:blipFill>
        <p:spPr>
          <a:xfrm>
            <a:off x="4615508" y="1447800"/>
            <a:ext cx="4404248" cy="1906994"/>
          </a:xfrm>
          <a:prstGeom prst="rect">
            <a:avLst/>
          </a:prstGeom>
        </p:spPr>
      </p:pic>
      <p:pic>
        <p:nvPicPr>
          <p:cNvPr id="9" name="Picture 8"/>
          <p:cNvPicPr>
            <a:picLocks noChangeAspect="1"/>
          </p:cNvPicPr>
          <p:nvPr/>
        </p:nvPicPr>
        <p:blipFill>
          <a:blip r:embed="rId8"/>
          <a:stretch>
            <a:fillRect/>
          </a:stretch>
        </p:blipFill>
        <p:spPr>
          <a:xfrm>
            <a:off x="5052582" y="3502696"/>
            <a:ext cx="3125077" cy="1128036"/>
          </a:xfrm>
          <a:prstGeom prst="rect">
            <a:avLst/>
          </a:prstGeom>
        </p:spPr>
      </p:pic>
    </p:spTree>
    <p:extLst>
      <p:ext uri="{BB962C8B-B14F-4D97-AF65-F5344CB8AC3E}">
        <p14:creationId xmlns:p14="http://schemas.microsoft.com/office/powerpoint/2010/main" val="40111537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29"/>
            <a:ext cx="8229600" cy="1143000"/>
          </a:xfrm>
        </p:spPr>
        <p:txBody>
          <a:bodyPr/>
          <a:lstStyle/>
          <a:p>
            <a:r>
              <a:rPr lang="en-US" dirty="0" smtClean="0"/>
              <a:t>CHAIN STITCH</a:t>
            </a:r>
            <a:endParaRPr lang="en-US" dirty="0"/>
          </a:p>
        </p:txBody>
      </p:sp>
      <p:sp>
        <p:nvSpPr>
          <p:cNvPr id="4" name="TextBox 3"/>
          <p:cNvSpPr txBox="1"/>
          <p:nvPr/>
        </p:nvSpPr>
        <p:spPr>
          <a:xfrm>
            <a:off x="457200" y="6262613"/>
            <a:ext cx="914471" cy="369332"/>
          </a:xfrm>
          <a:prstGeom prst="rect">
            <a:avLst/>
          </a:prstGeom>
          <a:noFill/>
        </p:spPr>
        <p:txBody>
          <a:bodyPr wrap="none" rtlCol="0">
            <a:spAutoFit/>
          </a:bodyPr>
          <a:lstStyle/>
          <a:p>
            <a:r>
              <a:rPr lang="en-US" dirty="0" smtClean="0">
                <a:hlinkClick r:id="rId2"/>
              </a:rPr>
              <a:t>Tutorial</a:t>
            </a:r>
            <a:endParaRPr lang="en-US" dirty="0"/>
          </a:p>
        </p:txBody>
      </p:sp>
      <p:sp>
        <p:nvSpPr>
          <p:cNvPr id="5" name="TextBox 4"/>
          <p:cNvSpPr txBox="1"/>
          <p:nvPr/>
        </p:nvSpPr>
        <p:spPr>
          <a:xfrm>
            <a:off x="7675508" y="6262613"/>
            <a:ext cx="914471" cy="369332"/>
          </a:xfrm>
          <a:prstGeom prst="rect">
            <a:avLst/>
          </a:prstGeom>
          <a:noFill/>
        </p:spPr>
        <p:txBody>
          <a:bodyPr wrap="none" rtlCol="0">
            <a:spAutoFit/>
          </a:bodyPr>
          <a:lstStyle/>
          <a:p>
            <a:r>
              <a:rPr lang="en-US" dirty="0" smtClean="0">
                <a:hlinkClick r:id="rId3"/>
              </a:rPr>
              <a:t>Tutorial</a:t>
            </a:r>
            <a:endParaRPr lang="en-US" dirty="0"/>
          </a:p>
        </p:txBody>
      </p:sp>
      <p:pic>
        <p:nvPicPr>
          <p:cNvPr id="6" name="Picture 5"/>
          <p:cNvPicPr>
            <a:picLocks noChangeAspect="1"/>
          </p:cNvPicPr>
          <p:nvPr/>
        </p:nvPicPr>
        <p:blipFill>
          <a:blip r:embed="rId4"/>
          <a:stretch>
            <a:fillRect/>
          </a:stretch>
        </p:blipFill>
        <p:spPr>
          <a:xfrm>
            <a:off x="1626230" y="952596"/>
            <a:ext cx="5905404" cy="5905404"/>
          </a:xfrm>
          <a:prstGeom prst="rect">
            <a:avLst/>
          </a:prstGeom>
        </p:spPr>
      </p:pic>
    </p:spTree>
    <p:extLst>
      <p:ext uri="{BB962C8B-B14F-4D97-AF65-F5344CB8AC3E}">
        <p14:creationId xmlns:p14="http://schemas.microsoft.com/office/powerpoint/2010/main" val="4237726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091454">
            <a:off x="3408154" y="-87334"/>
            <a:ext cx="3519999" cy="2397681"/>
          </a:xfrm>
          <a:prstGeom prst="rect">
            <a:avLst/>
          </a:prstGeom>
        </p:spPr>
      </p:pic>
      <p:sp>
        <p:nvSpPr>
          <p:cNvPr id="2" name="Title 1"/>
          <p:cNvSpPr>
            <a:spLocks noGrp="1"/>
          </p:cNvSpPr>
          <p:nvPr>
            <p:ph type="title"/>
          </p:nvPr>
        </p:nvSpPr>
        <p:spPr>
          <a:xfrm>
            <a:off x="457200" y="15437"/>
            <a:ext cx="8229600" cy="1143000"/>
          </a:xfrm>
        </p:spPr>
        <p:txBody>
          <a:bodyPr/>
          <a:lstStyle/>
          <a:p>
            <a:r>
              <a:rPr lang="en-US" dirty="0" smtClean="0"/>
              <a:t>SPLIT STITCH</a:t>
            </a:r>
            <a:endParaRPr lang="en-US" dirty="0"/>
          </a:p>
        </p:txBody>
      </p:sp>
      <p:pic>
        <p:nvPicPr>
          <p:cNvPr id="5" name="Picture 4"/>
          <p:cNvPicPr>
            <a:picLocks noChangeAspect="1"/>
          </p:cNvPicPr>
          <p:nvPr/>
        </p:nvPicPr>
        <p:blipFill>
          <a:blip r:embed="rId4"/>
          <a:stretch>
            <a:fillRect/>
          </a:stretch>
        </p:blipFill>
        <p:spPr>
          <a:xfrm>
            <a:off x="0" y="3938117"/>
            <a:ext cx="2312420" cy="2312420"/>
          </a:xfrm>
          <a:prstGeom prst="rect">
            <a:avLst/>
          </a:prstGeom>
        </p:spPr>
      </p:pic>
      <p:pic>
        <p:nvPicPr>
          <p:cNvPr id="6" name="Picture 5"/>
          <p:cNvPicPr>
            <a:picLocks noChangeAspect="1"/>
          </p:cNvPicPr>
          <p:nvPr/>
        </p:nvPicPr>
        <p:blipFill>
          <a:blip r:embed="rId5"/>
          <a:stretch>
            <a:fillRect/>
          </a:stretch>
        </p:blipFill>
        <p:spPr>
          <a:xfrm>
            <a:off x="2208561" y="3938116"/>
            <a:ext cx="2316680" cy="2316680"/>
          </a:xfrm>
          <a:prstGeom prst="rect">
            <a:avLst/>
          </a:prstGeom>
        </p:spPr>
      </p:pic>
      <p:pic>
        <p:nvPicPr>
          <p:cNvPr id="7" name="Picture 6"/>
          <p:cNvPicPr>
            <a:picLocks noChangeAspect="1"/>
          </p:cNvPicPr>
          <p:nvPr/>
        </p:nvPicPr>
        <p:blipFill>
          <a:blip r:embed="rId6"/>
          <a:stretch>
            <a:fillRect/>
          </a:stretch>
        </p:blipFill>
        <p:spPr>
          <a:xfrm>
            <a:off x="4518017" y="3938116"/>
            <a:ext cx="2326857" cy="2326857"/>
          </a:xfrm>
          <a:prstGeom prst="rect">
            <a:avLst/>
          </a:prstGeom>
        </p:spPr>
      </p:pic>
      <p:pic>
        <p:nvPicPr>
          <p:cNvPr id="8" name="Picture 7"/>
          <p:cNvPicPr>
            <a:picLocks noChangeAspect="1"/>
          </p:cNvPicPr>
          <p:nvPr/>
        </p:nvPicPr>
        <p:blipFill>
          <a:blip r:embed="rId7"/>
          <a:stretch>
            <a:fillRect/>
          </a:stretch>
        </p:blipFill>
        <p:spPr>
          <a:xfrm>
            <a:off x="6831580" y="3938116"/>
            <a:ext cx="2312420" cy="2312420"/>
          </a:xfrm>
          <a:prstGeom prst="rect">
            <a:avLst/>
          </a:prstGeom>
        </p:spPr>
      </p:pic>
      <p:sp>
        <p:nvSpPr>
          <p:cNvPr id="9" name="TextBox 8"/>
          <p:cNvSpPr txBox="1"/>
          <p:nvPr/>
        </p:nvSpPr>
        <p:spPr>
          <a:xfrm>
            <a:off x="457199" y="2154606"/>
            <a:ext cx="8229601" cy="1323439"/>
          </a:xfrm>
          <a:prstGeom prst="rect">
            <a:avLst/>
          </a:prstGeom>
          <a:noFill/>
        </p:spPr>
        <p:txBody>
          <a:bodyPr wrap="square" rtlCol="0">
            <a:spAutoFit/>
          </a:bodyPr>
          <a:lstStyle/>
          <a:p>
            <a:pPr marL="342900" indent="-342900">
              <a:buAutoNum type="arabicPeriod"/>
            </a:pPr>
            <a:r>
              <a:rPr lang="en-US" sz="2000" dirty="0" smtClean="0"/>
              <a:t>Bring the thread through to the front and put in to a new stitch</a:t>
            </a:r>
          </a:p>
          <a:p>
            <a:pPr marL="342900" indent="-342900">
              <a:buFontTx/>
              <a:buAutoNum type="arabicPeriod"/>
            </a:pPr>
            <a:r>
              <a:rPr lang="en-US" sz="2000" dirty="0" smtClean="0"/>
              <a:t>Take </a:t>
            </a:r>
            <a:r>
              <a:rPr lang="en-US" sz="2000" dirty="0"/>
              <a:t>the needle backwards to bring it </a:t>
            </a:r>
            <a:r>
              <a:rPr lang="en-US" sz="2000" dirty="0" smtClean="0"/>
              <a:t>up in </a:t>
            </a:r>
            <a:r>
              <a:rPr lang="en-US" sz="2000" dirty="0"/>
              <a:t>the middle of the two </a:t>
            </a:r>
            <a:r>
              <a:rPr lang="en-US" sz="2000" dirty="0" smtClean="0"/>
              <a:t>stitches</a:t>
            </a:r>
          </a:p>
          <a:p>
            <a:pPr marL="342900" indent="-342900">
              <a:buFontTx/>
              <a:buAutoNum type="arabicPeriod"/>
            </a:pPr>
            <a:r>
              <a:rPr lang="en-US" sz="2000" dirty="0" smtClean="0"/>
              <a:t>Take </a:t>
            </a:r>
            <a:r>
              <a:rPr lang="en-US" sz="2000" dirty="0"/>
              <a:t>the needle in between the </a:t>
            </a:r>
            <a:r>
              <a:rPr lang="en-US" sz="2000" dirty="0" smtClean="0"/>
              <a:t>thread</a:t>
            </a:r>
            <a:r>
              <a:rPr lang="en-US" sz="2000" dirty="0"/>
              <a:t>, splitting it into half.</a:t>
            </a:r>
          </a:p>
          <a:p>
            <a:pPr marL="342900" indent="-342900">
              <a:buFontTx/>
              <a:buAutoNum type="arabicPeriod"/>
            </a:pPr>
            <a:r>
              <a:rPr lang="en-US" sz="2000" dirty="0" smtClean="0"/>
              <a:t>Repeat steps 1-3</a:t>
            </a:r>
            <a:endParaRPr lang="en-US" sz="2000" dirty="0"/>
          </a:p>
        </p:txBody>
      </p:sp>
      <p:sp>
        <p:nvSpPr>
          <p:cNvPr id="3" name="TextBox 2"/>
          <p:cNvSpPr txBox="1"/>
          <p:nvPr/>
        </p:nvSpPr>
        <p:spPr>
          <a:xfrm>
            <a:off x="457199" y="6386865"/>
            <a:ext cx="2236572" cy="369332"/>
          </a:xfrm>
          <a:prstGeom prst="rect">
            <a:avLst/>
          </a:prstGeom>
          <a:noFill/>
        </p:spPr>
        <p:txBody>
          <a:bodyPr wrap="none" rtlCol="0">
            <a:spAutoFit/>
          </a:bodyPr>
          <a:lstStyle/>
          <a:p>
            <a:r>
              <a:rPr lang="en-US" dirty="0" smtClean="0">
                <a:hlinkClick r:id="rId8"/>
              </a:rPr>
              <a:t>Single Thread Tutorial</a:t>
            </a:r>
            <a:endParaRPr lang="en-US" dirty="0"/>
          </a:p>
        </p:txBody>
      </p:sp>
      <p:sp>
        <p:nvSpPr>
          <p:cNvPr id="14" name="TextBox 13"/>
          <p:cNvSpPr txBox="1"/>
          <p:nvPr/>
        </p:nvSpPr>
        <p:spPr>
          <a:xfrm>
            <a:off x="6233950" y="6386865"/>
            <a:ext cx="2475182" cy="369332"/>
          </a:xfrm>
          <a:prstGeom prst="rect">
            <a:avLst/>
          </a:prstGeom>
          <a:noFill/>
        </p:spPr>
        <p:txBody>
          <a:bodyPr wrap="none" rtlCol="0">
            <a:spAutoFit/>
          </a:bodyPr>
          <a:lstStyle/>
          <a:p>
            <a:r>
              <a:rPr lang="en-US" dirty="0" smtClean="0">
                <a:hlinkClick r:id="rId9"/>
              </a:rPr>
              <a:t>Doubled Thread Tutorial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6200000">
            <a:off x="4499991" y="2354733"/>
            <a:ext cx="3644607" cy="5700165"/>
          </a:xfrm>
          <a:prstGeom prst="rect">
            <a:avLst/>
          </a:prstGeom>
        </p:spPr>
      </p:pic>
      <p:pic>
        <p:nvPicPr>
          <p:cNvPr id="5" name="Picture 4"/>
          <p:cNvPicPr>
            <a:picLocks noChangeAspect="1"/>
          </p:cNvPicPr>
          <p:nvPr/>
        </p:nvPicPr>
        <p:blipFill>
          <a:blip r:embed="rId3"/>
          <a:stretch>
            <a:fillRect/>
          </a:stretch>
        </p:blipFill>
        <p:spPr>
          <a:xfrm>
            <a:off x="2850028" y="-647830"/>
            <a:ext cx="6350000" cy="4762500"/>
          </a:xfrm>
          <a:prstGeom prst="rect">
            <a:avLst/>
          </a:prstGeom>
        </p:spPr>
      </p:pic>
      <p:pic>
        <p:nvPicPr>
          <p:cNvPr id="4" name="Picture 3"/>
          <p:cNvPicPr>
            <a:picLocks noChangeAspect="1"/>
          </p:cNvPicPr>
          <p:nvPr/>
        </p:nvPicPr>
        <p:blipFill>
          <a:blip r:embed="rId4"/>
          <a:stretch>
            <a:fillRect/>
          </a:stretch>
        </p:blipFill>
        <p:spPr>
          <a:xfrm>
            <a:off x="-762277" y="-68653"/>
            <a:ext cx="5317884" cy="70794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2760295" y="5418277"/>
            <a:ext cx="3673452" cy="707886"/>
          </a:xfrm>
          <a:prstGeom prst="rect">
            <a:avLst/>
          </a:prstGeom>
          <a:noFill/>
        </p:spPr>
        <p:txBody>
          <a:bodyPr wrap="none" rtlCol="0">
            <a:spAutoFit/>
          </a:bodyPr>
          <a:lstStyle/>
          <a:p>
            <a:r>
              <a:rPr lang="en-US" sz="4000" dirty="0" smtClean="0">
                <a:solidFill>
                  <a:srgbClr val="FFFFFF"/>
                </a:solidFill>
              </a:rPr>
              <a:t>OF EMBROIDERY</a:t>
            </a:r>
            <a:endParaRPr lang="en-US" sz="4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HERRINGBONE </a:t>
            </a:r>
            <a:endParaRPr lang="en-US" dirty="0"/>
          </a:p>
        </p:txBody>
      </p:sp>
      <p:sp>
        <p:nvSpPr>
          <p:cNvPr id="3" name="Content Placeholder 2"/>
          <p:cNvSpPr>
            <a:spLocks noGrp="1"/>
          </p:cNvSpPr>
          <p:nvPr>
            <p:ph idx="1"/>
          </p:nvPr>
        </p:nvSpPr>
        <p:spPr>
          <a:xfrm>
            <a:off x="457200" y="926353"/>
            <a:ext cx="8229600" cy="4525963"/>
          </a:xfrm>
        </p:spPr>
        <p:txBody>
          <a:bodyPr>
            <a:normAutofit/>
          </a:bodyPr>
          <a:lstStyle/>
          <a:p>
            <a:pPr>
              <a:buAutoNum type="arabicPeriod"/>
            </a:pPr>
            <a:r>
              <a:rPr lang="en-US" sz="1800" dirty="0" smtClean="0"/>
              <a:t>Bring your </a:t>
            </a:r>
            <a:r>
              <a:rPr lang="en-US" sz="1800" dirty="0"/>
              <a:t>thread to the front on the bottom line. With your thread </a:t>
            </a:r>
            <a:r>
              <a:rPr lang="en-US" sz="1800" i="1" dirty="0"/>
              <a:t>below</a:t>
            </a:r>
            <a:r>
              <a:rPr lang="en-US" sz="1800" dirty="0"/>
              <a:t> the needle, take the needle from right to left on the upper line picking up approximately 1/16 inch of fabric</a:t>
            </a:r>
            <a:r>
              <a:rPr lang="en-US" sz="1800" dirty="0" smtClean="0"/>
              <a:t>.</a:t>
            </a:r>
          </a:p>
          <a:p>
            <a:pPr>
              <a:buAutoNum type="arabicPeriod"/>
            </a:pPr>
            <a:r>
              <a:rPr lang="en-US" sz="1800" dirty="0"/>
              <a:t>Pull the needle through. With the thread above the needle, take your needle from right to left on the bottom line, picking up 1/16 inch of fabric and spacing it the same distance away as your first stitch</a:t>
            </a:r>
            <a:r>
              <a:rPr lang="en-US" sz="1800" dirty="0" smtClean="0"/>
              <a:t>.</a:t>
            </a:r>
          </a:p>
          <a:p>
            <a:pPr>
              <a:buAutoNum type="arabicPeriod"/>
            </a:pPr>
            <a:r>
              <a:rPr lang="en-US" sz="1800" dirty="0" smtClean="0"/>
              <a:t>Pull the needle through and continue </a:t>
            </a:r>
            <a:r>
              <a:rPr lang="en-US" sz="1800" dirty="0"/>
              <a:t>working evenly-spaced stitches, alternating between the upper and lower lines.</a:t>
            </a:r>
          </a:p>
        </p:txBody>
      </p:sp>
      <p:pic>
        <p:nvPicPr>
          <p:cNvPr id="5" name="Picture 4"/>
          <p:cNvPicPr>
            <a:picLocks noChangeAspect="1"/>
          </p:cNvPicPr>
          <p:nvPr/>
        </p:nvPicPr>
        <p:blipFill>
          <a:blip r:embed="rId3"/>
          <a:stretch>
            <a:fillRect/>
          </a:stretch>
        </p:blipFill>
        <p:spPr>
          <a:xfrm>
            <a:off x="292849" y="3497493"/>
            <a:ext cx="2606430" cy="1954823"/>
          </a:xfrm>
          <a:prstGeom prst="rect">
            <a:avLst/>
          </a:prstGeom>
        </p:spPr>
      </p:pic>
      <p:pic>
        <p:nvPicPr>
          <p:cNvPr id="6" name="Picture 5"/>
          <p:cNvPicPr>
            <a:picLocks noChangeAspect="1"/>
          </p:cNvPicPr>
          <p:nvPr/>
        </p:nvPicPr>
        <p:blipFill>
          <a:blip r:embed="rId4"/>
          <a:stretch>
            <a:fillRect/>
          </a:stretch>
        </p:blipFill>
        <p:spPr>
          <a:xfrm>
            <a:off x="3268731" y="3497493"/>
            <a:ext cx="2606431" cy="1954823"/>
          </a:xfrm>
          <a:prstGeom prst="rect">
            <a:avLst/>
          </a:prstGeom>
        </p:spPr>
      </p:pic>
      <p:pic>
        <p:nvPicPr>
          <p:cNvPr id="7" name="Picture 6"/>
          <p:cNvPicPr>
            <a:picLocks noChangeAspect="1"/>
          </p:cNvPicPr>
          <p:nvPr/>
        </p:nvPicPr>
        <p:blipFill>
          <a:blip r:embed="rId5"/>
          <a:stretch>
            <a:fillRect/>
          </a:stretch>
        </p:blipFill>
        <p:spPr>
          <a:xfrm>
            <a:off x="6266331" y="3497493"/>
            <a:ext cx="2606431" cy="1954823"/>
          </a:xfrm>
          <a:prstGeom prst="rect">
            <a:avLst/>
          </a:prstGeom>
        </p:spPr>
      </p:pic>
      <p:pic>
        <p:nvPicPr>
          <p:cNvPr id="8" name="Picture 7"/>
          <p:cNvPicPr>
            <a:picLocks noChangeAspect="1"/>
          </p:cNvPicPr>
          <p:nvPr/>
        </p:nvPicPr>
        <p:blipFill>
          <a:blip r:embed="rId6"/>
          <a:srcRect t="22469" b="22941"/>
          <a:stretch>
            <a:fillRect/>
          </a:stretch>
        </p:blipFill>
        <p:spPr>
          <a:xfrm>
            <a:off x="306166" y="5558120"/>
            <a:ext cx="4050710" cy="1105647"/>
          </a:xfrm>
          <a:prstGeom prst="rect">
            <a:avLst/>
          </a:prstGeom>
        </p:spPr>
      </p:pic>
      <p:sp>
        <p:nvSpPr>
          <p:cNvPr id="9" name="TextBox 8"/>
          <p:cNvSpPr txBox="1"/>
          <p:nvPr/>
        </p:nvSpPr>
        <p:spPr>
          <a:xfrm>
            <a:off x="4356876" y="5937019"/>
            <a:ext cx="2415220" cy="369332"/>
          </a:xfrm>
          <a:prstGeom prst="rect">
            <a:avLst/>
          </a:prstGeom>
          <a:noFill/>
        </p:spPr>
        <p:txBody>
          <a:bodyPr wrap="none" rtlCol="0">
            <a:spAutoFit/>
          </a:bodyPr>
          <a:lstStyle/>
          <a:p>
            <a:r>
              <a:rPr lang="en-US" dirty="0" smtClean="0"/>
              <a:t>DOUBLE HERRINGBONE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4906"/>
            <a:ext cx="5629575" cy="5629575"/>
          </a:xfrm>
          <a:prstGeom prst="rect">
            <a:avLst/>
          </a:prstGeom>
        </p:spPr>
      </p:pic>
      <p:pic>
        <p:nvPicPr>
          <p:cNvPr id="6" name="Picture 5"/>
          <p:cNvPicPr>
            <a:picLocks noChangeAspect="1"/>
          </p:cNvPicPr>
          <p:nvPr/>
        </p:nvPicPr>
        <p:blipFill>
          <a:blip r:embed="rId3"/>
          <a:srcRect t="20037"/>
          <a:stretch>
            <a:fillRect/>
          </a:stretch>
        </p:blipFill>
        <p:spPr>
          <a:xfrm>
            <a:off x="2976930" y="-58225"/>
            <a:ext cx="6221435" cy="2951725"/>
          </a:xfrm>
          <a:prstGeom prst="rect">
            <a:avLst/>
          </a:prstGeom>
        </p:spPr>
      </p:pic>
      <p:pic>
        <p:nvPicPr>
          <p:cNvPr id="5" name="Picture 4"/>
          <p:cNvPicPr>
            <a:picLocks noChangeAspect="1"/>
          </p:cNvPicPr>
          <p:nvPr/>
        </p:nvPicPr>
        <p:blipFill>
          <a:blip r:embed="rId4"/>
          <a:stretch>
            <a:fillRect/>
          </a:stretch>
        </p:blipFill>
        <p:spPr>
          <a:xfrm>
            <a:off x="6863483" y="2645873"/>
            <a:ext cx="2334882" cy="4212127"/>
          </a:xfrm>
          <a:prstGeom prst="rect">
            <a:avLst/>
          </a:prstGeom>
        </p:spPr>
      </p:pic>
      <p:pic>
        <p:nvPicPr>
          <p:cNvPr id="7" name="Picture 6"/>
          <p:cNvPicPr>
            <a:picLocks noChangeAspect="1"/>
          </p:cNvPicPr>
          <p:nvPr/>
        </p:nvPicPr>
        <p:blipFill>
          <a:blip r:embed="rId5"/>
          <a:stretch>
            <a:fillRect/>
          </a:stretch>
        </p:blipFill>
        <p:spPr>
          <a:xfrm>
            <a:off x="2969360" y="2645873"/>
            <a:ext cx="3894123" cy="4212127"/>
          </a:xfrm>
          <a:prstGeom prst="rect">
            <a:avLst/>
          </a:prstGeom>
        </p:spPr>
      </p:pic>
      <p:sp>
        <p:nvSpPr>
          <p:cNvPr id="9" name="TextBox 8"/>
          <p:cNvSpPr txBox="1"/>
          <p:nvPr/>
        </p:nvSpPr>
        <p:spPr>
          <a:xfrm>
            <a:off x="61292" y="5977260"/>
            <a:ext cx="2908068" cy="830997"/>
          </a:xfrm>
          <a:prstGeom prst="rect">
            <a:avLst/>
          </a:prstGeom>
          <a:noFill/>
        </p:spPr>
        <p:txBody>
          <a:bodyPr wrap="none" rtlCol="0">
            <a:spAutoFit/>
          </a:bodyPr>
          <a:lstStyle/>
          <a:p>
            <a:r>
              <a:rPr lang="en-US" sz="4800" b="1" dirty="0" smtClean="0"/>
              <a:t>EXAMPLES</a:t>
            </a:r>
            <a:endParaRPr lang="en-US" sz="4800" b="1"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0911" y="274638"/>
            <a:ext cx="5981607" cy="1143000"/>
          </a:xfrm>
        </p:spPr>
        <p:txBody>
          <a:bodyPr/>
          <a:lstStyle/>
          <a:p>
            <a:r>
              <a:rPr lang="en-US" dirty="0" smtClean="0">
                <a:solidFill>
                  <a:srgbClr val="FF0000"/>
                </a:solidFill>
              </a:rPr>
              <a:t>FRENCH KNOT</a:t>
            </a:r>
            <a:endParaRPr lang="en-US" dirty="0">
              <a:solidFill>
                <a:srgbClr val="FF0000"/>
              </a:solidFill>
            </a:endParaRPr>
          </a:p>
        </p:txBody>
      </p:sp>
      <p:sp>
        <p:nvSpPr>
          <p:cNvPr id="3" name="Content Placeholder 2"/>
          <p:cNvSpPr>
            <a:spLocks noGrp="1"/>
          </p:cNvSpPr>
          <p:nvPr>
            <p:ph idx="1"/>
          </p:nvPr>
        </p:nvSpPr>
        <p:spPr>
          <a:xfrm flipH="1" flipV="1">
            <a:off x="8686799" y="6126163"/>
            <a:ext cx="45719" cy="444843"/>
          </a:xfrm>
        </p:spPr>
        <p:txBody>
          <a:bodyPr>
            <a:normAutofit fontScale="85000" lnSpcReduction="20000"/>
          </a:bodyPr>
          <a:lstStyle/>
          <a:p>
            <a:pPr>
              <a:buNone/>
            </a:pPr>
            <a:endParaRPr lang="en-US" dirty="0"/>
          </a:p>
        </p:txBody>
      </p:sp>
      <p:pic>
        <p:nvPicPr>
          <p:cNvPr id="4" name="Picture 3"/>
          <p:cNvPicPr>
            <a:picLocks noChangeAspect="1"/>
          </p:cNvPicPr>
          <p:nvPr/>
        </p:nvPicPr>
        <p:blipFill>
          <a:blip r:embed="rId3"/>
          <a:stretch>
            <a:fillRect/>
          </a:stretch>
        </p:blipFill>
        <p:spPr>
          <a:xfrm>
            <a:off x="1066800" y="2722906"/>
            <a:ext cx="7620000" cy="3848100"/>
          </a:xfrm>
          <a:prstGeom prst="rect">
            <a:avLst/>
          </a:prstGeom>
        </p:spPr>
      </p:pic>
      <p:pic>
        <p:nvPicPr>
          <p:cNvPr id="5" name="Picture 4"/>
          <p:cNvPicPr>
            <a:picLocks noChangeAspect="1"/>
          </p:cNvPicPr>
          <p:nvPr/>
        </p:nvPicPr>
        <p:blipFill>
          <a:blip r:embed="rId4"/>
          <a:stretch>
            <a:fillRect/>
          </a:stretch>
        </p:blipFill>
        <p:spPr>
          <a:xfrm rot="20204368">
            <a:off x="502507" y="-94657"/>
            <a:ext cx="3069942" cy="3308126"/>
          </a:xfrm>
          <a:prstGeom prst="rect">
            <a:avLst/>
          </a:prstGeom>
        </p:spPr>
      </p:pic>
      <p:sp>
        <p:nvSpPr>
          <p:cNvPr id="6" name="TextBox 5"/>
          <p:cNvSpPr txBox="1"/>
          <p:nvPr/>
        </p:nvSpPr>
        <p:spPr>
          <a:xfrm>
            <a:off x="2350862" y="1894837"/>
            <a:ext cx="6647974" cy="1323439"/>
          </a:xfrm>
          <a:prstGeom prst="rect">
            <a:avLst/>
          </a:prstGeom>
          <a:noFill/>
        </p:spPr>
        <p:txBody>
          <a:bodyPr wrap="none" rtlCol="0">
            <a:spAutoFit/>
          </a:bodyPr>
          <a:lstStyle/>
          <a:p>
            <a:pPr marL="342900" indent="-342900">
              <a:buAutoNum type="arabicPeriod"/>
            </a:pPr>
            <a:r>
              <a:rPr lang="en-US" sz="2000" dirty="0" smtClean="0"/>
              <a:t>Wrap the thread tightly around the needle’s tip 3+ times</a:t>
            </a:r>
          </a:p>
          <a:p>
            <a:pPr marL="342900" indent="-342900">
              <a:buFontTx/>
              <a:buAutoNum type="arabicPeriod"/>
            </a:pPr>
            <a:r>
              <a:rPr lang="en-US" sz="2000" dirty="0"/>
              <a:t>Place the tip of the needle where the knot should </a:t>
            </a:r>
            <a:r>
              <a:rPr lang="en-US" sz="2000" dirty="0" smtClean="0"/>
              <a:t>be</a:t>
            </a:r>
          </a:p>
          <a:p>
            <a:pPr marL="342900" indent="-342900">
              <a:buAutoNum type="arabicPeriod"/>
            </a:pPr>
            <a:r>
              <a:rPr lang="en-US" sz="2000" dirty="0" smtClean="0"/>
              <a:t>Push the thread to the end of the needle</a:t>
            </a:r>
          </a:p>
          <a:p>
            <a:pPr marL="342900" indent="-342900">
              <a:buAutoNum type="arabicPeriod"/>
            </a:pPr>
            <a:r>
              <a:rPr lang="en-US" sz="2000" dirty="0" smtClean="0"/>
              <a:t>Pierce the fabric with the needle and pull carefully through</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04800"/>
            <a:ext cx="4782427" cy="3810000"/>
          </a:xfrm>
          <a:prstGeom prst="rect">
            <a:avLst/>
          </a:prstGeom>
        </p:spPr>
      </p:pic>
      <p:pic>
        <p:nvPicPr>
          <p:cNvPr id="6" name="Picture 5"/>
          <p:cNvPicPr>
            <a:picLocks noChangeAspect="1"/>
          </p:cNvPicPr>
          <p:nvPr/>
        </p:nvPicPr>
        <p:blipFill>
          <a:blip r:embed="rId3"/>
          <a:stretch>
            <a:fillRect/>
          </a:stretch>
        </p:blipFill>
        <p:spPr>
          <a:xfrm>
            <a:off x="3873194" y="-125217"/>
            <a:ext cx="5288692" cy="3173215"/>
          </a:xfrm>
          <a:prstGeom prst="rect">
            <a:avLst/>
          </a:prstGeom>
        </p:spPr>
      </p:pic>
      <p:pic>
        <p:nvPicPr>
          <p:cNvPr id="5" name="Picture 4"/>
          <p:cNvPicPr>
            <a:picLocks noChangeAspect="1"/>
          </p:cNvPicPr>
          <p:nvPr/>
        </p:nvPicPr>
        <p:blipFill>
          <a:blip r:embed="rId4"/>
          <a:stretch>
            <a:fillRect/>
          </a:stretch>
        </p:blipFill>
        <p:spPr>
          <a:xfrm>
            <a:off x="1" y="3047999"/>
            <a:ext cx="4711376" cy="3933451"/>
          </a:xfrm>
          <a:prstGeom prst="rect">
            <a:avLst/>
          </a:prstGeom>
        </p:spPr>
      </p:pic>
      <p:pic>
        <p:nvPicPr>
          <p:cNvPr id="7" name="Picture 6"/>
          <p:cNvPicPr>
            <a:picLocks noChangeAspect="1"/>
          </p:cNvPicPr>
          <p:nvPr/>
        </p:nvPicPr>
        <p:blipFill>
          <a:blip r:embed="rId5"/>
          <a:stretch>
            <a:fillRect/>
          </a:stretch>
        </p:blipFill>
        <p:spPr>
          <a:xfrm>
            <a:off x="4697571" y="3039775"/>
            <a:ext cx="4450509" cy="534916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1168449">
            <a:off x="-141153" y="54834"/>
            <a:ext cx="5080000" cy="3213100"/>
          </a:xfrm>
          <a:prstGeom prst="rect">
            <a:avLst/>
          </a:prstGeom>
        </p:spPr>
      </p:pic>
      <p:sp>
        <p:nvSpPr>
          <p:cNvPr id="2" name="Title 1"/>
          <p:cNvSpPr>
            <a:spLocks noGrp="1"/>
          </p:cNvSpPr>
          <p:nvPr>
            <p:ph type="title"/>
          </p:nvPr>
        </p:nvSpPr>
        <p:spPr>
          <a:xfrm>
            <a:off x="3930316" y="-29882"/>
            <a:ext cx="5213683" cy="1143000"/>
          </a:xfrm>
        </p:spPr>
        <p:txBody>
          <a:bodyPr>
            <a:normAutofit/>
          </a:bodyPr>
          <a:lstStyle/>
          <a:p>
            <a:r>
              <a:rPr lang="en-US" dirty="0" smtClean="0"/>
              <a:t>EXTRAS: Spider </a:t>
            </a:r>
            <a:r>
              <a:rPr lang="en-US" dirty="0" smtClean="0"/>
              <a:t>Web</a:t>
            </a:r>
            <a:endParaRPr lang="en-US" dirty="0"/>
          </a:p>
        </p:txBody>
      </p:sp>
      <p:sp>
        <p:nvSpPr>
          <p:cNvPr id="3" name="Content Placeholder 2"/>
          <p:cNvSpPr>
            <a:spLocks noGrp="1"/>
          </p:cNvSpPr>
          <p:nvPr>
            <p:ph idx="1"/>
          </p:nvPr>
        </p:nvSpPr>
        <p:spPr>
          <a:xfrm>
            <a:off x="4870824" y="3287369"/>
            <a:ext cx="3959411" cy="3588452"/>
          </a:xfrm>
        </p:spPr>
        <p:txBody>
          <a:bodyPr>
            <a:normAutofit fontScale="92500" lnSpcReduction="10000"/>
          </a:bodyPr>
          <a:lstStyle/>
          <a:p>
            <a:pPr marL="457200" indent="-457200">
              <a:buAutoNum type="arabicPeriod"/>
            </a:pPr>
            <a:r>
              <a:rPr lang="en-US" sz="2000" dirty="0" smtClean="0"/>
              <a:t>Draw a circle on the fabric with </a:t>
            </a:r>
            <a:r>
              <a:rPr lang="en-US" sz="2000" dirty="0" smtClean="0"/>
              <a:t>5* </a:t>
            </a:r>
            <a:r>
              <a:rPr lang="en-US" sz="2000" dirty="0" smtClean="0"/>
              <a:t>evenly spaced points place around the circumference</a:t>
            </a:r>
          </a:p>
          <a:p>
            <a:pPr marL="457200" indent="-457200">
              <a:buAutoNum type="arabicPeriod"/>
            </a:pPr>
            <a:r>
              <a:rPr lang="en-US" sz="2000" dirty="0" smtClean="0"/>
              <a:t>From the center connect the 5 points with thread</a:t>
            </a:r>
          </a:p>
          <a:p>
            <a:pPr marL="457200" indent="-457200">
              <a:buAutoNum type="arabicPeriod"/>
            </a:pPr>
            <a:r>
              <a:rPr lang="en-US" sz="2000" dirty="0" smtClean="0"/>
              <a:t>Use the needle to weave in and out of the 5 points of the circle. Continue this action.</a:t>
            </a:r>
          </a:p>
          <a:p>
            <a:pPr marL="457200" indent="-457200">
              <a:buAutoNum type="arabicPeriod"/>
            </a:pPr>
            <a:r>
              <a:rPr lang="en-US" sz="2000" dirty="0" smtClean="0"/>
              <a:t>To tie off take the thread underneath the outer-most layer and back through the fabric </a:t>
            </a:r>
            <a:endParaRPr lang="en-US" sz="2000" dirty="0" smtClean="0"/>
          </a:p>
          <a:p>
            <a:pPr marL="0" indent="0">
              <a:buNone/>
            </a:pPr>
            <a:endParaRPr lang="en-US" sz="1300" dirty="0" smtClean="0"/>
          </a:p>
          <a:p>
            <a:pPr marL="0" indent="0">
              <a:buNone/>
            </a:pPr>
            <a:r>
              <a:rPr lang="en-US" sz="1300" dirty="0" smtClean="0"/>
              <a:t>* need to have an odd number</a:t>
            </a:r>
            <a:endParaRPr lang="en-US" sz="1300" dirty="0"/>
          </a:p>
          <a:p>
            <a:pPr marL="0" indent="0">
              <a:buNone/>
            </a:pPr>
            <a:endParaRPr lang="en-US" sz="2000" dirty="0"/>
          </a:p>
        </p:txBody>
      </p:sp>
      <p:pic>
        <p:nvPicPr>
          <p:cNvPr id="9" name="Picture 8"/>
          <p:cNvPicPr>
            <a:picLocks noChangeAspect="1"/>
          </p:cNvPicPr>
          <p:nvPr/>
        </p:nvPicPr>
        <p:blipFill>
          <a:blip r:embed="rId4"/>
          <a:stretch>
            <a:fillRect/>
          </a:stretch>
        </p:blipFill>
        <p:spPr>
          <a:xfrm>
            <a:off x="0" y="2983540"/>
            <a:ext cx="2342551" cy="2014594"/>
          </a:xfrm>
          <a:prstGeom prst="rect">
            <a:avLst/>
          </a:prstGeom>
        </p:spPr>
      </p:pic>
      <p:pic>
        <p:nvPicPr>
          <p:cNvPr id="10" name="Picture 9"/>
          <p:cNvPicPr>
            <a:picLocks noChangeAspect="1"/>
          </p:cNvPicPr>
          <p:nvPr/>
        </p:nvPicPr>
        <p:blipFill>
          <a:blip r:embed="rId5"/>
          <a:stretch>
            <a:fillRect/>
          </a:stretch>
        </p:blipFill>
        <p:spPr>
          <a:xfrm>
            <a:off x="2334446" y="2983540"/>
            <a:ext cx="2464335" cy="2014594"/>
          </a:xfrm>
          <a:prstGeom prst="rect">
            <a:avLst/>
          </a:prstGeom>
        </p:spPr>
      </p:pic>
      <p:pic>
        <p:nvPicPr>
          <p:cNvPr id="11" name="Picture 10"/>
          <p:cNvPicPr>
            <a:picLocks noChangeAspect="1"/>
          </p:cNvPicPr>
          <p:nvPr/>
        </p:nvPicPr>
        <p:blipFill>
          <a:blip r:embed="rId6"/>
          <a:stretch>
            <a:fillRect/>
          </a:stretch>
        </p:blipFill>
        <p:spPr>
          <a:xfrm>
            <a:off x="0" y="4960785"/>
            <a:ext cx="2342551" cy="1915036"/>
          </a:xfrm>
          <a:prstGeom prst="rect">
            <a:avLst/>
          </a:prstGeom>
        </p:spPr>
      </p:pic>
      <p:pic>
        <p:nvPicPr>
          <p:cNvPr id="12" name="Picture 11"/>
          <p:cNvPicPr>
            <a:picLocks noChangeAspect="1"/>
          </p:cNvPicPr>
          <p:nvPr/>
        </p:nvPicPr>
        <p:blipFill>
          <a:blip r:embed="rId7"/>
          <a:stretch>
            <a:fillRect/>
          </a:stretch>
        </p:blipFill>
        <p:spPr>
          <a:xfrm>
            <a:off x="2323875" y="4960786"/>
            <a:ext cx="2474906" cy="1915035"/>
          </a:xfrm>
          <a:prstGeom prst="rect">
            <a:avLst/>
          </a:prstGeom>
        </p:spPr>
      </p:pic>
      <p:pic>
        <p:nvPicPr>
          <p:cNvPr id="13" name="Picture 12"/>
          <p:cNvPicPr>
            <a:picLocks noChangeAspect="1"/>
          </p:cNvPicPr>
          <p:nvPr/>
        </p:nvPicPr>
        <p:blipFill>
          <a:blip r:embed="rId8"/>
          <a:srcRect t="14191" b="12446"/>
          <a:stretch>
            <a:fillRect/>
          </a:stretch>
        </p:blipFill>
        <p:spPr>
          <a:xfrm>
            <a:off x="5312678" y="943841"/>
            <a:ext cx="3517557" cy="21225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831704" y="-1495129"/>
            <a:ext cx="4312296" cy="4630653"/>
          </a:xfrm>
          <a:prstGeom prst="rect">
            <a:avLst/>
          </a:prstGeom>
        </p:spPr>
      </p:pic>
      <p:pic>
        <p:nvPicPr>
          <p:cNvPr id="8" name="Picture 7"/>
          <p:cNvPicPr>
            <a:picLocks noChangeAspect="1"/>
          </p:cNvPicPr>
          <p:nvPr/>
        </p:nvPicPr>
        <p:blipFill>
          <a:blip r:embed="rId3"/>
          <a:stretch>
            <a:fillRect/>
          </a:stretch>
        </p:blipFill>
        <p:spPr>
          <a:xfrm>
            <a:off x="4064000" y="3048000"/>
            <a:ext cx="5080000" cy="3810000"/>
          </a:xfrm>
          <a:prstGeom prst="rect">
            <a:avLst/>
          </a:prstGeom>
        </p:spPr>
      </p:pic>
      <p:pic>
        <p:nvPicPr>
          <p:cNvPr id="4" name="Picture 3"/>
          <p:cNvPicPr>
            <a:picLocks noChangeAspect="1"/>
          </p:cNvPicPr>
          <p:nvPr/>
        </p:nvPicPr>
        <p:blipFill>
          <a:blip r:embed="rId4"/>
          <a:stretch>
            <a:fillRect/>
          </a:stretch>
        </p:blipFill>
        <p:spPr>
          <a:xfrm>
            <a:off x="-17886" y="3065888"/>
            <a:ext cx="5080000" cy="3810000"/>
          </a:xfrm>
          <a:prstGeom prst="rect">
            <a:avLst/>
          </a:prstGeom>
        </p:spPr>
      </p:pic>
      <p:pic>
        <p:nvPicPr>
          <p:cNvPr id="5" name="Picture 4"/>
          <p:cNvPicPr>
            <a:picLocks noChangeAspect="1"/>
          </p:cNvPicPr>
          <p:nvPr/>
        </p:nvPicPr>
        <p:blipFill>
          <a:blip r:embed="rId5"/>
          <a:srcRect t="45339" r="52705" b="5463"/>
          <a:stretch>
            <a:fillRect/>
          </a:stretch>
        </p:blipFill>
        <p:spPr>
          <a:xfrm>
            <a:off x="0" y="-14942"/>
            <a:ext cx="3295072" cy="3080829"/>
          </a:xfrm>
          <a:prstGeom prst="rect">
            <a:avLst/>
          </a:prstGeom>
        </p:spPr>
      </p:pic>
      <p:pic>
        <p:nvPicPr>
          <p:cNvPr id="6" name="Picture 5"/>
          <p:cNvPicPr>
            <a:picLocks noChangeAspect="1"/>
          </p:cNvPicPr>
          <p:nvPr/>
        </p:nvPicPr>
        <p:blipFill>
          <a:blip r:embed="rId6"/>
          <a:srcRect t="31668"/>
          <a:stretch>
            <a:fillRect/>
          </a:stretch>
        </p:blipFill>
        <p:spPr>
          <a:xfrm>
            <a:off x="3295072" y="0"/>
            <a:ext cx="1709244" cy="3065887"/>
          </a:xfrm>
          <a:prstGeom prst="rect">
            <a:avLst/>
          </a:prstGeom>
        </p:spPr>
      </p:pic>
      <p:sp>
        <p:nvSpPr>
          <p:cNvPr id="7" name="TextBox 6"/>
          <p:cNvSpPr txBox="1"/>
          <p:nvPr/>
        </p:nvSpPr>
        <p:spPr>
          <a:xfrm>
            <a:off x="5062114" y="6126163"/>
            <a:ext cx="2177174" cy="646331"/>
          </a:xfrm>
          <a:prstGeom prst="rect">
            <a:avLst/>
          </a:prstGeom>
          <a:noFill/>
        </p:spPr>
        <p:txBody>
          <a:bodyPr wrap="none" rtlCol="0">
            <a:spAutoFit/>
          </a:bodyPr>
          <a:lstStyle/>
          <a:p>
            <a:r>
              <a:rPr lang="en-US" sz="3600" dirty="0" smtClean="0">
                <a:solidFill>
                  <a:srgbClr val="FFFFFF"/>
                </a:solidFill>
              </a:rPr>
              <a:t>EXAMPLES</a:t>
            </a:r>
            <a:endParaRPr lang="en-US" sz="36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5460" y="-355214"/>
            <a:ext cx="9023320" cy="2676230"/>
          </a:xfrm>
          <a:prstGeom prst="rect">
            <a:avLst/>
          </a:prstGeom>
        </p:spPr>
      </p:pic>
      <p:sp>
        <p:nvSpPr>
          <p:cNvPr id="2" name="Title 1"/>
          <p:cNvSpPr>
            <a:spLocks noGrp="1"/>
          </p:cNvSpPr>
          <p:nvPr>
            <p:ph type="title"/>
          </p:nvPr>
        </p:nvSpPr>
        <p:spPr/>
        <p:txBody>
          <a:bodyPr/>
          <a:lstStyle/>
          <a:p>
            <a:r>
              <a:rPr lang="en-US" dirty="0" smtClean="0"/>
              <a:t>EXTRAS: Interlaced Running</a:t>
            </a:r>
            <a:endParaRPr lang="en-US" dirty="0"/>
          </a:p>
        </p:txBody>
      </p:sp>
      <p:pic>
        <p:nvPicPr>
          <p:cNvPr id="4" name="Picture 3"/>
          <p:cNvPicPr>
            <a:picLocks noChangeAspect="1"/>
          </p:cNvPicPr>
          <p:nvPr/>
        </p:nvPicPr>
        <p:blipFill>
          <a:blip r:embed="rId4"/>
          <a:stretch>
            <a:fillRect/>
          </a:stretch>
        </p:blipFill>
        <p:spPr>
          <a:xfrm>
            <a:off x="94861" y="4111144"/>
            <a:ext cx="2954739" cy="2415499"/>
          </a:xfrm>
          <a:prstGeom prst="rect">
            <a:avLst/>
          </a:prstGeom>
        </p:spPr>
      </p:pic>
      <p:pic>
        <p:nvPicPr>
          <p:cNvPr id="5" name="Picture 4"/>
          <p:cNvPicPr>
            <a:picLocks noChangeAspect="1"/>
          </p:cNvPicPr>
          <p:nvPr/>
        </p:nvPicPr>
        <p:blipFill>
          <a:blip r:embed="rId5"/>
          <a:stretch>
            <a:fillRect/>
          </a:stretch>
        </p:blipFill>
        <p:spPr>
          <a:xfrm>
            <a:off x="3120611" y="4124056"/>
            <a:ext cx="2945478" cy="2407928"/>
          </a:xfrm>
          <a:prstGeom prst="rect">
            <a:avLst/>
          </a:prstGeom>
        </p:spPr>
      </p:pic>
      <p:pic>
        <p:nvPicPr>
          <p:cNvPr id="6" name="Picture 5"/>
          <p:cNvPicPr>
            <a:picLocks noChangeAspect="1"/>
          </p:cNvPicPr>
          <p:nvPr/>
        </p:nvPicPr>
        <p:blipFill>
          <a:blip r:embed="rId6"/>
          <a:stretch>
            <a:fillRect/>
          </a:stretch>
        </p:blipFill>
        <p:spPr>
          <a:xfrm>
            <a:off x="6128037" y="4124056"/>
            <a:ext cx="2960743" cy="2420407"/>
          </a:xfrm>
          <a:prstGeom prst="rect">
            <a:avLst/>
          </a:prstGeom>
        </p:spPr>
      </p:pic>
      <p:sp>
        <p:nvSpPr>
          <p:cNvPr id="10" name="TextBox 9"/>
          <p:cNvSpPr txBox="1"/>
          <p:nvPr/>
        </p:nvSpPr>
        <p:spPr>
          <a:xfrm>
            <a:off x="3107244" y="2329204"/>
            <a:ext cx="2945478" cy="1754327"/>
          </a:xfrm>
          <a:prstGeom prst="rect">
            <a:avLst/>
          </a:prstGeom>
          <a:noFill/>
        </p:spPr>
        <p:txBody>
          <a:bodyPr wrap="square" rtlCol="0">
            <a:spAutoFit/>
          </a:bodyPr>
          <a:lstStyle/>
          <a:p>
            <a:r>
              <a:rPr lang="en-US" dirty="0" smtClean="0"/>
              <a:t>Weave in and out through the running stitch by bringing the thread through top to bottom and then bottom to top until you reach the end. </a:t>
            </a:r>
            <a:r>
              <a:rPr lang="en-US" b="1" dirty="0" smtClean="0"/>
              <a:t>Don’t pierce the fabric.</a:t>
            </a:r>
            <a:endParaRPr lang="en-US" b="1" dirty="0"/>
          </a:p>
        </p:txBody>
      </p:sp>
      <p:sp>
        <p:nvSpPr>
          <p:cNvPr id="12" name="TextBox 11"/>
          <p:cNvSpPr txBox="1"/>
          <p:nvPr/>
        </p:nvSpPr>
        <p:spPr>
          <a:xfrm>
            <a:off x="6183257" y="2329205"/>
            <a:ext cx="2946762" cy="1477328"/>
          </a:xfrm>
          <a:prstGeom prst="rect">
            <a:avLst/>
          </a:prstGeom>
          <a:noFill/>
        </p:spPr>
        <p:txBody>
          <a:bodyPr wrap="square" rtlCol="0">
            <a:spAutoFit/>
          </a:bodyPr>
          <a:lstStyle/>
          <a:p>
            <a:r>
              <a:rPr lang="en-US" dirty="0" smtClean="0"/>
              <a:t>Go back through the stitches in the opposite direction. When you get back to the beginning put the thread back through the </a:t>
            </a:r>
            <a:r>
              <a:rPr lang="en-US" dirty="0" smtClean="0"/>
              <a:t>first hole</a:t>
            </a:r>
            <a:r>
              <a:rPr lang="en-US" dirty="0" smtClean="0"/>
              <a:t>.</a:t>
            </a:r>
            <a:endParaRPr lang="en-US" dirty="0"/>
          </a:p>
        </p:txBody>
      </p:sp>
      <p:sp>
        <p:nvSpPr>
          <p:cNvPr id="11" name="TextBox 10"/>
          <p:cNvSpPr txBox="1"/>
          <p:nvPr/>
        </p:nvSpPr>
        <p:spPr>
          <a:xfrm>
            <a:off x="65460" y="2356817"/>
            <a:ext cx="2958910" cy="1477328"/>
          </a:xfrm>
          <a:prstGeom prst="rect">
            <a:avLst/>
          </a:prstGeom>
          <a:noFill/>
        </p:spPr>
        <p:txBody>
          <a:bodyPr wrap="square" rtlCol="0">
            <a:spAutoFit/>
          </a:bodyPr>
          <a:lstStyle/>
          <a:p>
            <a:r>
              <a:rPr lang="en-US" dirty="0" smtClean="0"/>
              <a:t>Begin with a running stitch </a:t>
            </a:r>
            <a:r>
              <a:rPr lang="en-US" dirty="0" smtClean="0"/>
              <a:t>in </a:t>
            </a:r>
            <a:r>
              <a:rPr lang="en-US" dirty="0" smtClean="0"/>
              <a:t>a straight line. </a:t>
            </a:r>
          </a:p>
          <a:p>
            <a:endParaRPr lang="en-US" dirty="0"/>
          </a:p>
          <a:p>
            <a:r>
              <a:rPr lang="en-US" dirty="0" smtClean="0"/>
              <a:t>Add another color or thread to it starting on the right.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57674" y="1143000"/>
            <a:ext cx="4049309" cy="3087598"/>
          </a:xfrm>
          <a:prstGeom prst="rect">
            <a:avLst/>
          </a:prstGeom>
        </p:spPr>
      </p:pic>
      <p:sp>
        <p:nvSpPr>
          <p:cNvPr id="2" name="Title 1"/>
          <p:cNvSpPr>
            <a:spLocks noGrp="1"/>
          </p:cNvSpPr>
          <p:nvPr>
            <p:ph type="title"/>
          </p:nvPr>
        </p:nvSpPr>
        <p:spPr>
          <a:xfrm>
            <a:off x="452914" y="69029"/>
            <a:ext cx="8229600" cy="1143000"/>
          </a:xfrm>
        </p:spPr>
        <p:txBody>
          <a:bodyPr/>
          <a:lstStyle/>
          <a:p>
            <a:r>
              <a:rPr lang="en-US" dirty="0" smtClean="0"/>
              <a:t>EXTRAS: Up and Down Button Hole</a:t>
            </a:r>
            <a:endParaRPr lang="en-US" dirty="0"/>
          </a:p>
        </p:txBody>
      </p:sp>
      <p:sp>
        <p:nvSpPr>
          <p:cNvPr id="3" name="Content Placeholder 2"/>
          <p:cNvSpPr>
            <a:spLocks noGrp="1"/>
          </p:cNvSpPr>
          <p:nvPr>
            <p:ph idx="1"/>
          </p:nvPr>
        </p:nvSpPr>
        <p:spPr>
          <a:xfrm>
            <a:off x="1921310" y="1143000"/>
            <a:ext cx="3247479" cy="5321831"/>
          </a:xfrm>
        </p:spPr>
        <p:txBody>
          <a:bodyPr>
            <a:normAutofit/>
          </a:bodyPr>
          <a:lstStyle/>
          <a:p>
            <a:pPr>
              <a:buAutoNum type="arabicPeriod"/>
            </a:pPr>
            <a:r>
              <a:rPr lang="en-US" sz="1800" dirty="0" smtClean="0"/>
              <a:t>Begin on the bottom line and pull the thread through. Pierce the fabric from top to bottom and pull through making sure the needle is over the previous thread.</a:t>
            </a:r>
          </a:p>
          <a:p>
            <a:pPr>
              <a:buAutoNum type="arabicPeriod"/>
            </a:pPr>
            <a:r>
              <a:rPr lang="en-US" sz="1800" dirty="0" smtClean="0"/>
              <a:t>Holding the thread to the side come back up through the fabric along side the first stitch. Pull through with an up ward motion. As you pull the loop at the bottom will tighten.</a:t>
            </a:r>
          </a:p>
          <a:p>
            <a:pPr>
              <a:buAutoNum type="arabicPeriod"/>
            </a:pPr>
            <a:r>
              <a:rPr lang="en-US" sz="1800" dirty="0" smtClean="0"/>
              <a:t>Take the thread back down through that loop. You are now back to the first step of the stitch.</a:t>
            </a:r>
          </a:p>
          <a:p>
            <a:pPr>
              <a:buAutoNum type="arabicPeriod"/>
            </a:pPr>
            <a:r>
              <a:rPr lang="en-US" sz="1800" dirty="0" smtClean="0"/>
              <a:t>REPEAT! REPEAT!</a:t>
            </a:r>
            <a:endParaRPr lang="en-US" sz="1800" dirty="0"/>
          </a:p>
        </p:txBody>
      </p:sp>
      <p:pic>
        <p:nvPicPr>
          <p:cNvPr id="6" name="Picture 5"/>
          <p:cNvPicPr>
            <a:picLocks noChangeAspect="1"/>
          </p:cNvPicPr>
          <p:nvPr/>
        </p:nvPicPr>
        <p:blipFill>
          <a:blip r:embed="rId4"/>
          <a:stretch>
            <a:fillRect/>
          </a:stretch>
        </p:blipFill>
        <p:spPr>
          <a:xfrm>
            <a:off x="5235629" y="4458247"/>
            <a:ext cx="3799061" cy="2279436"/>
          </a:xfrm>
          <a:prstGeom prst="rect">
            <a:avLst/>
          </a:prstGeom>
        </p:spPr>
      </p:pic>
      <p:pic>
        <p:nvPicPr>
          <p:cNvPr id="7" name="Picture 6"/>
          <p:cNvPicPr>
            <a:picLocks noChangeAspect="1"/>
          </p:cNvPicPr>
          <p:nvPr/>
        </p:nvPicPr>
        <p:blipFill>
          <a:blip r:embed="rId5"/>
          <a:stretch>
            <a:fillRect/>
          </a:stretch>
        </p:blipFill>
        <p:spPr>
          <a:xfrm>
            <a:off x="144217" y="1143000"/>
            <a:ext cx="1772368" cy="1772368"/>
          </a:xfrm>
          <a:prstGeom prst="rect">
            <a:avLst/>
          </a:prstGeom>
        </p:spPr>
      </p:pic>
      <p:pic>
        <p:nvPicPr>
          <p:cNvPr id="8" name="Picture 7"/>
          <p:cNvPicPr>
            <a:picLocks noChangeAspect="1"/>
          </p:cNvPicPr>
          <p:nvPr/>
        </p:nvPicPr>
        <p:blipFill>
          <a:blip r:embed="rId6"/>
          <a:stretch>
            <a:fillRect/>
          </a:stretch>
        </p:blipFill>
        <p:spPr>
          <a:xfrm>
            <a:off x="144216" y="2915368"/>
            <a:ext cx="1777095" cy="1777095"/>
          </a:xfrm>
          <a:prstGeom prst="rect">
            <a:avLst/>
          </a:prstGeom>
        </p:spPr>
      </p:pic>
      <p:pic>
        <p:nvPicPr>
          <p:cNvPr id="9" name="Picture 8"/>
          <p:cNvPicPr>
            <a:picLocks noChangeAspect="1"/>
          </p:cNvPicPr>
          <p:nvPr/>
        </p:nvPicPr>
        <p:blipFill>
          <a:blip r:embed="rId7"/>
          <a:stretch>
            <a:fillRect/>
          </a:stretch>
        </p:blipFill>
        <p:spPr>
          <a:xfrm>
            <a:off x="144217" y="4692463"/>
            <a:ext cx="1772368" cy="1772368"/>
          </a:xfrm>
          <a:prstGeom prst="rect">
            <a:avLst/>
          </a:prstGeom>
        </p:spPr>
      </p:pic>
      <p:sp>
        <p:nvSpPr>
          <p:cNvPr id="12" name="TextBox 11"/>
          <p:cNvSpPr txBox="1"/>
          <p:nvPr/>
        </p:nvSpPr>
        <p:spPr>
          <a:xfrm>
            <a:off x="5168789" y="4048811"/>
            <a:ext cx="3919913" cy="369332"/>
          </a:xfrm>
          <a:prstGeom prst="rect">
            <a:avLst/>
          </a:prstGeom>
          <a:noFill/>
        </p:spPr>
        <p:txBody>
          <a:bodyPr wrap="none" rtlCol="0">
            <a:spAutoFit/>
          </a:bodyPr>
          <a:lstStyle/>
          <a:p>
            <a:r>
              <a:rPr lang="en-US" b="1" dirty="0" smtClean="0">
                <a:solidFill>
                  <a:srgbClr val="D86491"/>
                </a:solidFill>
              </a:rPr>
              <a:t>This stitch is great for edges and curves</a:t>
            </a:r>
            <a:endParaRPr lang="en-US" b="1" dirty="0">
              <a:solidFill>
                <a:srgbClr val="D86491"/>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400000">
            <a:off x="3340187" y="-553572"/>
            <a:ext cx="2527474" cy="3685899"/>
          </a:xfrm>
          <a:prstGeom prst="rect">
            <a:avLst/>
          </a:prstGeom>
        </p:spPr>
      </p:pic>
      <p:sp>
        <p:nvSpPr>
          <p:cNvPr id="2" name="Title 1"/>
          <p:cNvSpPr>
            <a:spLocks noGrp="1"/>
          </p:cNvSpPr>
          <p:nvPr>
            <p:ph type="title"/>
          </p:nvPr>
        </p:nvSpPr>
        <p:spPr>
          <a:xfrm>
            <a:off x="3007894" y="277386"/>
            <a:ext cx="3279194" cy="1579467"/>
          </a:xfrm>
        </p:spPr>
        <p:txBody>
          <a:bodyPr>
            <a:normAutofit/>
          </a:bodyPr>
          <a:lstStyle/>
          <a:p>
            <a:r>
              <a:rPr lang="en-US" dirty="0" smtClean="0"/>
              <a:t>EXTRAS:</a:t>
            </a:r>
            <a:br>
              <a:rPr lang="en-US" dirty="0" smtClean="0"/>
            </a:br>
            <a:r>
              <a:rPr lang="en-US" dirty="0" smtClean="0"/>
              <a:t>Scroll Stitch</a:t>
            </a:r>
            <a:endParaRPr lang="en-US" dirty="0"/>
          </a:p>
        </p:txBody>
      </p:sp>
      <p:pic>
        <p:nvPicPr>
          <p:cNvPr id="6" name="Picture 5"/>
          <p:cNvPicPr>
            <a:picLocks noChangeAspect="1"/>
          </p:cNvPicPr>
          <p:nvPr/>
        </p:nvPicPr>
        <p:blipFill>
          <a:blip r:embed="rId4"/>
          <a:stretch>
            <a:fillRect/>
          </a:stretch>
        </p:blipFill>
        <p:spPr>
          <a:xfrm>
            <a:off x="205357" y="277386"/>
            <a:ext cx="2312988" cy="1890867"/>
          </a:xfrm>
          <a:prstGeom prst="rect">
            <a:avLst/>
          </a:prstGeom>
        </p:spPr>
      </p:pic>
      <p:pic>
        <p:nvPicPr>
          <p:cNvPr id="7" name="Picture 6"/>
          <p:cNvPicPr>
            <a:picLocks noChangeAspect="1"/>
          </p:cNvPicPr>
          <p:nvPr/>
        </p:nvPicPr>
        <p:blipFill>
          <a:blip r:embed="rId5"/>
          <a:stretch>
            <a:fillRect/>
          </a:stretch>
        </p:blipFill>
        <p:spPr>
          <a:xfrm>
            <a:off x="6581884" y="277386"/>
            <a:ext cx="2312987" cy="1890867"/>
          </a:xfrm>
          <a:prstGeom prst="rect">
            <a:avLst/>
          </a:prstGeom>
        </p:spPr>
      </p:pic>
      <p:pic>
        <p:nvPicPr>
          <p:cNvPr id="8" name="Picture 7"/>
          <p:cNvPicPr>
            <a:picLocks noChangeAspect="1"/>
          </p:cNvPicPr>
          <p:nvPr/>
        </p:nvPicPr>
        <p:blipFill>
          <a:blip r:embed="rId6"/>
          <a:stretch>
            <a:fillRect/>
          </a:stretch>
        </p:blipFill>
        <p:spPr>
          <a:xfrm>
            <a:off x="205357" y="2513795"/>
            <a:ext cx="2312987" cy="1890866"/>
          </a:xfrm>
          <a:prstGeom prst="rect">
            <a:avLst/>
          </a:prstGeom>
        </p:spPr>
      </p:pic>
      <p:pic>
        <p:nvPicPr>
          <p:cNvPr id="9" name="Picture 8"/>
          <p:cNvPicPr>
            <a:picLocks noChangeAspect="1"/>
          </p:cNvPicPr>
          <p:nvPr/>
        </p:nvPicPr>
        <p:blipFill>
          <a:blip r:embed="rId7"/>
          <a:stretch>
            <a:fillRect/>
          </a:stretch>
        </p:blipFill>
        <p:spPr>
          <a:xfrm>
            <a:off x="3369571" y="2513795"/>
            <a:ext cx="2312986" cy="1890866"/>
          </a:xfrm>
          <a:prstGeom prst="rect">
            <a:avLst/>
          </a:prstGeom>
        </p:spPr>
      </p:pic>
      <p:pic>
        <p:nvPicPr>
          <p:cNvPr id="10" name="Picture 9"/>
          <p:cNvPicPr>
            <a:picLocks noChangeAspect="1"/>
          </p:cNvPicPr>
          <p:nvPr/>
        </p:nvPicPr>
        <p:blipFill>
          <a:blip r:embed="rId8"/>
          <a:stretch>
            <a:fillRect/>
          </a:stretch>
        </p:blipFill>
        <p:spPr>
          <a:xfrm>
            <a:off x="6581884" y="2513795"/>
            <a:ext cx="2312987" cy="1890866"/>
          </a:xfrm>
          <a:prstGeom prst="rect">
            <a:avLst/>
          </a:prstGeom>
        </p:spPr>
      </p:pic>
      <p:sp>
        <p:nvSpPr>
          <p:cNvPr id="11" name="TextBox 10"/>
          <p:cNvSpPr txBox="1"/>
          <p:nvPr/>
        </p:nvSpPr>
        <p:spPr>
          <a:xfrm>
            <a:off x="217448" y="277386"/>
            <a:ext cx="583931" cy="369332"/>
          </a:xfrm>
          <a:prstGeom prst="rect">
            <a:avLst/>
          </a:prstGeom>
          <a:noFill/>
        </p:spPr>
        <p:txBody>
          <a:bodyPr wrap="square" rtlCol="0">
            <a:spAutoFit/>
          </a:bodyPr>
          <a:lstStyle/>
          <a:p>
            <a:r>
              <a:rPr lang="en-US" dirty="0" smtClean="0"/>
              <a:t>1.</a:t>
            </a:r>
            <a:endParaRPr lang="en-US" dirty="0"/>
          </a:p>
        </p:txBody>
      </p:sp>
      <p:sp>
        <p:nvSpPr>
          <p:cNvPr id="12" name="TextBox 11"/>
          <p:cNvSpPr txBox="1"/>
          <p:nvPr/>
        </p:nvSpPr>
        <p:spPr>
          <a:xfrm>
            <a:off x="6581884" y="306269"/>
            <a:ext cx="583931" cy="369332"/>
          </a:xfrm>
          <a:prstGeom prst="rect">
            <a:avLst/>
          </a:prstGeom>
          <a:noFill/>
        </p:spPr>
        <p:txBody>
          <a:bodyPr wrap="square" rtlCol="0">
            <a:spAutoFit/>
          </a:bodyPr>
          <a:lstStyle/>
          <a:p>
            <a:r>
              <a:rPr lang="en-US" dirty="0"/>
              <a:t>2</a:t>
            </a:r>
            <a:r>
              <a:rPr lang="en-US" dirty="0" smtClean="0"/>
              <a:t>.</a:t>
            </a:r>
            <a:endParaRPr lang="en-US" dirty="0"/>
          </a:p>
        </p:txBody>
      </p:sp>
      <p:sp>
        <p:nvSpPr>
          <p:cNvPr id="13" name="TextBox 12"/>
          <p:cNvSpPr txBox="1"/>
          <p:nvPr/>
        </p:nvSpPr>
        <p:spPr>
          <a:xfrm>
            <a:off x="6581884" y="2513795"/>
            <a:ext cx="583931" cy="369332"/>
          </a:xfrm>
          <a:prstGeom prst="rect">
            <a:avLst/>
          </a:prstGeom>
          <a:noFill/>
        </p:spPr>
        <p:txBody>
          <a:bodyPr wrap="square" rtlCol="0">
            <a:spAutoFit/>
          </a:bodyPr>
          <a:lstStyle/>
          <a:p>
            <a:r>
              <a:rPr lang="en-US" dirty="0" smtClean="0"/>
              <a:t>5.</a:t>
            </a:r>
            <a:endParaRPr lang="en-US" dirty="0"/>
          </a:p>
        </p:txBody>
      </p:sp>
      <p:sp>
        <p:nvSpPr>
          <p:cNvPr id="14" name="TextBox 13"/>
          <p:cNvSpPr txBox="1"/>
          <p:nvPr/>
        </p:nvSpPr>
        <p:spPr>
          <a:xfrm>
            <a:off x="3583466" y="2513795"/>
            <a:ext cx="583931" cy="369332"/>
          </a:xfrm>
          <a:prstGeom prst="rect">
            <a:avLst/>
          </a:prstGeom>
          <a:noFill/>
        </p:spPr>
        <p:txBody>
          <a:bodyPr wrap="square" rtlCol="0">
            <a:spAutoFit/>
          </a:bodyPr>
          <a:lstStyle/>
          <a:p>
            <a:r>
              <a:rPr lang="en-US" dirty="0"/>
              <a:t>4</a:t>
            </a:r>
            <a:r>
              <a:rPr lang="en-US" dirty="0" smtClean="0"/>
              <a:t>.</a:t>
            </a:r>
            <a:endParaRPr lang="en-US" dirty="0"/>
          </a:p>
        </p:txBody>
      </p:sp>
      <p:sp>
        <p:nvSpPr>
          <p:cNvPr id="15" name="TextBox 14"/>
          <p:cNvSpPr txBox="1"/>
          <p:nvPr/>
        </p:nvSpPr>
        <p:spPr>
          <a:xfrm>
            <a:off x="217448" y="2513795"/>
            <a:ext cx="583931" cy="369332"/>
          </a:xfrm>
          <a:prstGeom prst="rect">
            <a:avLst/>
          </a:prstGeom>
          <a:noFill/>
        </p:spPr>
        <p:txBody>
          <a:bodyPr wrap="square" rtlCol="0">
            <a:spAutoFit/>
          </a:bodyPr>
          <a:lstStyle/>
          <a:p>
            <a:r>
              <a:rPr lang="en-US" dirty="0" smtClean="0"/>
              <a:t>3.</a:t>
            </a:r>
            <a:endParaRPr lang="en-US" dirty="0"/>
          </a:p>
        </p:txBody>
      </p:sp>
      <p:sp>
        <p:nvSpPr>
          <p:cNvPr id="16" name="TextBox 15"/>
          <p:cNvSpPr txBox="1"/>
          <p:nvPr/>
        </p:nvSpPr>
        <p:spPr>
          <a:xfrm>
            <a:off x="282507" y="4610618"/>
            <a:ext cx="8554520" cy="1967205"/>
          </a:xfrm>
          <a:prstGeom prst="rect">
            <a:avLst/>
          </a:prstGeom>
          <a:noFill/>
        </p:spPr>
        <p:txBody>
          <a:bodyPr wrap="square" rtlCol="0">
            <a:spAutoFit/>
          </a:bodyPr>
          <a:lstStyle/>
          <a:p>
            <a:pPr marL="342900" indent="-342900">
              <a:lnSpc>
                <a:spcPct val="120000"/>
              </a:lnSpc>
              <a:buAutoNum type="arabicPeriod"/>
            </a:pPr>
            <a:r>
              <a:rPr lang="en-US" sz="1700" dirty="0" smtClean="0"/>
              <a:t>Bring </a:t>
            </a:r>
            <a:r>
              <a:rPr lang="en-US" sz="1700" dirty="0"/>
              <a:t>your thread to the front. Make a loop with your thread to the</a:t>
            </a:r>
            <a:r>
              <a:rPr lang="en-US" sz="1700" dirty="0" smtClean="0"/>
              <a:t> clockwise to the right</a:t>
            </a:r>
          </a:p>
          <a:p>
            <a:pPr marL="342900" indent="-342900">
              <a:lnSpc>
                <a:spcPct val="120000"/>
              </a:lnSpc>
              <a:buAutoNum type="arabicPeriod"/>
            </a:pPr>
            <a:r>
              <a:rPr lang="en-US" sz="1700" dirty="0"/>
              <a:t>Take a tiny stitch from from top to bottom beginning slightly above the marked line and coming up on the line itself.</a:t>
            </a:r>
            <a:r>
              <a:rPr lang="en-US" sz="1700" dirty="0" smtClean="0"/>
              <a:t> </a:t>
            </a:r>
            <a:r>
              <a:rPr lang="en-US" sz="1400" i="1" dirty="0" smtClean="0"/>
              <a:t>*Make </a:t>
            </a:r>
            <a:r>
              <a:rPr lang="en-US" sz="1400" i="1" dirty="0"/>
              <a:t>sure that the looped thread lays under both ends of the </a:t>
            </a:r>
            <a:r>
              <a:rPr lang="en-US" sz="1400" i="1" dirty="0" smtClean="0"/>
              <a:t>needle</a:t>
            </a:r>
          </a:p>
          <a:p>
            <a:pPr marL="342900" indent="-342900">
              <a:lnSpc>
                <a:spcPct val="120000"/>
              </a:lnSpc>
            </a:pPr>
            <a:r>
              <a:rPr lang="en-US" sz="1700" dirty="0" smtClean="0"/>
              <a:t>3. 	Pull </a:t>
            </a:r>
            <a:r>
              <a:rPr lang="en-US" sz="1700" dirty="0"/>
              <a:t>the thread firmly so the loop tightens around the </a:t>
            </a:r>
            <a:r>
              <a:rPr lang="en-US" sz="1700" dirty="0" smtClean="0"/>
              <a:t>needle.</a:t>
            </a:r>
          </a:p>
          <a:p>
            <a:pPr marL="342900" indent="-342900">
              <a:lnSpc>
                <a:spcPct val="120000"/>
              </a:lnSpc>
            </a:pPr>
            <a:r>
              <a:rPr lang="en-US" sz="1700" dirty="0" smtClean="0"/>
              <a:t>4.	Then </a:t>
            </a:r>
            <a:r>
              <a:rPr lang="en-US" sz="1700" dirty="0"/>
              <a:t>pull the thread through to complete your first stitch.</a:t>
            </a:r>
            <a:r>
              <a:rPr lang="en-US" sz="1700" dirty="0" smtClean="0"/>
              <a:t> </a:t>
            </a:r>
          </a:p>
          <a:p>
            <a:pPr marL="342900" indent="-342900">
              <a:lnSpc>
                <a:spcPct val="120000"/>
              </a:lnSpc>
            </a:pPr>
            <a:r>
              <a:rPr lang="en-US" sz="1700" dirty="0" smtClean="0"/>
              <a:t>5.	Loop </a:t>
            </a:r>
            <a:r>
              <a:rPr lang="en-US" sz="1700" dirty="0"/>
              <a:t>the thread to the right again and repeat.</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2019" y="3394530"/>
            <a:ext cx="4305300" cy="3810000"/>
          </a:xfrm>
          <a:prstGeom prst="rect">
            <a:avLst/>
          </a:prstGeom>
        </p:spPr>
      </p:pic>
      <p:pic>
        <p:nvPicPr>
          <p:cNvPr id="6" name="Picture 5"/>
          <p:cNvPicPr>
            <a:picLocks noChangeAspect="1"/>
          </p:cNvPicPr>
          <p:nvPr/>
        </p:nvPicPr>
        <p:blipFill>
          <a:blip r:embed="rId3"/>
          <a:stretch>
            <a:fillRect/>
          </a:stretch>
        </p:blipFill>
        <p:spPr>
          <a:xfrm>
            <a:off x="5582670" y="3394530"/>
            <a:ext cx="4305300" cy="3810000"/>
          </a:xfrm>
          <a:prstGeom prst="rect">
            <a:avLst/>
          </a:prstGeom>
        </p:spPr>
      </p:pic>
      <p:sp>
        <p:nvSpPr>
          <p:cNvPr id="2" name="Title 1"/>
          <p:cNvSpPr>
            <a:spLocks noGrp="1"/>
          </p:cNvSpPr>
          <p:nvPr>
            <p:ph type="title"/>
          </p:nvPr>
        </p:nvSpPr>
        <p:spPr>
          <a:xfrm>
            <a:off x="552211" y="5708316"/>
            <a:ext cx="8229600" cy="1143000"/>
          </a:xfrm>
        </p:spPr>
        <p:txBody>
          <a:bodyPr>
            <a:normAutofit fontScale="90000"/>
          </a:bodyPr>
          <a:lstStyle/>
          <a:p>
            <a:r>
              <a:rPr lang="en-US" dirty="0" smtClean="0"/>
              <a:t>EXTRAS:</a:t>
            </a:r>
            <a:br>
              <a:rPr lang="en-US" dirty="0" smtClean="0"/>
            </a:br>
            <a:r>
              <a:rPr lang="en-US" dirty="0" err="1" smtClean="0"/>
              <a:t>Wheateater</a:t>
            </a:r>
            <a:r>
              <a:rPr lang="en-US" dirty="0" smtClean="0"/>
              <a:t> Stitch</a:t>
            </a:r>
            <a:endParaRPr lang="en-US" dirty="0"/>
          </a:p>
        </p:txBody>
      </p:sp>
      <p:pic>
        <p:nvPicPr>
          <p:cNvPr id="7" name="Picture 6"/>
          <p:cNvPicPr>
            <a:picLocks noChangeAspect="1"/>
          </p:cNvPicPr>
          <p:nvPr/>
        </p:nvPicPr>
        <p:blipFill>
          <a:blip r:embed="rId4"/>
          <a:stretch>
            <a:fillRect/>
          </a:stretch>
        </p:blipFill>
        <p:spPr>
          <a:xfrm>
            <a:off x="3448303" y="199229"/>
            <a:ext cx="2334893" cy="1751170"/>
          </a:xfrm>
          <a:prstGeom prst="rect">
            <a:avLst/>
          </a:prstGeom>
        </p:spPr>
      </p:pic>
      <p:pic>
        <p:nvPicPr>
          <p:cNvPr id="8" name="Picture 7"/>
          <p:cNvPicPr>
            <a:picLocks noChangeAspect="1"/>
          </p:cNvPicPr>
          <p:nvPr/>
        </p:nvPicPr>
        <p:blipFill>
          <a:blip r:embed="rId5"/>
          <a:stretch>
            <a:fillRect/>
          </a:stretch>
        </p:blipFill>
        <p:spPr>
          <a:xfrm>
            <a:off x="3448303" y="2066745"/>
            <a:ext cx="2334893" cy="1751170"/>
          </a:xfrm>
          <a:prstGeom prst="rect">
            <a:avLst/>
          </a:prstGeom>
        </p:spPr>
      </p:pic>
      <p:pic>
        <p:nvPicPr>
          <p:cNvPr id="9" name="Picture 8"/>
          <p:cNvPicPr>
            <a:picLocks noChangeAspect="1"/>
          </p:cNvPicPr>
          <p:nvPr/>
        </p:nvPicPr>
        <p:blipFill>
          <a:blip r:embed="rId6"/>
          <a:stretch>
            <a:fillRect/>
          </a:stretch>
        </p:blipFill>
        <p:spPr>
          <a:xfrm>
            <a:off x="3448302" y="3963830"/>
            <a:ext cx="2334894" cy="1751170"/>
          </a:xfrm>
          <a:prstGeom prst="rect">
            <a:avLst/>
          </a:prstGeom>
        </p:spPr>
      </p:pic>
      <p:sp>
        <p:nvSpPr>
          <p:cNvPr id="10" name="TextBox 9"/>
          <p:cNvSpPr txBox="1"/>
          <p:nvPr/>
        </p:nvSpPr>
        <p:spPr>
          <a:xfrm>
            <a:off x="3481021" y="199229"/>
            <a:ext cx="600464" cy="369332"/>
          </a:xfrm>
          <a:prstGeom prst="rect">
            <a:avLst/>
          </a:prstGeom>
          <a:noFill/>
        </p:spPr>
        <p:txBody>
          <a:bodyPr wrap="square" rtlCol="0">
            <a:spAutoFit/>
          </a:bodyPr>
          <a:lstStyle/>
          <a:p>
            <a:r>
              <a:rPr lang="en-US" dirty="0" smtClean="0"/>
              <a:t>1.   </a:t>
            </a:r>
            <a:endParaRPr lang="en-US" dirty="0"/>
          </a:p>
        </p:txBody>
      </p:sp>
      <p:sp>
        <p:nvSpPr>
          <p:cNvPr id="11" name="TextBox 10"/>
          <p:cNvSpPr txBox="1"/>
          <p:nvPr/>
        </p:nvSpPr>
        <p:spPr>
          <a:xfrm>
            <a:off x="3481021" y="3963830"/>
            <a:ext cx="600464" cy="369332"/>
          </a:xfrm>
          <a:prstGeom prst="rect">
            <a:avLst/>
          </a:prstGeom>
          <a:noFill/>
        </p:spPr>
        <p:txBody>
          <a:bodyPr wrap="square" rtlCol="0">
            <a:spAutoFit/>
          </a:bodyPr>
          <a:lstStyle/>
          <a:p>
            <a:r>
              <a:rPr lang="en-US" dirty="0"/>
              <a:t>3</a:t>
            </a:r>
            <a:r>
              <a:rPr lang="en-US" dirty="0" smtClean="0"/>
              <a:t>.   </a:t>
            </a:r>
            <a:endParaRPr lang="en-US" dirty="0"/>
          </a:p>
        </p:txBody>
      </p:sp>
      <p:sp>
        <p:nvSpPr>
          <p:cNvPr id="12" name="TextBox 11"/>
          <p:cNvSpPr txBox="1"/>
          <p:nvPr/>
        </p:nvSpPr>
        <p:spPr>
          <a:xfrm>
            <a:off x="3485589" y="2066745"/>
            <a:ext cx="600464" cy="369332"/>
          </a:xfrm>
          <a:prstGeom prst="rect">
            <a:avLst/>
          </a:prstGeom>
          <a:noFill/>
        </p:spPr>
        <p:txBody>
          <a:bodyPr wrap="square" rtlCol="0">
            <a:spAutoFit/>
          </a:bodyPr>
          <a:lstStyle/>
          <a:p>
            <a:r>
              <a:rPr lang="en-US" dirty="0"/>
              <a:t>2</a:t>
            </a:r>
            <a:r>
              <a:rPr lang="en-US" dirty="0" smtClean="0"/>
              <a:t>.   </a:t>
            </a:r>
            <a:endParaRPr lang="en-US" dirty="0"/>
          </a:p>
        </p:txBody>
      </p:sp>
      <p:sp>
        <p:nvSpPr>
          <p:cNvPr id="13" name="TextBox 12"/>
          <p:cNvSpPr txBox="1"/>
          <p:nvPr/>
        </p:nvSpPr>
        <p:spPr>
          <a:xfrm>
            <a:off x="135722" y="245455"/>
            <a:ext cx="3126173" cy="923330"/>
          </a:xfrm>
          <a:prstGeom prst="rect">
            <a:avLst/>
          </a:prstGeom>
          <a:noFill/>
        </p:spPr>
        <p:txBody>
          <a:bodyPr wrap="square" rtlCol="0">
            <a:spAutoFit/>
          </a:bodyPr>
          <a:lstStyle/>
          <a:p>
            <a:r>
              <a:rPr lang="en-US" b="1" dirty="0" smtClean="0"/>
              <a:t>1. </a:t>
            </a:r>
            <a:r>
              <a:rPr lang="en-US" dirty="0" smtClean="0"/>
              <a:t>Pull the thread through </a:t>
            </a:r>
            <a:r>
              <a:rPr lang="en-US" dirty="0" smtClean="0"/>
              <a:t>left of the </a:t>
            </a:r>
            <a:r>
              <a:rPr lang="en-US" dirty="0" smtClean="0"/>
              <a:t>line and </a:t>
            </a:r>
            <a:r>
              <a:rPr lang="en-US" dirty="0" smtClean="0"/>
              <a:t>push into </a:t>
            </a:r>
            <a:r>
              <a:rPr lang="en-US" dirty="0" smtClean="0"/>
              <a:t>the middle </a:t>
            </a:r>
            <a:r>
              <a:rPr lang="en-US" dirty="0" smtClean="0"/>
              <a:t>line below the first</a:t>
            </a:r>
            <a:endParaRPr lang="en-US" dirty="0"/>
          </a:p>
        </p:txBody>
      </p:sp>
      <p:sp>
        <p:nvSpPr>
          <p:cNvPr id="14" name="TextBox 13"/>
          <p:cNvSpPr txBox="1"/>
          <p:nvPr/>
        </p:nvSpPr>
        <p:spPr>
          <a:xfrm>
            <a:off x="135722" y="1216898"/>
            <a:ext cx="3126173" cy="1200329"/>
          </a:xfrm>
          <a:prstGeom prst="rect">
            <a:avLst/>
          </a:prstGeom>
          <a:noFill/>
        </p:spPr>
        <p:txBody>
          <a:bodyPr wrap="square" rtlCol="0">
            <a:spAutoFit/>
          </a:bodyPr>
          <a:lstStyle/>
          <a:p>
            <a:r>
              <a:rPr lang="en-US" b="1" dirty="0" smtClean="0"/>
              <a:t>2. </a:t>
            </a:r>
            <a:r>
              <a:rPr lang="en-US" dirty="0" smtClean="0"/>
              <a:t>Come back up through the fabric on the right line equidistant from the first stitch to make a “V” shape.</a:t>
            </a:r>
            <a:endParaRPr lang="en-US" dirty="0"/>
          </a:p>
        </p:txBody>
      </p:sp>
      <p:sp>
        <p:nvSpPr>
          <p:cNvPr id="15" name="TextBox 14"/>
          <p:cNvSpPr txBox="1"/>
          <p:nvPr/>
        </p:nvSpPr>
        <p:spPr>
          <a:xfrm>
            <a:off x="135722" y="2472481"/>
            <a:ext cx="3047999" cy="923330"/>
          </a:xfrm>
          <a:prstGeom prst="rect">
            <a:avLst/>
          </a:prstGeom>
          <a:noFill/>
        </p:spPr>
        <p:txBody>
          <a:bodyPr wrap="square" rtlCol="0">
            <a:spAutoFit/>
          </a:bodyPr>
          <a:lstStyle/>
          <a:p>
            <a:r>
              <a:rPr lang="en-US" b="1" dirty="0" smtClean="0"/>
              <a:t>3. </a:t>
            </a:r>
            <a:r>
              <a:rPr lang="en-US" dirty="0" smtClean="0"/>
              <a:t>Using the middle line pull the thread through about ¼ inch from the base of the “V”.</a:t>
            </a:r>
            <a:endParaRPr lang="en-US" dirty="0"/>
          </a:p>
        </p:txBody>
      </p:sp>
      <p:pic>
        <p:nvPicPr>
          <p:cNvPr id="16" name="Picture 15"/>
          <p:cNvPicPr>
            <a:picLocks noChangeAspect="1"/>
          </p:cNvPicPr>
          <p:nvPr/>
        </p:nvPicPr>
        <p:blipFill>
          <a:blip r:embed="rId7"/>
          <a:stretch>
            <a:fillRect/>
          </a:stretch>
        </p:blipFill>
        <p:spPr>
          <a:xfrm>
            <a:off x="6684540" y="203959"/>
            <a:ext cx="1695943" cy="32519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03734" y="1417638"/>
            <a:ext cx="5250533" cy="5250533"/>
          </a:xfrm>
          <a:prstGeom prst="rect">
            <a:avLst/>
          </a:prstGeom>
        </p:spPr>
      </p:pic>
      <p:pic>
        <p:nvPicPr>
          <p:cNvPr id="4" name="Picture 3"/>
          <p:cNvPicPr>
            <a:picLocks noChangeAspect="1"/>
          </p:cNvPicPr>
          <p:nvPr/>
        </p:nvPicPr>
        <p:blipFill>
          <a:blip r:embed="rId3"/>
          <a:stretch>
            <a:fillRect/>
          </a:stretch>
        </p:blipFill>
        <p:spPr>
          <a:xfrm>
            <a:off x="-3840211" y="8304512"/>
            <a:ext cx="7117185" cy="8696990"/>
          </a:xfrm>
          <a:prstGeom prst="rect">
            <a:avLst/>
          </a:prstGeom>
        </p:spPr>
      </p:pic>
      <p:pic>
        <p:nvPicPr>
          <p:cNvPr id="5" name="Picture 4"/>
          <p:cNvPicPr>
            <a:picLocks noChangeAspect="1"/>
          </p:cNvPicPr>
          <p:nvPr/>
        </p:nvPicPr>
        <p:blipFill>
          <a:blip r:embed="rId3"/>
          <a:stretch>
            <a:fillRect/>
          </a:stretch>
        </p:blipFill>
        <p:spPr>
          <a:xfrm>
            <a:off x="3531752" y="0"/>
            <a:ext cx="5612247" cy="6858000"/>
          </a:xfrm>
          <a:prstGeom prst="rect">
            <a:avLst/>
          </a:prstGeom>
        </p:spPr>
      </p:pic>
      <p:sp>
        <p:nvSpPr>
          <p:cNvPr id="2" name="Title 1"/>
          <p:cNvSpPr>
            <a:spLocks noGrp="1"/>
          </p:cNvSpPr>
          <p:nvPr>
            <p:ph type="title"/>
          </p:nvPr>
        </p:nvSpPr>
        <p:spPr>
          <a:xfrm>
            <a:off x="-2325595" y="117679"/>
            <a:ext cx="8229600" cy="1143000"/>
          </a:xfrm>
        </p:spPr>
        <p:txBody>
          <a:bodyPr>
            <a:normAutofit fontScale="90000"/>
          </a:bodyPr>
          <a:lstStyle/>
          <a:p>
            <a:r>
              <a:rPr lang="en-US" dirty="0" smtClean="0"/>
              <a:t>INDIAN </a:t>
            </a:r>
            <a:br>
              <a:rPr lang="en-US" dirty="0" smtClean="0"/>
            </a:br>
            <a:r>
              <a:rPr lang="en-US" dirty="0" smtClean="0"/>
              <a:t>EMBROIDERY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9782" y="3394530"/>
            <a:ext cx="4305300" cy="3810000"/>
          </a:xfrm>
          <a:prstGeom prst="rect">
            <a:avLst/>
          </a:prstGeom>
        </p:spPr>
      </p:pic>
      <p:pic>
        <p:nvPicPr>
          <p:cNvPr id="4" name="Picture 3"/>
          <p:cNvPicPr>
            <a:picLocks noChangeAspect="1"/>
          </p:cNvPicPr>
          <p:nvPr/>
        </p:nvPicPr>
        <p:blipFill>
          <a:blip r:embed="rId3"/>
          <a:stretch>
            <a:fillRect/>
          </a:stretch>
        </p:blipFill>
        <p:spPr>
          <a:xfrm>
            <a:off x="5582670" y="3394530"/>
            <a:ext cx="4305300" cy="3810000"/>
          </a:xfrm>
          <a:prstGeom prst="rect">
            <a:avLst/>
          </a:prstGeom>
        </p:spPr>
      </p:pic>
      <p:sp>
        <p:nvSpPr>
          <p:cNvPr id="2" name="Title 1"/>
          <p:cNvSpPr>
            <a:spLocks noGrp="1"/>
          </p:cNvSpPr>
          <p:nvPr>
            <p:ph type="title"/>
          </p:nvPr>
        </p:nvSpPr>
        <p:spPr>
          <a:xfrm>
            <a:off x="673769" y="5661528"/>
            <a:ext cx="8229600" cy="1143000"/>
          </a:xfrm>
        </p:spPr>
        <p:txBody>
          <a:bodyPr>
            <a:normAutofit fontScale="90000"/>
          </a:bodyPr>
          <a:lstStyle/>
          <a:p>
            <a:r>
              <a:rPr lang="en-US" dirty="0" smtClean="0"/>
              <a:t>EXTRAS:</a:t>
            </a:r>
            <a:br>
              <a:rPr lang="en-US" dirty="0" smtClean="0"/>
            </a:br>
            <a:r>
              <a:rPr lang="en-US" dirty="0" err="1" smtClean="0"/>
              <a:t>Wheateater</a:t>
            </a:r>
            <a:r>
              <a:rPr lang="en-US" dirty="0" smtClean="0"/>
              <a:t> Stitch</a:t>
            </a:r>
            <a:endParaRPr lang="en-US" dirty="0"/>
          </a:p>
        </p:txBody>
      </p:sp>
      <p:pic>
        <p:nvPicPr>
          <p:cNvPr id="6" name="Picture 5"/>
          <p:cNvPicPr>
            <a:picLocks noChangeAspect="1"/>
          </p:cNvPicPr>
          <p:nvPr/>
        </p:nvPicPr>
        <p:blipFill>
          <a:blip r:embed="rId4"/>
          <a:stretch>
            <a:fillRect/>
          </a:stretch>
        </p:blipFill>
        <p:spPr>
          <a:xfrm>
            <a:off x="3526107" y="142559"/>
            <a:ext cx="2385641" cy="1789231"/>
          </a:xfrm>
          <a:prstGeom prst="rect">
            <a:avLst/>
          </a:prstGeom>
        </p:spPr>
      </p:pic>
      <p:pic>
        <p:nvPicPr>
          <p:cNvPr id="7" name="Picture 6"/>
          <p:cNvPicPr>
            <a:picLocks noChangeAspect="1"/>
          </p:cNvPicPr>
          <p:nvPr/>
        </p:nvPicPr>
        <p:blipFill>
          <a:blip r:embed="rId5"/>
          <a:stretch>
            <a:fillRect/>
          </a:stretch>
        </p:blipFill>
        <p:spPr>
          <a:xfrm>
            <a:off x="3526107" y="2000992"/>
            <a:ext cx="2405541" cy="1804156"/>
          </a:xfrm>
          <a:prstGeom prst="rect">
            <a:avLst/>
          </a:prstGeom>
        </p:spPr>
      </p:pic>
      <p:pic>
        <p:nvPicPr>
          <p:cNvPr id="8" name="Picture 7"/>
          <p:cNvPicPr>
            <a:picLocks noChangeAspect="1"/>
          </p:cNvPicPr>
          <p:nvPr/>
        </p:nvPicPr>
        <p:blipFill>
          <a:blip r:embed="rId6"/>
          <a:stretch>
            <a:fillRect/>
          </a:stretch>
        </p:blipFill>
        <p:spPr>
          <a:xfrm>
            <a:off x="3526107" y="3898265"/>
            <a:ext cx="2405541" cy="1804156"/>
          </a:xfrm>
          <a:prstGeom prst="rect">
            <a:avLst/>
          </a:prstGeom>
        </p:spPr>
      </p:pic>
      <p:pic>
        <p:nvPicPr>
          <p:cNvPr id="9" name="Picture 8"/>
          <p:cNvPicPr>
            <a:picLocks noChangeAspect="1"/>
          </p:cNvPicPr>
          <p:nvPr/>
        </p:nvPicPr>
        <p:blipFill>
          <a:blip r:embed="rId7"/>
          <a:stretch>
            <a:fillRect/>
          </a:stretch>
        </p:blipFill>
        <p:spPr>
          <a:xfrm>
            <a:off x="6684540" y="142559"/>
            <a:ext cx="1695943" cy="3251971"/>
          </a:xfrm>
          <a:prstGeom prst="rect">
            <a:avLst/>
          </a:prstGeom>
        </p:spPr>
      </p:pic>
      <p:sp>
        <p:nvSpPr>
          <p:cNvPr id="10" name="TextBox 9"/>
          <p:cNvSpPr txBox="1"/>
          <p:nvPr/>
        </p:nvSpPr>
        <p:spPr>
          <a:xfrm>
            <a:off x="3526107" y="142559"/>
            <a:ext cx="657423" cy="369332"/>
          </a:xfrm>
          <a:prstGeom prst="rect">
            <a:avLst/>
          </a:prstGeom>
          <a:noFill/>
        </p:spPr>
        <p:txBody>
          <a:bodyPr wrap="square" rtlCol="0">
            <a:spAutoFit/>
          </a:bodyPr>
          <a:lstStyle/>
          <a:p>
            <a:r>
              <a:rPr lang="en-US" dirty="0" smtClean="0"/>
              <a:t>4. </a:t>
            </a:r>
            <a:endParaRPr lang="en-US" dirty="0"/>
          </a:p>
        </p:txBody>
      </p:sp>
      <p:sp>
        <p:nvSpPr>
          <p:cNvPr id="11" name="TextBox 10"/>
          <p:cNvSpPr txBox="1"/>
          <p:nvPr/>
        </p:nvSpPr>
        <p:spPr>
          <a:xfrm>
            <a:off x="3526107" y="3898265"/>
            <a:ext cx="657423" cy="369332"/>
          </a:xfrm>
          <a:prstGeom prst="rect">
            <a:avLst/>
          </a:prstGeom>
          <a:noFill/>
        </p:spPr>
        <p:txBody>
          <a:bodyPr wrap="square" rtlCol="0">
            <a:spAutoFit/>
          </a:bodyPr>
          <a:lstStyle/>
          <a:p>
            <a:r>
              <a:rPr lang="en-US" dirty="0"/>
              <a:t>6</a:t>
            </a:r>
            <a:r>
              <a:rPr lang="en-US" dirty="0" smtClean="0"/>
              <a:t>. </a:t>
            </a:r>
            <a:endParaRPr lang="en-US" dirty="0"/>
          </a:p>
        </p:txBody>
      </p:sp>
      <p:sp>
        <p:nvSpPr>
          <p:cNvPr id="12" name="TextBox 11"/>
          <p:cNvSpPr txBox="1"/>
          <p:nvPr/>
        </p:nvSpPr>
        <p:spPr>
          <a:xfrm>
            <a:off x="3526107" y="2000992"/>
            <a:ext cx="657423" cy="369332"/>
          </a:xfrm>
          <a:prstGeom prst="rect">
            <a:avLst/>
          </a:prstGeom>
          <a:noFill/>
        </p:spPr>
        <p:txBody>
          <a:bodyPr wrap="square" rtlCol="0">
            <a:spAutoFit/>
          </a:bodyPr>
          <a:lstStyle/>
          <a:p>
            <a:r>
              <a:rPr lang="en-US" dirty="0"/>
              <a:t>5</a:t>
            </a:r>
            <a:r>
              <a:rPr lang="en-US" dirty="0" smtClean="0"/>
              <a:t>. </a:t>
            </a:r>
            <a:endParaRPr lang="en-US" dirty="0"/>
          </a:p>
        </p:txBody>
      </p:sp>
      <p:sp>
        <p:nvSpPr>
          <p:cNvPr id="13" name="TextBox 12"/>
          <p:cNvSpPr txBox="1"/>
          <p:nvPr/>
        </p:nvSpPr>
        <p:spPr>
          <a:xfrm>
            <a:off x="47857" y="142559"/>
            <a:ext cx="3478250" cy="3508653"/>
          </a:xfrm>
          <a:prstGeom prst="rect">
            <a:avLst/>
          </a:prstGeom>
          <a:noFill/>
        </p:spPr>
        <p:txBody>
          <a:bodyPr wrap="square" rtlCol="0">
            <a:spAutoFit/>
          </a:bodyPr>
          <a:lstStyle/>
          <a:p>
            <a:r>
              <a:rPr lang="en-US" b="1" dirty="0" smtClean="0"/>
              <a:t>4. </a:t>
            </a:r>
            <a:r>
              <a:rPr lang="en-US" dirty="0" smtClean="0"/>
              <a:t>Slide </a:t>
            </a:r>
            <a:r>
              <a:rPr lang="en-US" dirty="0"/>
              <a:t>your needle from right to left behind the previous two stitches at the base of the V, being careful not to pierce the fabric</a:t>
            </a:r>
            <a:r>
              <a:rPr lang="en-US" dirty="0" smtClean="0"/>
              <a:t>.</a:t>
            </a:r>
          </a:p>
          <a:p>
            <a:endParaRPr lang="en-US" sz="1200" dirty="0" smtClean="0"/>
          </a:p>
          <a:p>
            <a:r>
              <a:rPr lang="en-US" b="1" dirty="0" smtClean="0"/>
              <a:t>5.</a:t>
            </a:r>
            <a:r>
              <a:rPr lang="en-US" b="1" dirty="0"/>
              <a:t> </a:t>
            </a:r>
            <a:r>
              <a:rPr lang="en-US" dirty="0"/>
              <a:t>Take your </a:t>
            </a:r>
            <a:r>
              <a:rPr lang="en-US" dirty="0" smtClean="0"/>
              <a:t>needle back to same </a:t>
            </a:r>
            <a:r>
              <a:rPr lang="en-US" dirty="0"/>
              <a:t>hole in the fabric and forming a loop under the point of the </a:t>
            </a:r>
            <a:r>
              <a:rPr lang="en-US" dirty="0" smtClean="0"/>
              <a:t>V. Bring the </a:t>
            </a:r>
            <a:r>
              <a:rPr lang="en-US" dirty="0"/>
              <a:t>needle up to the left of the loop and in line with the </a:t>
            </a:r>
            <a:r>
              <a:rPr lang="en-US" dirty="0" smtClean="0"/>
              <a:t>beginning</a:t>
            </a:r>
            <a:r>
              <a:rPr lang="en-US" dirty="0" smtClean="0"/>
              <a:t>.</a:t>
            </a:r>
          </a:p>
          <a:p>
            <a:endParaRPr lang="en-US" sz="1200" dirty="0"/>
          </a:p>
          <a:p>
            <a:r>
              <a:rPr lang="en-US" b="1" dirty="0" smtClean="0"/>
              <a:t>6. </a:t>
            </a:r>
            <a:r>
              <a:rPr lang="en-US" dirty="0" smtClean="0"/>
              <a:t>Repeat</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5598"/>
          <a:stretch>
            <a:fillRect/>
          </a:stretch>
        </p:blipFill>
        <p:spPr>
          <a:xfrm>
            <a:off x="4407647" y="2053029"/>
            <a:ext cx="4973042" cy="4498235"/>
          </a:xfrm>
          <a:prstGeom prst="rect">
            <a:avLst/>
          </a:prstGeom>
        </p:spPr>
      </p:pic>
      <p:sp>
        <p:nvSpPr>
          <p:cNvPr id="2" name="Title 1"/>
          <p:cNvSpPr>
            <a:spLocks noGrp="1"/>
          </p:cNvSpPr>
          <p:nvPr>
            <p:ph type="title"/>
          </p:nvPr>
        </p:nvSpPr>
        <p:spPr>
          <a:xfrm>
            <a:off x="4229964" y="520359"/>
            <a:ext cx="5033564" cy="1431429"/>
          </a:xfrm>
        </p:spPr>
        <p:txBody>
          <a:bodyPr>
            <a:normAutofit fontScale="90000"/>
          </a:bodyPr>
          <a:lstStyle/>
          <a:p>
            <a:r>
              <a:rPr lang="en-US" dirty="0" smtClean="0"/>
              <a:t>EXTRAS:</a:t>
            </a:r>
            <a:br>
              <a:rPr lang="en-US" dirty="0" smtClean="0"/>
            </a:br>
            <a:r>
              <a:rPr lang="en-US" dirty="0" smtClean="0"/>
              <a:t>Woven Filling</a:t>
            </a:r>
            <a:br>
              <a:rPr lang="en-US" dirty="0" smtClean="0"/>
            </a:br>
            <a:r>
              <a:rPr lang="en-US" sz="1800" dirty="0" smtClean="0"/>
              <a:t>also known as Queen Anne’s Stitch</a:t>
            </a:r>
            <a:endParaRPr lang="en-US" dirty="0"/>
          </a:p>
        </p:txBody>
      </p:sp>
      <p:pic>
        <p:nvPicPr>
          <p:cNvPr id="4" name="Picture 3"/>
          <p:cNvPicPr>
            <a:picLocks noChangeAspect="1"/>
          </p:cNvPicPr>
          <p:nvPr/>
        </p:nvPicPr>
        <p:blipFill>
          <a:blip r:embed="rId3"/>
          <a:srcRect r="7959"/>
          <a:stretch>
            <a:fillRect/>
          </a:stretch>
        </p:blipFill>
        <p:spPr>
          <a:xfrm>
            <a:off x="-386324" y="0"/>
            <a:ext cx="4853735" cy="4498236"/>
          </a:xfrm>
          <a:prstGeom prst="rect">
            <a:avLst/>
          </a:prstGeom>
        </p:spPr>
      </p:pic>
      <p:pic>
        <p:nvPicPr>
          <p:cNvPr id="7" name="Picture 6"/>
          <p:cNvPicPr>
            <a:picLocks noChangeAspect="1"/>
          </p:cNvPicPr>
          <p:nvPr/>
        </p:nvPicPr>
        <p:blipFill>
          <a:blip r:embed="rId4"/>
          <a:stretch>
            <a:fillRect/>
          </a:stretch>
        </p:blipFill>
        <p:spPr>
          <a:xfrm>
            <a:off x="926354" y="4498236"/>
            <a:ext cx="2596740" cy="221129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5400000">
            <a:off x="1441868" y="-1441868"/>
            <a:ext cx="6320523" cy="9204262"/>
          </a:xfrm>
          <a:prstGeom prst="rect">
            <a:avLst/>
          </a:prstGeom>
        </p:spPr>
      </p:pic>
      <p:sp>
        <p:nvSpPr>
          <p:cNvPr id="2" name="Title 1"/>
          <p:cNvSpPr>
            <a:spLocks noGrp="1"/>
          </p:cNvSpPr>
          <p:nvPr>
            <p:ph type="title"/>
          </p:nvPr>
        </p:nvSpPr>
        <p:spPr>
          <a:xfrm>
            <a:off x="457200" y="331345"/>
            <a:ext cx="8229600" cy="938790"/>
          </a:xfrm>
        </p:spPr>
        <p:txBody>
          <a:bodyPr>
            <a:normAutofit fontScale="90000"/>
          </a:bodyPr>
          <a:lstStyle/>
          <a:p>
            <a:r>
              <a:rPr lang="en-US" b="1" dirty="0" smtClean="0">
                <a:solidFill>
                  <a:schemeClr val="bg1"/>
                </a:solidFill>
              </a:rPr>
              <a:t>RUSSIAN OPENWORK</a:t>
            </a:r>
            <a:br>
              <a:rPr lang="en-US" b="1" dirty="0" smtClean="0">
                <a:solidFill>
                  <a:schemeClr val="bg1"/>
                </a:solidFill>
              </a:rPr>
            </a:br>
            <a:r>
              <a:rPr lang="en-US" b="1" dirty="0" smtClean="0">
                <a:solidFill>
                  <a:schemeClr val="bg1"/>
                </a:solidFill>
              </a:rPr>
              <a:t/>
            </a:r>
            <a:br>
              <a:rPr lang="en-US" b="1" dirty="0" smtClean="0">
                <a:solidFill>
                  <a:schemeClr val="bg1"/>
                </a:solidFill>
              </a:rPr>
            </a:br>
            <a:endParaRPr lang="en-US" sz="2000" b="1" dirty="0">
              <a:solidFill>
                <a:schemeClr val="bg1"/>
              </a:solidFill>
            </a:endParaRPr>
          </a:p>
        </p:txBody>
      </p:sp>
      <p:pic>
        <p:nvPicPr>
          <p:cNvPr id="7" name="Picture 6"/>
          <p:cNvPicPr>
            <a:picLocks noChangeAspect="1"/>
          </p:cNvPicPr>
          <p:nvPr/>
        </p:nvPicPr>
        <p:blipFill>
          <a:blip r:embed="rId3"/>
          <a:srcRect t="4885"/>
          <a:stretch>
            <a:fillRect/>
          </a:stretch>
        </p:blipFill>
        <p:spPr>
          <a:xfrm>
            <a:off x="-193552" y="2811304"/>
            <a:ext cx="3962279" cy="4060503"/>
          </a:xfrm>
          <a:prstGeom prst="rect">
            <a:avLst/>
          </a:prstGeom>
        </p:spPr>
      </p:pic>
      <p:pic>
        <p:nvPicPr>
          <p:cNvPr id="8" name="Picture 7"/>
          <p:cNvPicPr>
            <a:picLocks noChangeAspect="1"/>
          </p:cNvPicPr>
          <p:nvPr/>
        </p:nvPicPr>
        <p:blipFill>
          <a:blip r:embed="rId4"/>
          <a:stretch>
            <a:fillRect/>
          </a:stretch>
        </p:blipFill>
        <p:spPr>
          <a:xfrm>
            <a:off x="3651781" y="2811304"/>
            <a:ext cx="5548837" cy="4060503"/>
          </a:xfrm>
          <a:prstGeom prst="rect">
            <a:avLst/>
          </a:prstGeom>
        </p:spPr>
      </p:pic>
      <p:sp>
        <p:nvSpPr>
          <p:cNvPr id="6" name="TextBox 5"/>
          <p:cNvSpPr txBox="1"/>
          <p:nvPr/>
        </p:nvSpPr>
        <p:spPr>
          <a:xfrm>
            <a:off x="2221707" y="6488669"/>
            <a:ext cx="1982521" cy="369332"/>
          </a:xfrm>
          <a:prstGeom prst="rect">
            <a:avLst/>
          </a:prstGeom>
          <a:noFill/>
        </p:spPr>
        <p:txBody>
          <a:bodyPr wrap="none" rtlCol="0">
            <a:spAutoFit/>
          </a:bodyPr>
          <a:lstStyle/>
          <a:p>
            <a:r>
              <a:rPr lang="en-US" dirty="0" err="1" smtClean="0"/>
              <a:t>Klimova</a:t>
            </a:r>
            <a:r>
              <a:rPr lang="en-US" dirty="0" smtClean="0"/>
              <a:t>, Nina  </a:t>
            </a:r>
            <a:r>
              <a:rPr lang="en-US" dirty="0" err="1" smtClean="0"/>
              <a:t>p</a:t>
            </a:r>
            <a:r>
              <a:rPr lang="en-US" dirty="0" smtClean="0"/>
              <a:t> 35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9700" y="813328"/>
            <a:ext cx="8229600" cy="1143000"/>
          </a:xfrm>
        </p:spPr>
        <p:txBody>
          <a:bodyPr>
            <a:noAutofit/>
          </a:bodyPr>
          <a:lstStyle/>
          <a:p>
            <a:r>
              <a:rPr lang="en-US" b="1" dirty="0" smtClean="0"/>
              <a:t>HUNGARIAN </a:t>
            </a:r>
            <a:br>
              <a:rPr lang="en-US" b="1" dirty="0" smtClean="0"/>
            </a:br>
            <a:r>
              <a:rPr lang="en-US" b="1" dirty="0" smtClean="0"/>
              <a:t>EMBROIDERY</a:t>
            </a:r>
            <a:endParaRPr lang="en-US" b="1" dirty="0"/>
          </a:p>
        </p:txBody>
      </p:sp>
      <p:pic>
        <p:nvPicPr>
          <p:cNvPr id="4" name="Picture 3"/>
          <p:cNvPicPr>
            <a:picLocks noChangeAspect="1"/>
          </p:cNvPicPr>
          <p:nvPr/>
        </p:nvPicPr>
        <p:blipFill>
          <a:blip r:embed="rId2"/>
          <a:stretch>
            <a:fillRect/>
          </a:stretch>
        </p:blipFill>
        <p:spPr>
          <a:xfrm>
            <a:off x="0" y="2771297"/>
            <a:ext cx="9566042" cy="4275325"/>
          </a:xfrm>
          <a:prstGeom prst="rect">
            <a:avLst/>
          </a:prstGeom>
        </p:spPr>
      </p:pic>
      <p:pic>
        <p:nvPicPr>
          <p:cNvPr id="5" name="Picture 4"/>
          <p:cNvPicPr>
            <a:picLocks noChangeAspect="1"/>
          </p:cNvPicPr>
          <p:nvPr/>
        </p:nvPicPr>
        <p:blipFill>
          <a:blip r:embed="rId3"/>
          <a:stretch>
            <a:fillRect/>
          </a:stretch>
        </p:blipFill>
        <p:spPr>
          <a:xfrm>
            <a:off x="-14111" y="1776"/>
            <a:ext cx="4295476" cy="27836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MEDIEVAL EMBROIDERY</a:t>
            </a:r>
            <a:endParaRPr lang="en-US" b="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5400000">
            <a:off x="1594875" y="-1575609"/>
            <a:ext cx="5973806" cy="108934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5465" y="6020237"/>
            <a:ext cx="3761335" cy="552383"/>
          </a:xfrm>
        </p:spPr>
        <p:txBody>
          <a:bodyPr>
            <a:noAutofit/>
          </a:bodyPr>
          <a:lstStyle/>
          <a:p>
            <a:r>
              <a:rPr lang="en-US" sz="1800" dirty="0" smtClean="0">
                <a:hlinkClick r:id="rId2"/>
              </a:rPr>
              <a:t>Mexican Textile Pattern Database</a:t>
            </a:r>
            <a:endParaRPr lang="en-US" sz="1800" dirty="0"/>
          </a:p>
        </p:txBody>
      </p:sp>
      <p:pic>
        <p:nvPicPr>
          <p:cNvPr id="4" name="Picture 3"/>
          <p:cNvPicPr>
            <a:picLocks noChangeAspect="1"/>
          </p:cNvPicPr>
          <p:nvPr/>
        </p:nvPicPr>
        <p:blipFill>
          <a:blip r:embed="rId3"/>
          <a:stretch>
            <a:fillRect/>
          </a:stretch>
        </p:blipFill>
        <p:spPr>
          <a:xfrm>
            <a:off x="457199" y="1193168"/>
            <a:ext cx="4034589" cy="5379452"/>
          </a:xfrm>
          <a:prstGeom prst="rect">
            <a:avLst/>
          </a:prstGeom>
        </p:spPr>
      </p:pic>
      <p:pic>
        <p:nvPicPr>
          <p:cNvPr id="6" name="Picture 5"/>
          <p:cNvPicPr>
            <a:picLocks noChangeAspect="1"/>
          </p:cNvPicPr>
          <p:nvPr/>
        </p:nvPicPr>
        <p:blipFill>
          <a:blip r:embed="rId4"/>
          <a:stretch>
            <a:fillRect/>
          </a:stretch>
        </p:blipFill>
        <p:spPr>
          <a:xfrm>
            <a:off x="4925465" y="1193168"/>
            <a:ext cx="3786619" cy="4111977"/>
          </a:xfrm>
          <a:prstGeom prst="rect">
            <a:avLst/>
          </a:prstGeom>
        </p:spPr>
      </p:pic>
      <p:sp>
        <p:nvSpPr>
          <p:cNvPr id="7" name="TextBox 6"/>
          <p:cNvSpPr txBox="1"/>
          <p:nvPr/>
        </p:nvSpPr>
        <p:spPr>
          <a:xfrm>
            <a:off x="457200" y="274638"/>
            <a:ext cx="8229600" cy="769441"/>
          </a:xfrm>
          <a:prstGeom prst="rect">
            <a:avLst/>
          </a:prstGeom>
          <a:noFill/>
        </p:spPr>
        <p:txBody>
          <a:bodyPr wrap="square" rtlCol="0">
            <a:spAutoFit/>
          </a:bodyPr>
          <a:lstStyle/>
          <a:p>
            <a:pPr algn="ctr"/>
            <a:r>
              <a:rPr lang="en-US" sz="4400" b="1" dirty="0" smtClean="0"/>
              <a:t>MEXICAN EMBROIDERY</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371600" y="1162050"/>
            <a:ext cx="6502400" cy="4876800"/>
          </a:xfrm>
          <a:prstGeom prst="rect">
            <a:avLst/>
          </a:prstGeom>
        </p:spPr>
      </p:pic>
      <p:sp>
        <p:nvSpPr>
          <p:cNvPr id="5" name="TextBox 4"/>
          <p:cNvSpPr txBox="1"/>
          <p:nvPr/>
        </p:nvSpPr>
        <p:spPr>
          <a:xfrm>
            <a:off x="1949145" y="408057"/>
            <a:ext cx="5250155" cy="707886"/>
          </a:xfrm>
          <a:prstGeom prst="rect">
            <a:avLst/>
          </a:prstGeom>
          <a:noFill/>
        </p:spPr>
        <p:txBody>
          <a:bodyPr wrap="none" rtlCol="0">
            <a:spAutoFit/>
          </a:bodyPr>
          <a:lstStyle/>
          <a:p>
            <a:r>
              <a:rPr lang="en-US" sz="4000" b="1" dirty="0" smtClean="0"/>
              <a:t>MACHINE EMBROIDERY</a:t>
            </a:r>
            <a:endParaRPr lang="en-US" sz="4000" b="1" dirty="0"/>
          </a:p>
        </p:txBody>
      </p:sp>
      <p:sp>
        <p:nvSpPr>
          <p:cNvPr id="6" name="TextBox 5"/>
          <p:cNvSpPr txBox="1"/>
          <p:nvPr/>
        </p:nvSpPr>
        <p:spPr>
          <a:xfrm>
            <a:off x="3734200" y="6173123"/>
            <a:ext cx="1883786" cy="369332"/>
          </a:xfrm>
          <a:prstGeom prst="rect">
            <a:avLst/>
          </a:prstGeom>
          <a:noFill/>
        </p:spPr>
        <p:txBody>
          <a:bodyPr wrap="none" rtlCol="0">
            <a:spAutoFit/>
          </a:bodyPr>
          <a:lstStyle/>
          <a:p>
            <a:r>
              <a:rPr lang="en-US" dirty="0" smtClean="0">
                <a:hlinkClick r:id="rId3"/>
              </a:rPr>
              <a:t>Machines at Work</a:t>
            </a:r>
            <a:endParaRPr lang="en-US" dirty="0"/>
          </a:p>
        </p:txBody>
      </p:sp>
      <p:pic>
        <p:nvPicPr>
          <p:cNvPr id="10" name="Picture 9"/>
          <p:cNvPicPr>
            <a:picLocks noChangeAspect="1"/>
          </p:cNvPicPr>
          <p:nvPr/>
        </p:nvPicPr>
        <p:blipFill>
          <a:blip r:embed="rId4"/>
          <a:stretch>
            <a:fillRect/>
          </a:stretch>
        </p:blipFill>
        <p:spPr>
          <a:xfrm>
            <a:off x="1321825" y="1"/>
            <a:ext cx="7212180" cy="7212180"/>
          </a:xfrm>
          <a:prstGeom prst="rect">
            <a:avLst/>
          </a:prstGeom>
        </p:spPr>
      </p:pic>
      <p:pic>
        <p:nvPicPr>
          <p:cNvPr id="11" name="Picture 10"/>
          <p:cNvPicPr>
            <a:picLocks noChangeAspect="1"/>
          </p:cNvPicPr>
          <p:nvPr/>
        </p:nvPicPr>
        <p:blipFill>
          <a:blip r:embed="rId5"/>
          <a:stretch>
            <a:fillRect/>
          </a:stretch>
        </p:blipFill>
        <p:spPr>
          <a:xfrm>
            <a:off x="6657" y="-1358905"/>
            <a:ext cx="9148238" cy="9148238"/>
          </a:xfrm>
          <a:prstGeom prst="rect">
            <a:avLst/>
          </a:prstGeom>
        </p:spPr>
      </p:pic>
      <p:sp>
        <p:nvSpPr>
          <p:cNvPr id="12" name="TextBox 11"/>
          <p:cNvSpPr txBox="1"/>
          <p:nvPr/>
        </p:nvSpPr>
        <p:spPr>
          <a:xfrm rot="2712551">
            <a:off x="239525" y="3552294"/>
            <a:ext cx="9734064" cy="523220"/>
          </a:xfrm>
          <a:prstGeom prst="rect">
            <a:avLst/>
          </a:prstGeom>
          <a:noFill/>
        </p:spPr>
        <p:txBody>
          <a:bodyPr wrap="square" rtlCol="0">
            <a:spAutoFit/>
          </a:bodyPr>
          <a:lstStyle/>
          <a:p>
            <a:r>
              <a:rPr lang="en-US" sz="2800" b="1" dirty="0" smtClean="0">
                <a:latin typeface="Marker Felt"/>
                <a:cs typeface="Marker Felt"/>
              </a:rPr>
              <a:t>THIS AINT YOUR AVERAGE SORORITY SWEATER</a:t>
            </a:r>
            <a:endParaRPr lang="en-US" sz="2800" b="1" dirty="0">
              <a:latin typeface="Marker Felt"/>
              <a:cs typeface="Marker Fe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37179</TotalTime>
  <Words>1097</Words>
  <Application>Microsoft Macintosh PowerPoint</Application>
  <PresentationFormat>On-screen Show (4:3)</PresentationFormat>
  <Paragraphs>168</Paragraphs>
  <Slides>41</Slides>
  <Notes>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EMBROIDERY WORKSHOP </vt:lpstr>
      <vt:lpstr>DISCLAIMER:</vt:lpstr>
      <vt:lpstr>PowerPoint Presentation</vt:lpstr>
      <vt:lpstr>INDIAN  EMBROIDERY</vt:lpstr>
      <vt:lpstr>RUSSIAN OPENWORK  </vt:lpstr>
      <vt:lpstr>HUNGARIAN  EMBROIDERY</vt:lpstr>
      <vt:lpstr>MEDIEVAL EMBROIDERY</vt:lpstr>
      <vt:lpstr>Mexican Textile Pattern Database</vt:lpstr>
      <vt:lpstr>PowerPoint Presentation</vt:lpstr>
      <vt:lpstr>PowerPoint Presentation</vt:lpstr>
      <vt:lpstr>PA ++ERN</vt:lpstr>
      <vt:lpstr>Kate Pemberton</vt:lpstr>
      <vt:lpstr>LOUISA BUFARDECI</vt:lpstr>
      <vt:lpstr>JULIE JACKSON</vt:lpstr>
      <vt:lpstr>DAINTY TIME PROJECT drawn by various female tattoo artists-embroidered by Sherri Wood</vt:lpstr>
      <vt:lpstr>TILLEKE SCHWARZ</vt:lpstr>
      <vt:lpstr>THE BASICS: Embroidery Hoops</vt:lpstr>
      <vt:lpstr>THE BASICS: Embroidery Hoops</vt:lpstr>
      <vt:lpstr>THE BASICS: Fabric Choice</vt:lpstr>
      <vt:lpstr>THE BASICS: Needle Types</vt:lpstr>
      <vt:lpstr>THE BASICS: Transferring the Image</vt:lpstr>
      <vt:lpstr>THE BASICS: Finishing</vt:lpstr>
      <vt:lpstr>TECHNIQUES</vt:lpstr>
      <vt:lpstr>STITCH SAMPLERS: </vt:lpstr>
      <vt:lpstr>RUNNING STITCH</vt:lpstr>
      <vt:lpstr>BACK STITCH</vt:lpstr>
      <vt:lpstr>CHAIN STITCH</vt:lpstr>
      <vt:lpstr>SPLIT STITCH</vt:lpstr>
      <vt:lpstr>PowerPoint Presentation</vt:lpstr>
      <vt:lpstr>HERRINGBONE </vt:lpstr>
      <vt:lpstr>PowerPoint Presentation</vt:lpstr>
      <vt:lpstr>FRENCH KNOT</vt:lpstr>
      <vt:lpstr>PowerPoint Presentation</vt:lpstr>
      <vt:lpstr>EXTRAS: Spider Web</vt:lpstr>
      <vt:lpstr>PowerPoint Presentation</vt:lpstr>
      <vt:lpstr>EXTRAS: Interlaced Running</vt:lpstr>
      <vt:lpstr>EXTRAS: Up and Down Button Hole</vt:lpstr>
      <vt:lpstr>EXTRAS: Scroll Stitch</vt:lpstr>
      <vt:lpstr>EXTRAS: Wheateater Stitch</vt:lpstr>
      <vt:lpstr>EXTRAS: Wheateater Stitch</vt:lpstr>
      <vt:lpstr>EXTRAS: Woven Filling also known as Queen Anne’s Stitch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Mexican Textile Pattern Database</dc:title>
  <dc:creator>vjhkf dfgh</dc:creator>
  <cp:lastModifiedBy>Rosemary Ziegler</cp:lastModifiedBy>
  <cp:revision>38</cp:revision>
  <cp:lastPrinted>2015-03-20T13:27:40Z</cp:lastPrinted>
  <dcterms:created xsi:type="dcterms:W3CDTF">2015-03-11T15:19:53Z</dcterms:created>
  <dcterms:modified xsi:type="dcterms:W3CDTF">2018-01-15T19:44:58Z</dcterms:modified>
</cp:coreProperties>
</file>