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9" r:id="rId4"/>
    <p:sldId id="260" r:id="rId5"/>
    <p:sldId id="265" r:id="rId6"/>
    <p:sldId id="258" r:id="rId7"/>
    <p:sldId id="264" r:id="rId8"/>
    <p:sldId id="267" r:id="rId9"/>
    <p:sldId id="271" r:id="rId10"/>
    <p:sldId id="272" r:id="rId11"/>
    <p:sldId id="269" r:id="rId12"/>
    <p:sldId id="270" r:id="rId13"/>
    <p:sldId id="266" r:id="rId14"/>
    <p:sldId id="263" r:id="rId15"/>
    <p:sldId id="268" r:id="rId16"/>
    <p:sldId id="273" r:id="rId17"/>
    <p:sldId id="26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CE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43" autoAdjust="0"/>
  </p:normalViewPr>
  <p:slideViewPr>
    <p:cSldViewPr snapToGrid="0" snapToObjects="1">
      <p:cViewPr varScale="1">
        <p:scale>
          <a:sx n="76" d="100"/>
          <a:sy n="76" d="100"/>
        </p:scale>
        <p:origin x="1642"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6969D3-03D2-7945-A4C7-C9F2D5DBD542}" type="datetimeFigureOut">
              <a:rPr lang="en-US" smtClean="0"/>
              <a:t>10/16/2018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F0D10E-C863-A045-B9DD-0EB15BB44FE2}" type="slidenum">
              <a:rPr lang="en-US" smtClean="0"/>
              <a:t>‹#›</a:t>
            </a:fld>
            <a:endParaRPr lang="en-US"/>
          </a:p>
        </p:txBody>
      </p:sp>
    </p:spTree>
    <p:extLst>
      <p:ext uri="{BB962C8B-B14F-4D97-AF65-F5344CB8AC3E}">
        <p14:creationId xmlns:p14="http://schemas.microsoft.com/office/powerpoint/2010/main" val="11049574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a:t>
            </a:r>
            <a:r>
              <a:rPr lang="en-US" dirty="0">
                <a:effectLst/>
              </a:rPr>
              <a:t>the arts and other manifestations of human intellectual achievement regarded collectively.</a:t>
            </a:r>
          </a:p>
          <a:p>
            <a:r>
              <a:rPr lang="en-US"/>
              <a:t>"20th century popular culture"</a:t>
            </a:r>
          </a:p>
          <a:p>
            <a:endParaRPr lang="en-US"/>
          </a:p>
        </p:txBody>
      </p:sp>
      <p:sp>
        <p:nvSpPr>
          <p:cNvPr id="4" name="Slide Number Placeholder 3"/>
          <p:cNvSpPr>
            <a:spLocks noGrp="1"/>
          </p:cNvSpPr>
          <p:nvPr>
            <p:ph type="sldNum" sz="quarter" idx="5"/>
          </p:nvPr>
        </p:nvSpPr>
        <p:spPr/>
        <p:txBody>
          <a:bodyPr/>
          <a:lstStyle/>
          <a:p>
            <a:fld id="{63F0D10E-C863-A045-B9DD-0EB15BB44FE2}" type="slidenum">
              <a:rPr lang="en-US" smtClean="0"/>
              <a:t>1</a:t>
            </a:fld>
            <a:endParaRPr lang="en-US"/>
          </a:p>
        </p:txBody>
      </p:sp>
    </p:spTree>
    <p:extLst>
      <p:ext uri="{BB962C8B-B14F-4D97-AF65-F5344CB8AC3E}">
        <p14:creationId xmlns:p14="http://schemas.microsoft.com/office/powerpoint/2010/main" val="341182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both a Mexican by heritage and US Citizen by birth Ramiro Gomez uses art to express the discrepancies</a:t>
            </a:r>
            <a:r>
              <a:rPr lang="en-US" baseline="0" dirty="0"/>
              <a:t> between the working class (specifically minority laborers) and the elite of Hollywood. This takes form as sculptures in the lawns of Beverly Hills as well as traditional painting and drawings. He is often treated unequally, as someone who doesn’t belong, people may assume he is an illegal immigrant. These artworks highlight the inequality that he perceives on a daily basis. </a:t>
            </a:r>
            <a:endParaRPr lang="en-US" dirty="0"/>
          </a:p>
        </p:txBody>
      </p:sp>
      <p:sp>
        <p:nvSpPr>
          <p:cNvPr id="4" name="Slide Number Placeholder 3"/>
          <p:cNvSpPr>
            <a:spLocks noGrp="1"/>
          </p:cNvSpPr>
          <p:nvPr>
            <p:ph type="sldNum" sz="quarter" idx="10"/>
          </p:nvPr>
        </p:nvSpPr>
        <p:spPr/>
        <p:txBody>
          <a:bodyPr/>
          <a:lstStyle/>
          <a:p>
            <a:fld id="{63F0D10E-C863-A045-B9DD-0EB15BB44FE2}" type="slidenum">
              <a:rPr lang="en-US" smtClean="0"/>
              <a:t>12</a:t>
            </a:fld>
            <a:endParaRPr lang="en-US"/>
          </a:p>
        </p:txBody>
      </p:sp>
    </p:spTree>
    <p:extLst>
      <p:ext uri="{BB962C8B-B14F-4D97-AF65-F5344CB8AC3E}">
        <p14:creationId xmlns:p14="http://schemas.microsoft.com/office/powerpoint/2010/main" val="124595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Brazilian</a:t>
            </a:r>
            <a:r>
              <a:rPr lang="en-US" baseline="0" dirty="0"/>
              <a:t> g</a:t>
            </a:r>
            <a:r>
              <a:rPr lang="en-US" dirty="0"/>
              <a:t>raffiti artist</a:t>
            </a:r>
            <a:r>
              <a:rPr lang="en-US" baseline="0" dirty="0"/>
              <a:t> </a:t>
            </a:r>
            <a:r>
              <a:rPr lang="en-US" baseline="0" dirty="0" err="1"/>
              <a:t>Mundano</a:t>
            </a:r>
            <a:r>
              <a:rPr lang="en-US" baseline="0" dirty="0"/>
              <a:t> started a project called “Pimp My </a:t>
            </a:r>
            <a:r>
              <a:rPr lang="en-US" baseline="0" dirty="0" err="1"/>
              <a:t>Carroca</a:t>
            </a:r>
            <a:r>
              <a:rPr lang="en-US" baseline="0" dirty="0"/>
              <a:t>” to honor local </a:t>
            </a:r>
            <a:r>
              <a:rPr lang="en-US" baseline="0" dirty="0" err="1"/>
              <a:t>catadores</a:t>
            </a:r>
            <a:r>
              <a:rPr lang="en-US" baseline="0" dirty="0"/>
              <a:t> who collect junk and recyclables. This shows how we can identify with our careers, professions, jobs or other life-goals.</a:t>
            </a:r>
            <a:endParaRPr lang="en-US" dirty="0"/>
          </a:p>
        </p:txBody>
      </p:sp>
      <p:sp>
        <p:nvSpPr>
          <p:cNvPr id="4" name="Slide Number Placeholder 3"/>
          <p:cNvSpPr>
            <a:spLocks noGrp="1"/>
          </p:cNvSpPr>
          <p:nvPr>
            <p:ph type="sldNum" sz="quarter" idx="10"/>
          </p:nvPr>
        </p:nvSpPr>
        <p:spPr/>
        <p:txBody>
          <a:bodyPr/>
          <a:lstStyle/>
          <a:p>
            <a:fld id="{63F0D10E-C863-A045-B9DD-0EB15BB44FE2}" type="slidenum">
              <a:rPr lang="en-US" smtClean="0"/>
              <a:t>13</a:t>
            </a:fld>
            <a:endParaRPr lang="en-US"/>
          </a:p>
        </p:txBody>
      </p:sp>
    </p:spTree>
    <p:extLst>
      <p:ext uri="{BB962C8B-B14F-4D97-AF65-F5344CB8AC3E}">
        <p14:creationId xmlns:p14="http://schemas.microsoft.com/office/powerpoint/2010/main" val="369065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artwork and installation entitled “Measuring the Universe” takes into account our Universal traditions. As people participate we gather</a:t>
            </a:r>
            <a:r>
              <a:rPr lang="en-US" baseline="0" dirty="0"/>
              <a:t> a collective identity. For example, we are ALL students, teenagers, mid-westerners, etc. </a:t>
            </a:r>
            <a:r>
              <a:rPr lang="en-US" dirty="0"/>
              <a:t> </a:t>
            </a:r>
          </a:p>
        </p:txBody>
      </p:sp>
      <p:sp>
        <p:nvSpPr>
          <p:cNvPr id="4" name="Slide Number Placeholder 3"/>
          <p:cNvSpPr>
            <a:spLocks noGrp="1"/>
          </p:cNvSpPr>
          <p:nvPr>
            <p:ph type="sldNum" sz="quarter" idx="10"/>
          </p:nvPr>
        </p:nvSpPr>
        <p:spPr/>
        <p:txBody>
          <a:bodyPr/>
          <a:lstStyle/>
          <a:p>
            <a:fld id="{63F0D10E-C863-A045-B9DD-0EB15BB44FE2}" type="slidenum">
              <a:rPr lang="en-US" smtClean="0"/>
              <a:t>14</a:t>
            </a:fld>
            <a:endParaRPr lang="en-US"/>
          </a:p>
        </p:txBody>
      </p:sp>
    </p:spTree>
    <p:extLst>
      <p:ext uri="{BB962C8B-B14F-4D97-AF65-F5344CB8AC3E}">
        <p14:creationId xmlns:p14="http://schemas.microsoft.com/office/powerpoint/2010/main" val="3431933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Mexican artist </a:t>
            </a:r>
            <a:r>
              <a:rPr lang="en-US" sz="1200" kern="1200" dirty="0" err="1">
                <a:solidFill>
                  <a:schemeClr val="tx1"/>
                </a:solidFill>
                <a:latin typeface="+mn-lt"/>
                <a:ea typeface="+mn-ea"/>
                <a:cs typeface="+mn-cs"/>
              </a:rPr>
              <a:t>Frida</a:t>
            </a:r>
            <a:r>
              <a:rPr lang="en-US" sz="1200" kern="1200" dirty="0">
                <a:solidFill>
                  <a:schemeClr val="tx1"/>
                </a:solidFill>
                <a:latin typeface="+mn-lt"/>
                <a:ea typeface="+mn-ea"/>
                <a:cs typeface="+mn-cs"/>
              </a:rPr>
              <a:t> Kahlo is remembered for her self-portraits, pain and passion, and bold, vibrant colors. She is celebrated in Mexico for her attention to Mexican and indigenous culture and by feminists for her depiction of the female experience and form</a:t>
            </a:r>
            <a:endParaRPr lang="en-US" dirty="0"/>
          </a:p>
        </p:txBody>
      </p:sp>
      <p:sp>
        <p:nvSpPr>
          <p:cNvPr id="4" name="Slide Number Placeholder 3"/>
          <p:cNvSpPr>
            <a:spLocks noGrp="1"/>
          </p:cNvSpPr>
          <p:nvPr>
            <p:ph type="sldNum" sz="quarter" idx="10"/>
          </p:nvPr>
        </p:nvSpPr>
        <p:spPr/>
        <p:txBody>
          <a:bodyPr/>
          <a:lstStyle/>
          <a:p>
            <a:fld id="{63F0D10E-C863-A045-B9DD-0EB15BB44FE2}" type="slidenum">
              <a:rPr lang="en-US" smtClean="0"/>
              <a:t>15</a:t>
            </a:fld>
            <a:endParaRPr lang="en-US"/>
          </a:p>
        </p:txBody>
      </p:sp>
    </p:spTree>
    <p:extLst>
      <p:ext uri="{BB962C8B-B14F-4D97-AF65-F5344CB8AC3E}">
        <p14:creationId xmlns:p14="http://schemas.microsoft.com/office/powerpoint/2010/main" val="4165753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Don’t worry, prior to starting our independent projects you will have a day to research. </a:t>
            </a:r>
            <a:r>
              <a:rPr lang="en-US" dirty="0"/>
              <a:t>The next step, prior to creating your</a:t>
            </a:r>
            <a:r>
              <a:rPr lang="en-US" baseline="0" dirty="0"/>
              <a:t> independent project is to research artists, topics, artworks, etc. that interest you. We will spend a day in the library beginning that research together as a group.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17</a:t>
            </a:fld>
            <a:endParaRPr lang="en-US"/>
          </a:p>
        </p:txBody>
      </p:sp>
    </p:spTree>
    <p:extLst>
      <p:ext uri="{BB962C8B-B14F-4D97-AF65-F5344CB8AC3E}">
        <p14:creationId xmlns:p14="http://schemas.microsoft.com/office/powerpoint/2010/main" val="362551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Occupations, social relationships, familial relationships, quasi-occupations</a:t>
            </a:r>
            <a:r>
              <a:rPr lang="en-US" baseline="0" dirty="0"/>
              <a:t> (volunteer), affiliations (Yankees Fan), abilities/disabilities, salient attributes (thinker, good looking, honest), ,spirituality, etc. </a:t>
            </a:r>
            <a:endParaRPr lang="en-US" dirty="0"/>
          </a:p>
        </p:txBody>
      </p:sp>
      <p:sp>
        <p:nvSpPr>
          <p:cNvPr id="4" name="Slide Number Placeholder 3"/>
          <p:cNvSpPr>
            <a:spLocks noGrp="1"/>
          </p:cNvSpPr>
          <p:nvPr>
            <p:ph type="sldNum" sz="quarter" idx="10"/>
          </p:nvPr>
        </p:nvSpPr>
        <p:spPr/>
        <p:txBody>
          <a:bodyPr/>
          <a:lstStyle/>
          <a:p>
            <a:fld id="{63F0D10E-C863-A045-B9DD-0EB15BB44FE2}" type="slidenum">
              <a:rPr lang="en-US" smtClean="0"/>
              <a:t>3</a:t>
            </a:fld>
            <a:endParaRPr lang="en-US"/>
          </a:p>
        </p:txBody>
      </p:sp>
    </p:spTree>
    <p:extLst>
      <p:ext uri="{BB962C8B-B14F-4D97-AF65-F5344CB8AC3E}">
        <p14:creationId xmlns:p14="http://schemas.microsoft.com/office/powerpoint/2010/main" val="3193522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JR is a French graffiti</a:t>
            </a:r>
            <a:r>
              <a:rPr lang="en-US" baseline="0" dirty="0"/>
              <a:t> artist who creates illegal installations across the world including in Brazil, France, Israel, between the US and Mexico, etc. </a:t>
            </a:r>
            <a:r>
              <a:rPr lang="en-US" dirty="0"/>
              <a:t>Face 2 Face was an installation</a:t>
            </a:r>
            <a:r>
              <a:rPr lang="en-US" baseline="0" dirty="0"/>
              <a:t> in Israel that relates to a person’s religious affiliations. Religion and heritage divide this area into two sections: Israel and Palestine but the goal is to show the public similarities between people on both sides.</a:t>
            </a:r>
            <a:endParaRPr lang="en-US" dirty="0"/>
          </a:p>
        </p:txBody>
      </p:sp>
      <p:sp>
        <p:nvSpPr>
          <p:cNvPr id="4" name="Slide Number Placeholder 3"/>
          <p:cNvSpPr>
            <a:spLocks noGrp="1"/>
          </p:cNvSpPr>
          <p:nvPr>
            <p:ph type="sldNum" sz="quarter" idx="10"/>
          </p:nvPr>
        </p:nvSpPr>
        <p:spPr/>
        <p:txBody>
          <a:bodyPr/>
          <a:lstStyle/>
          <a:p>
            <a:fld id="{63F0D10E-C863-A045-B9DD-0EB15BB44FE2}" type="slidenum">
              <a:rPr lang="en-US" smtClean="0"/>
              <a:t>5</a:t>
            </a:fld>
            <a:endParaRPr lang="en-US"/>
          </a:p>
        </p:txBody>
      </p:sp>
    </p:spTree>
    <p:extLst>
      <p:ext uri="{BB962C8B-B14F-4D97-AF65-F5344CB8AC3E}">
        <p14:creationId xmlns:p14="http://schemas.microsoft.com/office/powerpoint/2010/main" val="158032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Emotions are a big part of who we are as individuals. </a:t>
            </a:r>
            <a:r>
              <a:rPr lang="en-US" dirty="0"/>
              <a:t>Artwork</a:t>
            </a:r>
            <a:r>
              <a:rPr lang="en-US" baseline="0" dirty="0"/>
              <a:t> can be representative of your fears. This artwork entitled Perfect Lovers was made while Felix’s partner was dying of AIDS. It illustrates how two clocks while at one time aligned will eventually fall out of sink and the batteries will die.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He is probably more well known for his piece, untitled (Portrait of Ross in LA). How might this be a portrait? This image shows his identity as a Gay Male whose partner had AIDS. Museum goers are invited to gather a piece of candy from the pile; the slow depletion of candy represents the physical depletion of his partner’s health and body over his crisis with AIDS and the public’s complicit behavior. </a:t>
            </a:r>
            <a:endParaRPr lang="en-US" dirty="0"/>
          </a:p>
        </p:txBody>
      </p:sp>
      <p:sp>
        <p:nvSpPr>
          <p:cNvPr id="4" name="Slide Number Placeholder 3"/>
          <p:cNvSpPr>
            <a:spLocks noGrp="1"/>
          </p:cNvSpPr>
          <p:nvPr>
            <p:ph type="sldNum" sz="quarter" idx="10"/>
          </p:nvPr>
        </p:nvSpPr>
        <p:spPr/>
        <p:txBody>
          <a:bodyPr/>
          <a:lstStyle/>
          <a:p>
            <a:fld id="{63F0D10E-C863-A045-B9DD-0EB15BB44FE2}" type="slidenum">
              <a:rPr lang="en-US" smtClean="0"/>
              <a:t>6</a:t>
            </a:fld>
            <a:endParaRPr lang="en-US"/>
          </a:p>
        </p:txBody>
      </p:sp>
    </p:spTree>
    <p:extLst>
      <p:ext uri="{BB962C8B-B14F-4D97-AF65-F5344CB8AC3E}">
        <p14:creationId xmlns:p14="http://schemas.microsoft.com/office/powerpoint/2010/main" val="3270573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a:t>
            </a:r>
            <a:r>
              <a:rPr lang="en-US" baseline="0" dirty="0"/>
              <a:t> </a:t>
            </a:r>
            <a:r>
              <a:rPr lang="en-US" baseline="0" dirty="0" err="1"/>
              <a:t>Xue</a:t>
            </a:r>
            <a:r>
              <a:rPr lang="en-US" baseline="0" dirty="0"/>
              <a:t> takes inspiration from her cultural heritage; These cans entitled “Drinking Tea” represent images from the Ming Dynasty (over 600 years ago). She observes the artwork of her fore-fathers in technique and applies modern knowledge/context.</a:t>
            </a:r>
            <a:endParaRPr lang="en-US" dirty="0"/>
          </a:p>
        </p:txBody>
      </p:sp>
      <p:sp>
        <p:nvSpPr>
          <p:cNvPr id="4" name="Slide Number Placeholder 3"/>
          <p:cNvSpPr>
            <a:spLocks noGrp="1"/>
          </p:cNvSpPr>
          <p:nvPr>
            <p:ph type="sldNum" sz="quarter" idx="10"/>
          </p:nvPr>
        </p:nvSpPr>
        <p:spPr/>
        <p:txBody>
          <a:bodyPr/>
          <a:lstStyle/>
          <a:p>
            <a:fld id="{63F0D10E-C863-A045-B9DD-0EB15BB44FE2}" type="slidenum">
              <a:rPr lang="en-US" smtClean="0"/>
              <a:t>7</a:t>
            </a:fld>
            <a:endParaRPr lang="en-US"/>
          </a:p>
        </p:txBody>
      </p:sp>
    </p:spTree>
    <p:extLst>
      <p:ext uri="{BB962C8B-B14F-4D97-AF65-F5344CB8AC3E}">
        <p14:creationId xmlns:p14="http://schemas.microsoft.com/office/powerpoint/2010/main" val="1940580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part of our identities is</a:t>
            </a:r>
            <a:r>
              <a:rPr lang="en-US" baseline="0" dirty="0"/>
              <a:t> actually masking our identities.</a:t>
            </a:r>
            <a:endParaRPr lang="en-US" dirty="0"/>
          </a:p>
        </p:txBody>
      </p:sp>
      <p:sp>
        <p:nvSpPr>
          <p:cNvPr id="4" name="Slide Number Placeholder 3"/>
          <p:cNvSpPr>
            <a:spLocks noGrp="1"/>
          </p:cNvSpPr>
          <p:nvPr>
            <p:ph type="sldNum" sz="quarter" idx="10"/>
          </p:nvPr>
        </p:nvSpPr>
        <p:spPr/>
        <p:txBody>
          <a:bodyPr/>
          <a:lstStyle/>
          <a:p>
            <a:fld id="{63F0D10E-C863-A045-B9DD-0EB15BB44FE2}" type="slidenum">
              <a:rPr lang="en-US" smtClean="0"/>
              <a:t>8</a:t>
            </a:fld>
            <a:endParaRPr lang="en-US"/>
          </a:p>
        </p:txBody>
      </p:sp>
    </p:spTree>
    <p:extLst>
      <p:ext uri="{BB962C8B-B14F-4D97-AF65-F5344CB8AC3E}">
        <p14:creationId xmlns:p14="http://schemas.microsoft.com/office/powerpoint/2010/main" val="1737729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artist Theo Welling takes</a:t>
            </a:r>
            <a:r>
              <a:rPr lang="en-US" baseline="0" dirty="0"/>
              <a:t> snapshots of daily life in Saint Louis. With these portraits he attempts to capture the essence of each person’s identity in one photo. When we see these photos we can almost hear or smell these people and invent their names and stories. This is similar to the Humans of New York campaign discussed previously</a:t>
            </a:r>
            <a:endParaRPr lang="en-US" dirty="0"/>
          </a:p>
        </p:txBody>
      </p:sp>
      <p:sp>
        <p:nvSpPr>
          <p:cNvPr id="4" name="Slide Number Placeholder 3"/>
          <p:cNvSpPr>
            <a:spLocks noGrp="1"/>
          </p:cNvSpPr>
          <p:nvPr>
            <p:ph type="sldNum" sz="quarter" idx="10"/>
          </p:nvPr>
        </p:nvSpPr>
        <p:spPr/>
        <p:txBody>
          <a:bodyPr/>
          <a:lstStyle/>
          <a:p>
            <a:fld id="{63F0D10E-C863-A045-B9DD-0EB15BB44FE2}" type="slidenum">
              <a:rPr lang="en-US" smtClean="0"/>
              <a:t>9</a:t>
            </a:fld>
            <a:endParaRPr lang="en-US"/>
          </a:p>
        </p:txBody>
      </p:sp>
    </p:spTree>
    <p:extLst>
      <p:ext uri="{BB962C8B-B14F-4D97-AF65-F5344CB8AC3E}">
        <p14:creationId xmlns:p14="http://schemas.microsoft.com/office/powerpoint/2010/main" val="785737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the image: </a:t>
            </a:r>
            <a:r>
              <a:rPr lang="en-US" sz="1200" kern="1200" dirty="0">
                <a:solidFill>
                  <a:schemeClr val="tx1"/>
                </a:solidFill>
                <a:latin typeface="+mn-lt"/>
                <a:ea typeface="+mn-ea"/>
                <a:cs typeface="+mn-cs"/>
              </a:rPr>
              <a:t>My family album was destroyed by typhoons in the Philippines before I was born. I had never met my grandmother or seen a photograph of her until I found an old film negative, taken when she was around the same age as me when I began exposing it. Spending time making the cyanotypes was a way of getting to meet her, beginning with a one-second exposure and ending with one five hours long. It was also a process of reconstructing my own identity and heritage; my blueprint from the past.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Janna is a person I went to elementary school with.</a:t>
            </a:r>
            <a:r>
              <a:rPr lang="en-US" sz="1200" kern="1200" baseline="0" dirty="0">
                <a:solidFill>
                  <a:schemeClr val="tx1"/>
                </a:solidFill>
                <a:latin typeface="+mn-lt"/>
                <a:ea typeface="+mn-ea"/>
                <a:cs typeface="+mn-cs"/>
              </a:rPr>
              <a:t> She created the </a:t>
            </a:r>
            <a:r>
              <a:rPr lang="en-US" sz="1200" kern="1200" baseline="0" dirty="0" err="1">
                <a:solidFill>
                  <a:schemeClr val="tx1"/>
                </a:solidFill>
                <a:latin typeface="+mn-lt"/>
                <a:ea typeface="+mn-ea"/>
                <a:cs typeface="+mn-cs"/>
              </a:rPr>
              <a:t>FilAm</a:t>
            </a:r>
            <a:r>
              <a:rPr lang="en-US" sz="1200" kern="1200" baseline="0" dirty="0">
                <a:solidFill>
                  <a:schemeClr val="tx1"/>
                </a:solidFill>
                <a:latin typeface="+mn-lt"/>
                <a:ea typeface="+mn-ea"/>
                <a:cs typeface="+mn-cs"/>
              </a:rPr>
              <a:t> Directory which is a site listing as many of the Pilipino American artists she could find. This begs the question for these artists are they always creating in response to identity or is that simply a bi-product of the artwork. </a:t>
            </a:r>
            <a:endParaRPr lang="en-US" dirty="0"/>
          </a:p>
        </p:txBody>
      </p:sp>
      <p:sp>
        <p:nvSpPr>
          <p:cNvPr id="4" name="Slide Number Placeholder 3"/>
          <p:cNvSpPr>
            <a:spLocks noGrp="1"/>
          </p:cNvSpPr>
          <p:nvPr>
            <p:ph type="sldNum" sz="quarter" idx="10"/>
          </p:nvPr>
        </p:nvSpPr>
        <p:spPr/>
        <p:txBody>
          <a:bodyPr/>
          <a:lstStyle/>
          <a:p>
            <a:fld id="{63F0D10E-C863-A045-B9DD-0EB15BB44FE2}" type="slidenum">
              <a:rPr lang="en-US" smtClean="0"/>
              <a:t>10</a:t>
            </a:fld>
            <a:endParaRPr lang="en-US"/>
          </a:p>
        </p:txBody>
      </p:sp>
    </p:spTree>
    <p:extLst>
      <p:ext uri="{BB962C8B-B14F-4D97-AF65-F5344CB8AC3E}">
        <p14:creationId xmlns:p14="http://schemas.microsoft.com/office/powerpoint/2010/main" val="3560751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dynamic symbol has been called the "logo of the family". Display the Coat of Arms for all to see the pride of your family. There are literally hundreds of different symbols (or charges) that can appear on coats of arms. The colors that are chosen and even the shape of the shield itself can have significance for the Family, Clan or Sept that was to bear the arms. </a:t>
            </a:r>
          </a:p>
        </p:txBody>
      </p:sp>
      <p:sp>
        <p:nvSpPr>
          <p:cNvPr id="4" name="Slide Number Placeholder 3"/>
          <p:cNvSpPr>
            <a:spLocks noGrp="1"/>
          </p:cNvSpPr>
          <p:nvPr>
            <p:ph type="sldNum" sz="quarter" idx="10"/>
          </p:nvPr>
        </p:nvSpPr>
        <p:spPr/>
        <p:txBody>
          <a:bodyPr/>
          <a:lstStyle/>
          <a:p>
            <a:fld id="{63F0D10E-C863-A045-B9DD-0EB15BB44FE2}" type="slidenum">
              <a:rPr lang="en-US" smtClean="0"/>
              <a:t>11</a:t>
            </a:fld>
            <a:endParaRPr lang="en-US"/>
          </a:p>
        </p:txBody>
      </p:sp>
    </p:spTree>
    <p:extLst>
      <p:ext uri="{BB962C8B-B14F-4D97-AF65-F5344CB8AC3E}">
        <p14:creationId xmlns:p14="http://schemas.microsoft.com/office/powerpoint/2010/main" val="150302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6E7B2E-6F47-F248-94FD-DBEEA3955EAF}"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08A7C-EE41-164E-9E7F-1A65E37114A2}" type="slidenum">
              <a:rPr lang="en-US" smtClean="0"/>
              <a:t>‹#›</a:t>
            </a:fld>
            <a:endParaRPr lang="en-US"/>
          </a:p>
        </p:txBody>
      </p:sp>
    </p:spTree>
    <p:extLst>
      <p:ext uri="{BB962C8B-B14F-4D97-AF65-F5344CB8AC3E}">
        <p14:creationId xmlns:p14="http://schemas.microsoft.com/office/powerpoint/2010/main" val="3098820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6E7B2E-6F47-F248-94FD-DBEEA3955EAF}"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08A7C-EE41-164E-9E7F-1A65E37114A2}" type="slidenum">
              <a:rPr lang="en-US" smtClean="0"/>
              <a:t>‹#›</a:t>
            </a:fld>
            <a:endParaRPr lang="en-US"/>
          </a:p>
        </p:txBody>
      </p:sp>
    </p:spTree>
    <p:extLst>
      <p:ext uri="{BB962C8B-B14F-4D97-AF65-F5344CB8AC3E}">
        <p14:creationId xmlns:p14="http://schemas.microsoft.com/office/powerpoint/2010/main" val="109688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6E7B2E-6F47-F248-94FD-DBEEA3955EAF}"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08A7C-EE41-164E-9E7F-1A65E37114A2}" type="slidenum">
              <a:rPr lang="en-US" smtClean="0"/>
              <a:t>‹#›</a:t>
            </a:fld>
            <a:endParaRPr lang="en-US"/>
          </a:p>
        </p:txBody>
      </p:sp>
    </p:spTree>
    <p:extLst>
      <p:ext uri="{BB962C8B-B14F-4D97-AF65-F5344CB8AC3E}">
        <p14:creationId xmlns:p14="http://schemas.microsoft.com/office/powerpoint/2010/main" val="2316695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6E7B2E-6F47-F248-94FD-DBEEA3955EAF}"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08A7C-EE41-164E-9E7F-1A65E37114A2}" type="slidenum">
              <a:rPr lang="en-US" smtClean="0"/>
              <a:t>‹#›</a:t>
            </a:fld>
            <a:endParaRPr lang="en-US"/>
          </a:p>
        </p:txBody>
      </p:sp>
    </p:spTree>
    <p:extLst>
      <p:ext uri="{BB962C8B-B14F-4D97-AF65-F5344CB8AC3E}">
        <p14:creationId xmlns:p14="http://schemas.microsoft.com/office/powerpoint/2010/main" val="3824923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6E7B2E-6F47-F248-94FD-DBEEA3955EAF}"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08A7C-EE41-164E-9E7F-1A65E37114A2}" type="slidenum">
              <a:rPr lang="en-US" smtClean="0"/>
              <a:t>‹#›</a:t>
            </a:fld>
            <a:endParaRPr lang="en-US"/>
          </a:p>
        </p:txBody>
      </p:sp>
    </p:spTree>
    <p:extLst>
      <p:ext uri="{BB962C8B-B14F-4D97-AF65-F5344CB8AC3E}">
        <p14:creationId xmlns:p14="http://schemas.microsoft.com/office/powerpoint/2010/main" val="234633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6E7B2E-6F47-F248-94FD-DBEEA3955EAF}"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08A7C-EE41-164E-9E7F-1A65E37114A2}" type="slidenum">
              <a:rPr lang="en-US" smtClean="0"/>
              <a:t>‹#›</a:t>
            </a:fld>
            <a:endParaRPr lang="en-US"/>
          </a:p>
        </p:txBody>
      </p:sp>
    </p:spTree>
    <p:extLst>
      <p:ext uri="{BB962C8B-B14F-4D97-AF65-F5344CB8AC3E}">
        <p14:creationId xmlns:p14="http://schemas.microsoft.com/office/powerpoint/2010/main" val="1197519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6E7B2E-6F47-F248-94FD-DBEEA3955EAF}" type="datetimeFigureOut">
              <a:rPr lang="en-US" smtClean="0"/>
              <a:t>10/16/2018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F08A7C-EE41-164E-9E7F-1A65E37114A2}" type="slidenum">
              <a:rPr lang="en-US" smtClean="0"/>
              <a:t>‹#›</a:t>
            </a:fld>
            <a:endParaRPr lang="en-US"/>
          </a:p>
        </p:txBody>
      </p:sp>
    </p:spTree>
    <p:extLst>
      <p:ext uri="{BB962C8B-B14F-4D97-AF65-F5344CB8AC3E}">
        <p14:creationId xmlns:p14="http://schemas.microsoft.com/office/powerpoint/2010/main" val="154551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6E7B2E-6F47-F248-94FD-DBEEA3955EAF}" type="datetimeFigureOut">
              <a:rPr lang="en-US" smtClean="0"/>
              <a:t>10/16/2018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F08A7C-EE41-164E-9E7F-1A65E37114A2}" type="slidenum">
              <a:rPr lang="en-US" smtClean="0"/>
              <a:t>‹#›</a:t>
            </a:fld>
            <a:endParaRPr lang="en-US"/>
          </a:p>
        </p:txBody>
      </p:sp>
    </p:spTree>
    <p:extLst>
      <p:ext uri="{BB962C8B-B14F-4D97-AF65-F5344CB8AC3E}">
        <p14:creationId xmlns:p14="http://schemas.microsoft.com/office/powerpoint/2010/main" val="235220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6E7B2E-6F47-F248-94FD-DBEEA3955EAF}" type="datetimeFigureOut">
              <a:rPr lang="en-US" smtClean="0"/>
              <a:t>10/16/2018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F08A7C-EE41-164E-9E7F-1A65E37114A2}" type="slidenum">
              <a:rPr lang="en-US" smtClean="0"/>
              <a:t>‹#›</a:t>
            </a:fld>
            <a:endParaRPr lang="en-US"/>
          </a:p>
        </p:txBody>
      </p:sp>
    </p:spTree>
    <p:extLst>
      <p:ext uri="{BB962C8B-B14F-4D97-AF65-F5344CB8AC3E}">
        <p14:creationId xmlns:p14="http://schemas.microsoft.com/office/powerpoint/2010/main" val="712273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6E7B2E-6F47-F248-94FD-DBEEA3955EAF}"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08A7C-EE41-164E-9E7F-1A65E37114A2}" type="slidenum">
              <a:rPr lang="en-US" smtClean="0"/>
              <a:t>‹#›</a:t>
            </a:fld>
            <a:endParaRPr lang="en-US"/>
          </a:p>
        </p:txBody>
      </p:sp>
    </p:spTree>
    <p:extLst>
      <p:ext uri="{BB962C8B-B14F-4D97-AF65-F5344CB8AC3E}">
        <p14:creationId xmlns:p14="http://schemas.microsoft.com/office/powerpoint/2010/main" val="386123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6E7B2E-6F47-F248-94FD-DBEEA3955EAF}"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08A7C-EE41-164E-9E7F-1A65E37114A2}" type="slidenum">
              <a:rPr lang="en-US" smtClean="0"/>
              <a:t>‹#›</a:t>
            </a:fld>
            <a:endParaRPr lang="en-US"/>
          </a:p>
        </p:txBody>
      </p:sp>
    </p:spTree>
    <p:extLst>
      <p:ext uri="{BB962C8B-B14F-4D97-AF65-F5344CB8AC3E}">
        <p14:creationId xmlns:p14="http://schemas.microsoft.com/office/powerpoint/2010/main" val="294421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6E7B2E-6F47-F248-94FD-DBEEA3955EAF}" type="datetimeFigureOut">
              <a:rPr lang="en-US" smtClean="0"/>
              <a:t>10/16/2018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08A7C-EE41-164E-9E7F-1A65E37114A2}" type="slidenum">
              <a:rPr lang="en-US" smtClean="0"/>
              <a:t>‹#›</a:t>
            </a:fld>
            <a:endParaRPr lang="en-US"/>
          </a:p>
        </p:txBody>
      </p:sp>
    </p:spTree>
    <p:extLst>
      <p:ext uri="{BB962C8B-B14F-4D97-AF65-F5344CB8AC3E}">
        <p14:creationId xmlns:p14="http://schemas.microsoft.com/office/powerpoint/2010/main" val="1364168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ilamartistdirectory.com/artist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jannalangholz.com/abou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heraldryandcrests.com/pages/heraldic-symbolism-a-z"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file:///\\localhost\%25EF%25BF%25BChttp\::www.npr.org:2016:04:11:473384990:gardens-dont-tend-themselves-portraits-of-the-people-behind-las-luxur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ted.com/talks/mundano_pimp_my_trash_cart#t-158556"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pimpmycarroca.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moma.org/learn/moma_learning/roman-ondak-measuring-the-universe-2007" TargetMode="External"/><Relationship Id="rId7" Type="http://schemas.openxmlformats.org/officeDocument/2006/relationships/hyperlink" Target="http://www.tate.org.uk/context-comment/video/tateshots-roman-ondak-measuring-univers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jr-art.ne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theartstory.org/artist-gonzalez-torres-felix-artworks.htm"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www.detterer.de/Kuenstler/LeiXue/LeiXue.html"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youtube.com/watch?v=ilRN5JISWt0" TargetMode="External"/><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instagram.com/bobbugs/?hl=e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thedarkroomstl.com/theo-welling-portraits/" TargetMode="External"/><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38596" y="803832"/>
            <a:ext cx="4305404" cy="1470025"/>
          </a:xfrm>
        </p:spPr>
        <p:txBody>
          <a:bodyPr>
            <a:normAutofit/>
          </a:bodyPr>
          <a:lstStyle/>
          <a:p>
            <a:r>
              <a:rPr lang="en-US" sz="6000" b="1" dirty="0"/>
              <a:t>IDENTITY</a:t>
            </a:r>
          </a:p>
        </p:txBody>
      </p:sp>
      <p:pic>
        <p:nvPicPr>
          <p:cNvPr id="5" name="Picture 4"/>
          <p:cNvPicPr>
            <a:picLocks noChangeAspect="1"/>
          </p:cNvPicPr>
          <p:nvPr/>
        </p:nvPicPr>
        <p:blipFill>
          <a:blip r:embed="rId3"/>
          <a:stretch>
            <a:fillRect/>
          </a:stretch>
        </p:blipFill>
        <p:spPr>
          <a:xfrm>
            <a:off x="199790" y="718218"/>
            <a:ext cx="4638806" cy="5462075"/>
          </a:xfrm>
          <a:prstGeom prst="rect">
            <a:avLst/>
          </a:prstGeom>
        </p:spPr>
      </p:pic>
      <p:sp>
        <p:nvSpPr>
          <p:cNvPr id="6" name="TextBox 5"/>
          <p:cNvSpPr txBox="1"/>
          <p:nvPr/>
        </p:nvSpPr>
        <p:spPr>
          <a:xfrm>
            <a:off x="5445161" y="2447922"/>
            <a:ext cx="3197024" cy="3046988"/>
          </a:xfrm>
          <a:prstGeom prst="rect">
            <a:avLst/>
          </a:prstGeom>
          <a:noFill/>
        </p:spPr>
        <p:txBody>
          <a:bodyPr wrap="square" rtlCol="0">
            <a:spAutoFit/>
          </a:bodyPr>
          <a:lstStyle/>
          <a:p>
            <a:pPr algn="ctr"/>
            <a:r>
              <a:rPr lang="en-US" sz="2400" dirty="0"/>
              <a:t>What cultural styles, regions or ideas do you associate with yourself?</a:t>
            </a:r>
          </a:p>
          <a:p>
            <a:pPr algn="ctr"/>
            <a:endParaRPr lang="en-US" sz="2400" dirty="0"/>
          </a:p>
          <a:p>
            <a:pPr algn="ctr"/>
            <a:endParaRPr lang="en-US" sz="2400" dirty="0"/>
          </a:p>
          <a:p>
            <a:pPr algn="ctr"/>
            <a:r>
              <a:rPr lang="en-US" sz="2400" dirty="0"/>
              <a:t>What might be some reasons that defines who you are?</a:t>
            </a:r>
          </a:p>
        </p:txBody>
      </p:sp>
      <p:sp>
        <p:nvSpPr>
          <p:cNvPr id="7" name="TextBox 6"/>
          <p:cNvSpPr txBox="1"/>
          <p:nvPr/>
        </p:nvSpPr>
        <p:spPr>
          <a:xfrm>
            <a:off x="6014493" y="803832"/>
            <a:ext cx="1941156" cy="369332"/>
          </a:xfrm>
          <a:prstGeom prst="rect">
            <a:avLst/>
          </a:prstGeom>
          <a:noFill/>
        </p:spPr>
        <p:txBody>
          <a:bodyPr wrap="none" rtlCol="0">
            <a:spAutoFit/>
          </a:bodyPr>
          <a:lstStyle/>
          <a:p>
            <a:r>
              <a:rPr lang="is-IS" dirty="0"/>
              <a:t>… in your journal...</a:t>
            </a:r>
            <a:endParaRPr lang="en-US" dirty="0"/>
          </a:p>
        </p:txBody>
      </p:sp>
    </p:spTree>
    <p:extLst>
      <p:ext uri="{BB962C8B-B14F-4D97-AF65-F5344CB8AC3E}">
        <p14:creationId xmlns:p14="http://schemas.microsoft.com/office/powerpoint/2010/main" val="322317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49"/>
            <a:ext cx="8229600" cy="1143000"/>
          </a:xfrm>
        </p:spPr>
        <p:txBody>
          <a:bodyPr/>
          <a:lstStyle/>
          <a:p>
            <a:r>
              <a:rPr lang="en-US" dirty="0"/>
              <a:t>Janna </a:t>
            </a:r>
            <a:r>
              <a:rPr lang="en-US" dirty="0" err="1"/>
              <a:t>Langholz</a:t>
            </a:r>
            <a:endParaRPr lang="en-US" dirty="0"/>
          </a:p>
        </p:txBody>
      </p:sp>
      <p:sp>
        <p:nvSpPr>
          <p:cNvPr id="4" name="TextBox 3"/>
          <p:cNvSpPr txBox="1"/>
          <p:nvPr/>
        </p:nvSpPr>
        <p:spPr>
          <a:xfrm>
            <a:off x="7630100" y="6141162"/>
            <a:ext cx="1056700" cy="369332"/>
          </a:xfrm>
          <a:prstGeom prst="rect">
            <a:avLst/>
          </a:prstGeom>
          <a:noFill/>
        </p:spPr>
        <p:txBody>
          <a:bodyPr wrap="none" rtlCol="0">
            <a:spAutoFit/>
          </a:bodyPr>
          <a:lstStyle/>
          <a:p>
            <a:r>
              <a:rPr lang="en-US" dirty="0">
                <a:hlinkClick r:id="rId3"/>
              </a:rPr>
              <a:t>Directory</a:t>
            </a:r>
            <a:endParaRPr lang="en-US" dirty="0"/>
          </a:p>
        </p:txBody>
      </p:sp>
      <p:sp>
        <p:nvSpPr>
          <p:cNvPr id="5" name="TextBox 4"/>
          <p:cNvSpPr txBox="1"/>
          <p:nvPr/>
        </p:nvSpPr>
        <p:spPr>
          <a:xfrm>
            <a:off x="457200" y="6141162"/>
            <a:ext cx="961584" cy="369332"/>
          </a:xfrm>
          <a:prstGeom prst="rect">
            <a:avLst/>
          </a:prstGeom>
          <a:noFill/>
        </p:spPr>
        <p:txBody>
          <a:bodyPr wrap="none" rtlCol="0">
            <a:spAutoFit/>
          </a:bodyPr>
          <a:lstStyle/>
          <a:p>
            <a:r>
              <a:rPr lang="en-US" dirty="0">
                <a:hlinkClick r:id="rId4"/>
              </a:rPr>
              <a:t>Website</a:t>
            </a:r>
            <a:endParaRPr lang="en-US" dirty="0"/>
          </a:p>
        </p:txBody>
      </p:sp>
      <p:pic>
        <p:nvPicPr>
          <p:cNvPr id="6" name="Picture 5" descr="Screen Shot 2017-11-05 at 7.04.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5145" y="1198360"/>
            <a:ext cx="4912638" cy="5659640"/>
          </a:xfrm>
          <a:prstGeom prst="rect">
            <a:avLst/>
          </a:prstGeom>
        </p:spPr>
      </p:pic>
    </p:spTree>
    <p:extLst>
      <p:ext uri="{BB962C8B-B14F-4D97-AF65-F5344CB8AC3E}">
        <p14:creationId xmlns:p14="http://schemas.microsoft.com/office/powerpoint/2010/main" val="3001067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4933569" y="2810209"/>
            <a:ext cx="6726294" cy="1143000"/>
          </a:xfrm>
        </p:spPr>
        <p:txBody>
          <a:bodyPr/>
          <a:lstStyle/>
          <a:p>
            <a:r>
              <a:rPr lang="en-US" dirty="0"/>
              <a:t>HERALDIC CRESTS</a:t>
            </a:r>
          </a:p>
        </p:txBody>
      </p:sp>
      <p:sp>
        <p:nvSpPr>
          <p:cNvPr id="4" name="TextBox 3"/>
          <p:cNvSpPr txBox="1"/>
          <p:nvPr/>
        </p:nvSpPr>
        <p:spPr>
          <a:xfrm>
            <a:off x="7725216" y="6160886"/>
            <a:ext cx="961584" cy="369332"/>
          </a:xfrm>
          <a:prstGeom prst="rect">
            <a:avLst/>
          </a:prstGeom>
          <a:noFill/>
        </p:spPr>
        <p:txBody>
          <a:bodyPr wrap="none" rtlCol="0">
            <a:spAutoFit/>
          </a:bodyPr>
          <a:lstStyle/>
          <a:p>
            <a:r>
              <a:rPr lang="en-US" dirty="0">
                <a:hlinkClick r:id="rId3"/>
              </a:rPr>
              <a:t>Website</a:t>
            </a:r>
            <a:endParaRPr lang="en-US" dirty="0"/>
          </a:p>
        </p:txBody>
      </p:sp>
      <p:pic>
        <p:nvPicPr>
          <p:cNvPr id="5" name="Picture 4"/>
          <p:cNvPicPr>
            <a:picLocks noChangeAspect="1"/>
          </p:cNvPicPr>
          <p:nvPr/>
        </p:nvPicPr>
        <p:blipFill>
          <a:blip r:embed="rId4"/>
          <a:stretch>
            <a:fillRect/>
          </a:stretch>
        </p:blipFill>
        <p:spPr>
          <a:xfrm>
            <a:off x="457200" y="486126"/>
            <a:ext cx="7097614" cy="6044092"/>
          </a:xfrm>
          <a:prstGeom prst="rect">
            <a:avLst/>
          </a:prstGeom>
        </p:spPr>
      </p:pic>
    </p:spTree>
    <p:extLst>
      <p:ext uri="{BB962C8B-B14F-4D97-AF65-F5344CB8AC3E}">
        <p14:creationId xmlns:p14="http://schemas.microsoft.com/office/powerpoint/2010/main" val="1044366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5729" y="1519833"/>
            <a:ext cx="6970716" cy="4363668"/>
          </a:xfrm>
          <a:prstGeom prst="rect">
            <a:avLst/>
          </a:prstGeom>
        </p:spPr>
      </p:pic>
      <p:sp>
        <p:nvSpPr>
          <p:cNvPr id="2" name="Title 1"/>
          <p:cNvSpPr>
            <a:spLocks noGrp="1"/>
          </p:cNvSpPr>
          <p:nvPr>
            <p:ph type="title"/>
          </p:nvPr>
        </p:nvSpPr>
        <p:spPr/>
        <p:txBody>
          <a:bodyPr/>
          <a:lstStyle/>
          <a:p>
            <a:r>
              <a:rPr lang="en-US" dirty="0"/>
              <a:t>RAMIRO GOMEZ</a:t>
            </a:r>
          </a:p>
        </p:txBody>
      </p:sp>
      <p:sp>
        <p:nvSpPr>
          <p:cNvPr id="4" name="TextBox 3"/>
          <p:cNvSpPr txBox="1"/>
          <p:nvPr/>
        </p:nvSpPr>
        <p:spPr>
          <a:xfrm>
            <a:off x="7872911" y="6244130"/>
            <a:ext cx="792743" cy="369332"/>
          </a:xfrm>
          <a:prstGeom prst="rect">
            <a:avLst/>
          </a:prstGeom>
          <a:noFill/>
        </p:spPr>
        <p:txBody>
          <a:bodyPr wrap="none" rtlCol="0">
            <a:spAutoFit/>
          </a:bodyPr>
          <a:lstStyle/>
          <a:p>
            <a:r>
              <a:rPr lang="en-US" dirty="0">
                <a:hlinkClick r:id="rId4" action="ppaction://hlinkfile"/>
              </a:rPr>
              <a:t>Article</a:t>
            </a:r>
            <a:endParaRPr lang="en-US" dirty="0"/>
          </a:p>
        </p:txBody>
      </p:sp>
      <p:pic>
        <p:nvPicPr>
          <p:cNvPr id="5" name="Picture 4"/>
          <p:cNvPicPr>
            <a:picLocks noChangeAspect="1"/>
          </p:cNvPicPr>
          <p:nvPr/>
        </p:nvPicPr>
        <p:blipFill>
          <a:blip r:embed="rId5"/>
          <a:stretch>
            <a:fillRect/>
          </a:stretch>
        </p:blipFill>
        <p:spPr>
          <a:xfrm>
            <a:off x="997337" y="1385246"/>
            <a:ext cx="7070809" cy="4717240"/>
          </a:xfrm>
          <a:prstGeom prst="rect">
            <a:avLst/>
          </a:prstGeom>
        </p:spPr>
      </p:pic>
    </p:spTree>
    <p:extLst>
      <p:ext uri="{BB962C8B-B14F-4D97-AF65-F5344CB8AC3E}">
        <p14:creationId xmlns:p14="http://schemas.microsoft.com/office/powerpoint/2010/main" val="261418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1"/>
            <a:ext cx="8229600" cy="1143000"/>
          </a:xfrm>
        </p:spPr>
        <p:txBody>
          <a:bodyPr/>
          <a:lstStyle/>
          <a:p>
            <a:r>
              <a:rPr lang="en-US" dirty="0"/>
              <a:t>MUNDANO</a:t>
            </a:r>
          </a:p>
        </p:txBody>
      </p:sp>
      <p:sp>
        <p:nvSpPr>
          <p:cNvPr id="4" name="TextBox 3"/>
          <p:cNvSpPr txBox="1"/>
          <p:nvPr/>
        </p:nvSpPr>
        <p:spPr>
          <a:xfrm>
            <a:off x="7960332" y="6131687"/>
            <a:ext cx="726468" cy="369332"/>
          </a:xfrm>
          <a:prstGeom prst="rect">
            <a:avLst/>
          </a:prstGeom>
          <a:noFill/>
        </p:spPr>
        <p:txBody>
          <a:bodyPr wrap="none" rtlCol="0">
            <a:spAutoFit/>
          </a:bodyPr>
          <a:lstStyle/>
          <a:p>
            <a:r>
              <a:rPr lang="en-US" dirty="0">
                <a:hlinkClick r:id="rId3"/>
              </a:rPr>
              <a:t>Video</a:t>
            </a:r>
            <a:endParaRPr lang="en-US" dirty="0"/>
          </a:p>
        </p:txBody>
      </p:sp>
      <p:sp>
        <p:nvSpPr>
          <p:cNvPr id="5" name="TextBox 4"/>
          <p:cNvSpPr txBox="1"/>
          <p:nvPr/>
        </p:nvSpPr>
        <p:spPr>
          <a:xfrm>
            <a:off x="457200" y="6131687"/>
            <a:ext cx="961584" cy="369332"/>
          </a:xfrm>
          <a:prstGeom prst="rect">
            <a:avLst/>
          </a:prstGeom>
          <a:noFill/>
        </p:spPr>
        <p:txBody>
          <a:bodyPr wrap="none" rtlCol="0">
            <a:spAutoFit/>
          </a:bodyPr>
          <a:lstStyle/>
          <a:p>
            <a:r>
              <a:rPr lang="en-US" dirty="0">
                <a:hlinkClick r:id="rId4"/>
              </a:rPr>
              <a:t>Website</a:t>
            </a:r>
            <a:endParaRPr lang="en-US" dirty="0"/>
          </a:p>
        </p:txBody>
      </p:sp>
      <p:pic>
        <p:nvPicPr>
          <p:cNvPr id="6" name="Picture 5"/>
          <p:cNvPicPr>
            <a:picLocks noChangeAspect="1"/>
          </p:cNvPicPr>
          <p:nvPr/>
        </p:nvPicPr>
        <p:blipFill rotWithShape="1">
          <a:blip r:embed="rId5"/>
          <a:srcRect b="2927"/>
          <a:stretch/>
        </p:blipFill>
        <p:spPr>
          <a:xfrm>
            <a:off x="0" y="1138742"/>
            <a:ext cx="9144000" cy="4992945"/>
          </a:xfrm>
          <a:prstGeom prst="rect">
            <a:avLst/>
          </a:prstGeom>
        </p:spPr>
      </p:pic>
      <p:pic>
        <p:nvPicPr>
          <p:cNvPr id="7" name="Picture 6" descr="Screen Shot 2017-11-04 at 11.26.5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4900" y="11851"/>
            <a:ext cx="1231900" cy="1130300"/>
          </a:xfrm>
          <a:prstGeom prst="rect">
            <a:avLst/>
          </a:prstGeom>
        </p:spPr>
      </p:pic>
    </p:spTree>
    <p:extLst>
      <p:ext uri="{BB962C8B-B14F-4D97-AF65-F5344CB8AC3E}">
        <p14:creationId xmlns:p14="http://schemas.microsoft.com/office/powerpoint/2010/main" val="2540905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ROMAN ONDAK</a:t>
            </a:r>
          </a:p>
        </p:txBody>
      </p:sp>
      <p:sp>
        <p:nvSpPr>
          <p:cNvPr id="4" name="TextBox 3"/>
          <p:cNvSpPr txBox="1"/>
          <p:nvPr/>
        </p:nvSpPr>
        <p:spPr>
          <a:xfrm>
            <a:off x="7693295" y="274638"/>
            <a:ext cx="1122874" cy="369332"/>
          </a:xfrm>
          <a:prstGeom prst="rect">
            <a:avLst/>
          </a:prstGeom>
          <a:noFill/>
        </p:spPr>
        <p:txBody>
          <a:bodyPr wrap="none" rtlCol="0">
            <a:spAutoFit/>
          </a:bodyPr>
          <a:lstStyle/>
          <a:p>
            <a:r>
              <a:rPr lang="en-US" dirty="0">
                <a:hlinkClick r:id="rId3"/>
              </a:rPr>
              <a:t>More Info</a:t>
            </a:r>
            <a:endParaRPr lang="en-US" dirty="0"/>
          </a:p>
        </p:txBody>
      </p:sp>
      <p:pic>
        <p:nvPicPr>
          <p:cNvPr id="5" name="Picture 4"/>
          <p:cNvPicPr>
            <a:picLocks noChangeAspect="1"/>
          </p:cNvPicPr>
          <p:nvPr/>
        </p:nvPicPr>
        <p:blipFill>
          <a:blip r:embed="rId4"/>
          <a:stretch>
            <a:fillRect/>
          </a:stretch>
        </p:blipFill>
        <p:spPr>
          <a:xfrm>
            <a:off x="325344" y="1432237"/>
            <a:ext cx="4339271" cy="2932940"/>
          </a:xfrm>
          <a:prstGeom prst="rect">
            <a:avLst/>
          </a:prstGeom>
        </p:spPr>
      </p:pic>
      <p:pic>
        <p:nvPicPr>
          <p:cNvPr id="6" name="Picture 5"/>
          <p:cNvPicPr>
            <a:picLocks noChangeAspect="1"/>
          </p:cNvPicPr>
          <p:nvPr/>
        </p:nvPicPr>
        <p:blipFill>
          <a:blip r:embed="rId5"/>
          <a:stretch>
            <a:fillRect/>
          </a:stretch>
        </p:blipFill>
        <p:spPr>
          <a:xfrm>
            <a:off x="4911649" y="1417638"/>
            <a:ext cx="3904520" cy="5210424"/>
          </a:xfrm>
          <a:prstGeom prst="rect">
            <a:avLst/>
          </a:prstGeom>
        </p:spPr>
      </p:pic>
      <p:pic>
        <p:nvPicPr>
          <p:cNvPr id="7" name="Picture 6"/>
          <p:cNvPicPr>
            <a:picLocks noChangeAspect="1"/>
          </p:cNvPicPr>
          <p:nvPr/>
        </p:nvPicPr>
        <p:blipFill rotWithShape="1">
          <a:blip r:embed="rId6"/>
          <a:srcRect t="17827" b="14620"/>
          <a:stretch/>
        </p:blipFill>
        <p:spPr>
          <a:xfrm>
            <a:off x="325344" y="4671754"/>
            <a:ext cx="4339271" cy="1956300"/>
          </a:xfrm>
          <a:prstGeom prst="rect">
            <a:avLst/>
          </a:prstGeom>
        </p:spPr>
      </p:pic>
      <p:sp>
        <p:nvSpPr>
          <p:cNvPr id="8" name="TextBox 7"/>
          <p:cNvSpPr txBox="1"/>
          <p:nvPr/>
        </p:nvSpPr>
        <p:spPr>
          <a:xfrm>
            <a:off x="8089701" y="919753"/>
            <a:ext cx="726468" cy="369332"/>
          </a:xfrm>
          <a:prstGeom prst="rect">
            <a:avLst/>
          </a:prstGeom>
          <a:noFill/>
        </p:spPr>
        <p:txBody>
          <a:bodyPr wrap="none" rtlCol="0">
            <a:spAutoFit/>
          </a:bodyPr>
          <a:lstStyle/>
          <a:p>
            <a:r>
              <a:rPr lang="en-US" dirty="0">
                <a:hlinkClick r:id="rId7"/>
              </a:rPr>
              <a:t>Video</a:t>
            </a:r>
            <a:endParaRPr lang="en-US" dirty="0"/>
          </a:p>
        </p:txBody>
      </p:sp>
    </p:spTree>
    <p:extLst>
      <p:ext uri="{BB962C8B-B14F-4D97-AF65-F5344CB8AC3E}">
        <p14:creationId xmlns:p14="http://schemas.microsoft.com/office/powerpoint/2010/main" val="1131347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FRIDA KAHLO</a:t>
            </a:r>
          </a:p>
        </p:txBody>
      </p:sp>
      <p:pic>
        <p:nvPicPr>
          <p:cNvPr id="4" name="Picture 3"/>
          <p:cNvPicPr>
            <a:picLocks noChangeAspect="1"/>
          </p:cNvPicPr>
          <p:nvPr/>
        </p:nvPicPr>
        <p:blipFill>
          <a:blip r:embed="rId3"/>
          <a:stretch>
            <a:fillRect/>
          </a:stretch>
        </p:blipFill>
        <p:spPr>
          <a:xfrm>
            <a:off x="0" y="1473200"/>
            <a:ext cx="3810000" cy="5384800"/>
          </a:xfrm>
          <a:prstGeom prst="rect">
            <a:avLst/>
          </a:prstGeom>
        </p:spPr>
      </p:pic>
      <p:pic>
        <p:nvPicPr>
          <p:cNvPr id="5" name="Picture 4"/>
          <p:cNvPicPr>
            <a:picLocks noChangeAspect="1"/>
          </p:cNvPicPr>
          <p:nvPr/>
        </p:nvPicPr>
        <p:blipFill>
          <a:blip r:embed="rId4"/>
          <a:stretch>
            <a:fillRect/>
          </a:stretch>
        </p:blipFill>
        <p:spPr>
          <a:xfrm>
            <a:off x="4965802" y="1417638"/>
            <a:ext cx="4178198" cy="5440362"/>
          </a:xfrm>
          <a:prstGeom prst="rect">
            <a:avLst/>
          </a:prstGeom>
        </p:spPr>
      </p:pic>
    </p:spTree>
    <p:extLst>
      <p:ext uri="{BB962C8B-B14F-4D97-AF65-F5344CB8AC3E}">
        <p14:creationId xmlns:p14="http://schemas.microsoft.com/office/powerpoint/2010/main" val="1753716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Unit 2</a:t>
            </a:r>
            <a:br>
              <a:rPr lang="en-US" dirty="0"/>
            </a:br>
            <a:r>
              <a:rPr lang="en-US" sz="3100" dirty="0"/>
              <a:t> </a:t>
            </a:r>
            <a:br>
              <a:rPr lang="en-US" dirty="0"/>
            </a:br>
            <a:r>
              <a:rPr lang="en-US" sz="3300" dirty="0"/>
              <a:t>A</a:t>
            </a:r>
            <a:r>
              <a:rPr lang="en-US" sz="3300" b="1" dirty="0"/>
              <a:t>rtists Explore Identity of Self &amp; Others in Artwork</a:t>
            </a:r>
          </a:p>
        </p:txBody>
      </p:sp>
      <p:sp>
        <p:nvSpPr>
          <p:cNvPr id="4" name="Rectangle 3"/>
          <p:cNvSpPr/>
          <p:nvPr/>
        </p:nvSpPr>
        <p:spPr>
          <a:xfrm>
            <a:off x="457200" y="1749338"/>
            <a:ext cx="8229600" cy="4370428"/>
          </a:xfrm>
          <a:prstGeom prst="rect">
            <a:avLst/>
          </a:prstGeom>
        </p:spPr>
        <p:txBody>
          <a:bodyPr wrap="square">
            <a:spAutoFit/>
          </a:bodyPr>
          <a:lstStyle/>
          <a:p>
            <a:pPr lvl="0" algn="ctr"/>
            <a:r>
              <a:rPr lang="en-US" dirty="0">
                <a:solidFill>
                  <a:prstClr val="black"/>
                </a:solidFill>
              </a:rPr>
              <a:t>As part of this unit we will create 3-4 “mini projects” together to gain skills and insight</a:t>
            </a:r>
          </a:p>
          <a:p>
            <a:pPr lvl="0" algn="ctr"/>
            <a:endParaRPr lang="en-US" dirty="0">
              <a:solidFill>
                <a:prstClr val="black"/>
              </a:solidFill>
            </a:endParaRPr>
          </a:p>
          <a:p>
            <a:pPr lvl="0" algn="ctr"/>
            <a:r>
              <a:rPr lang="en-US" dirty="0">
                <a:solidFill>
                  <a:prstClr val="black"/>
                </a:solidFill>
              </a:rPr>
              <a:t>Mandalas</a:t>
            </a:r>
          </a:p>
          <a:p>
            <a:pPr lvl="0" algn="ctr"/>
            <a:r>
              <a:rPr lang="en-US" dirty="0">
                <a:solidFill>
                  <a:prstClr val="black"/>
                </a:solidFill>
              </a:rPr>
              <a:t>Caricatures</a:t>
            </a:r>
          </a:p>
          <a:p>
            <a:pPr lvl="0" algn="ctr"/>
            <a:r>
              <a:rPr lang="en-US" dirty="0">
                <a:solidFill>
                  <a:prstClr val="black"/>
                </a:solidFill>
              </a:rPr>
              <a:t>Self-Portrait Silhouettes</a:t>
            </a:r>
          </a:p>
          <a:p>
            <a:pPr lvl="0" algn="ctr"/>
            <a:r>
              <a:rPr lang="en-US" dirty="0">
                <a:solidFill>
                  <a:prstClr val="black"/>
                </a:solidFill>
              </a:rPr>
              <a:t>Blind Contour Drawings</a:t>
            </a:r>
          </a:p>
          <a:p>
            <a:pPr lvl="0" algn="ctr"/>
            <a:endParaRPr lang="en-US" dirty="0">
              <a:solidFill>
                <a:prstClr val="black"/>
              </a:solidFill>
            </a:endParaRPr>
          </a:p>
          <a:p>
            <a:pPr lvl="0" algn="ctr"/>
            <a:endParaRPr lang="en-US" dirty="0">
              <a:solidFill>
                <a:prstClr val="black"/>
              </a:solidFill>
            </a:endParaRPr>
          </a:p>
          <a:p>
            <a:pPr lvl="0" algn="ctr"/>
            <a:r>
              <a:rPr lang="en-US" sz="2200" b="1" dirty="0">
                <a:solidFill>
                  <a:prstClr val="black"/>
                </a:solidFill>
              </a:rPr>
              <a:t>You will then create an individual project in response to the theme</a:t>
            </a:r>
          </a:p>
          <a:p>
            <a:pPr lvl="0" algn="ctr"/>
            <a:endParaRPr lang="en-US" sz="2200" b="1" dirty="0">
              <a:solidFill>
                <a:prstClr val="black"/>
              </a:solidFill>
            </a:endParaRPr>
          </a:p>
          <a:p>
            <a:pPr lvl="0" algn="ctr"/>
            <a:r>
              <a:rPr lang="en-US" dirty="0">
                <a:solidFill>
                  <a:prstClr val="black"/>
                </a:solidFill>
              </a:rPr>
              <a:t>Imagine</a:t>
            </a:r>
          </a:p>
          <a:p>
            <a:pPr lvl="0" algn="ctr"/>
            <a:r>
              <a:rPr lang="en-US" dirty="0">
                <a:solidFill>
                  <a:prstClr val="black"/>
                </a:solidFill>
              </a:rPr>
              <a:t>Identify</a:t>
            </a:r>
          </a:p>
          <a:p>
            <a:pPr lvl="0" algn="ctr"/>
            <a:r>
              <a:rPr lang="en-US" dirty="0">
                <a:solidFill>
                  <a:prstClr val="black"/>
                </a:solidFill>
              </a:rPr>
              <a:t>Research</a:t>
            </a:r>
          </a:p>
          <a:p>
            <a:pPr lvl="0" algn="ctr"/>
            <a:r>
              <a:rPr lang="en-US" dirty="0">
                <a:solidFill>
                  <a:prstClr val="black"/>
                </a:solidFill>
              </a:rPr>
              <a:t>Plan</a:t>
            </a:r>
          </a:p>
          <a:p>
            <a:pPr lvl="0" algn="ctr"/>
            <a:r>
              <a:rPr lang="en-US" dirty="0">
                <a:solidFill>
                  <a:prstClr val="black"/>
                </a:solidFill>
              </a:rPr>
              <a:t>Create</a:t>
            </a:r>
          </a:p>
        </p:txBody>
      </p:sp>
    </p:spTree>
    <p:extLst>
      <p:ext uri="{BB962C8B-B14F-4D97-AF65-F5344CB8AC3E}">
        <p14:creationId xmlns:p14="http://schemas.microsoft.com/office/powerpoint/2010/main" val="4279376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Artist?</a:t>
            </a:r>
          </a:p>
        </p:txBody>
      </p:sp>
      <p:pic>
        <p:nvPicPr>
          <p:cNvPr id="4" name="Picture 3"/>
          <p:cNvPicPr>
            <a:picLocks noChangeAspect="1"/>
          </p:cNvPicPr>
          <p:nvPr/>
        </p:nvPicPr>
        <p:blipFill>
          <a:blip r:embed="rId3"/>
          <a:stretch>
            <a:fillRect/>
          </a:stretch>
        </p:blipFill>
        <p:spPr>
          <a:xfrm>
            <a:off x="0" y="0"/>
            <a:ext cx="6858000" cy="6858000"/>
          </a:xfrm>
          <a:prstGeom prst="rect">
            <a:avLst/>
          </a:prstGeom>
        </p:spPr>
      </p:pic>
      <p:sp>
        <p:nvSpPr>
          <p:cNvPr id="5" name="TextBox 4"/>
          <p:cNvSpPr txBox="1"/>
          <p:nvPr/>
        </p:nvSpPr>
        <p:spPr>
          <a:xfrm rot="16200000">
            <a:off x="4821928" y="2685268"/>
            <a:ext cx="6329362" cy="1508105"/>
          </a:xfrm>
          <a:prstGeom prst="rect">
            <a:avLst/>
          </a:prstGeom>
          <a:noFill/>
        </p:spPr>
        <p:txBody>
          <a:bodyPr wrap="square" rtlCol="0">
            <a:spAutoFit/>
          </a:bodyPr>
          <a:lstStyle/>
          <a:p>
            <a:r>
              <a:rPr lang="en-US" sz="2000" b="1" dirty="0"/>
              <a:t>Look further/dig deeper into this topic on your own</a:t>
            </a:r>
            <a:r>
              <a:rPr lang="is-IS" sz="2000" b="1" dirty="0"/>
              <a:t>…</a:t>
            </a:r>
          </a:p>
          <a:p>
            <a:endParaRPr lang="is-IS" dirty="0"/>
          </a:p>
          <a:p>
            <a:r>
              <a:rPr lang="is-IS" dirty="0"/>
              <a:t>Use one of the artists mentioned as a starting point. Research of roominate on </a:t>
            </a:r>
            <a:r>
              <a:rPr lang="is-IS"/>
              <a:t>the realizations we made about identiy and where it comes from this morning during brainstorm. </a:t>
            </a:r>
            <a:endParaRPr lang="en-US" dirty="0"/>
          </a:p>
        </p:txBody>
      </p:sp>
    </p:spTree>
    <p:extLst>
      <p:ext uri="{BB962C8B-B14F-4D97-AF65-F5344CB8AC3E}">
        <p14:creationId xmlns:p14="http://schemas.microsoft.com/office/powerpoint/2010/main" val="881907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171" y="2271543"/>
            <a:ext cx="5021810" cy="1143000"/>
          </a:xfrm>
        </p:spPr>
        <p:txBody>
          <a:bodyPr>
            <a:normAutofit/>
          </a:bodyPr>
          <a:lstStyle/>
          <a:p>
            <a:r>
              <a:rPr lang="en-US" sz="6000" b="1" dirty="0"/>
              <a:t>STAND UP IF</a:t>
            </a:r>
            <a:r>
              <a:rPr lang="is-IS" sz="6000" b="1" dirty="0"/>
              <a:t>…</a:t>
            </a:r>
            <a:endParaRPr lang="en-US" sz="6000" b="1" dirty="0"/>
          </a:p>
        </p:txBody>
      </p:sp>
      <p:sp>
        <p:nvSpPr>
          <p:cNvPr id="4" name="TextBox 3"/>
          <p:cNvSpPr txBox="1"/>
          <p:nvPr/>
        </p:nvSpPr>
        <p:spPr>
          <a:xfrm>
            <a:off x="3747738" y="695221"/>
            <a:ext cx="5138273" cy="523220"/>
          </a:xfrm>
          <a:prstGeom prst="rect">
            <a:avLst/>
          </a:prstGeom>
          <a:noFill/>
        </p:spPr>
        <p:txBody>
          <a:bodyPr wrap="none" rtlCol="0">
            <a:spAutoFit/>
          </a:bodyPr>
          <a:lstStyle/>
          <a:p>
            <a:r>
              <a:rPr lang="en-US" sz="2800" b="1" dirty="0">
                <a:solidFill>
                  <a:schemeClr val="accent4">
                    <a:lumMod val="60000"/>
                    <a:lumOff val="40000"/>
                  </a:schemeClr>
                </a:solidFill>
                <a:latin typeface="Didot"/>
                <a:cs typeface="Didot"/>
              </a:rPr>
              <a:t>You have a YOUNGER sibling</a:t>
            </a:r>
          </a:p>
        </p:txBody>
      </p:sp>
      <p:sp>
        <p:nvSpPr>
          <p:cNvPr id="5" name="TextBox 4"/>
          <p:cNvSpPr txBox="1"/>
          <p:nvPr/>
        </p:nvSpPr>
        <p:spPr>
          <a:xfrm>
            <a:off x="291965" y="3414543"/>
            <a:ext cx="5574650" cy="2123658"/>
          </a:xfrm>
          <a:prstGeom prst="rect">
            <a:avLst/>
          </a:prstGeom>
          <a:noFill/>
        </p:spPr>
        <p:txBody>
          <a:bodyPr wrap="none" rtlCol="0">
            <a:spAutoFit/>
          </a:bodyPr>
          <a:lstStyle/>
          <a:p>
            <a:r>
              <a:rPr lang="en-US" sz="6600" i="1" dirty="0">
                <a:solidFill>
                  <a:schemeClr val="tx2">
                    <a:lumMod val="60000"/>
                    <a:lumOff val="40000"/>
                  </a:schemeClr>
                </a:solidFill>
                <a:latin typeface="Futura"/>
                <a:cs typeface="Futura"/>
              </a:rPr>
              <a:t>Favorite color </a:t>
            </a:r>
          </a:p>
          <a:p>
            <a:r>
              <a:rPr lang="en-US" sz="6600" i="1" dirty="0">
                <a:solidFill>
                  <a:schemeClr val="tx2">
                    <a:lumMod val="60000"/>
                    <a:lumOff val="40000"/>
                  </a:schemeClr>
                </a:solidFill>
                <a:latin typeface="Futura"/>
                <a:cs typeface="Futura"/>
              </a:rPr>
              <a:t>is </a:t>
            </a:r>
            <a:r>
              <a:rPr lang="en-US" sz="6600" b="1" i="1" dirty="0">
                <a:solidFill>
                  <a:schemeClr val="tx2">
                    <a:lumMod val="60000"/>
                    <a:lumOff val="40000"/>
                  </a:schemeClr>
                </a:solidFill>
                <a:latin typeface="Futura"/>
                <a:cs typeface="Futura"/>
              </a:rPr>
              <a:t>BLUE</a:t>
            </a:r>
          </a:p>
        </p:txBody>
      </p:sp>
      <p:pic>
        <p:nvPicPr>
          <p:cNvPr id="7" name="Picture 6"/>
          <p:cNvPicPr>
            <a:picLocks noChangeAspect="1"/>
          </p:cNvPicPr>
          <p:nvPr/>
        </p:nvPicPr>
        <p:blipFill>
          <a:blip r:embed="rId2"/>
          <a:stretch>
            <a:fillRect/>
          </a:stretch>
        </p:blipFill>
        <p:spPr>
          <a:xfrm>
            <a:off x="165240" y="196490"/>
            <a:ext cx="3629831" cy="2075053"/>
          </a:xfrm>
          <a:prstGeom prst="rect">
            <a:avLst/>
          </a:prstGeom>
        </p:spPr>
      </p:pic>
      <p:sp>
        <p:nvSpPr>
          <p:cNvPr id="8" name="TextBox 7"/>
          <p:cNvSpPr txBox="1"/>
          <p:nvPr/>
        </p:nvSpPr>
        <p:spPr>
          <a:xfrm>
            <a:off x="3151315" y="1748323"/>
            <a:ext cx="3236784" cy="523220"/>
          </a:xfrm>
          <a:prstGeom prst="rect">
            <a:avLst/>
          </a:prstGeom>
          <a:noFill/>
        </p:spPr>
        <p:txBody>
          <a:bodyPr wrap="none" rtlCol="0">
            <a:spAutoFit/>
          </a:bodyPr>
          <a:lstStyle/>
          <a:p>
            <a:r>
              <a:rPr lang="en-US" sz="2800" b="1" dirty="0">
                <a:solidFill>
                  <a:srgbClr val="FF0000"/>
                </a:solidFill>
              </a:rPr>
              <a:t>You live in AMERICA</a:t>
            </a:r>
          </a:p>
        </p:txBody>
      </p:sp>
      <p:pic>
        <p:nvPicPr>
          <p:cNvPr id="9" name="Picture 8"/>
          <p:cNvPicPr>
            <a:picLocks noChangeAspect="1"/>
          </p:cNvPicPr>
          <p:nvPr/>
        </p:nvPicPr>
        <p:blipFill>
          <a:blip r:embed="rId3"/>
          <a:stretch>
            <a:fillRect/>
          </a:stretch>
        </p:blipFill>
        <p:spPr>
          <a:xfrm>
            <a:off x="6148781" y="3975100"/>
            <a:ext cx="2819400" cy="2882900"/>
          </a:xfrm>
          <a:prstGeom prst="rect">
            <a:avLst/>
          </a:prstGeom>
        </p:spPr>
      </p:pic>
      <p:sp>
        <p:nvSpPr>
          <p:cNvPr id="10" name="TextBox 9"/>
          <p:cNvSpPr txBox="1"/>
          <p:nvPr/>
        </p:nvSpPr>
        <p:spPr>
          <a:xfrm>
            <a:off x="978086" y="5885850"/>
            <a:ext cx="5556204" cy="523220"/>
          </a:xfrm>
          <a:prstGeom prst="rect">
            <a:avLst/>
          </a:prstGeom>
          <a:noFill/>
        </p:spPr>
        <p:txBody>
          <a:bodyPr wrap="none" rtlCol="0">
            <a:spAutoFit/>
          </a:bodyPr>
          <a:lstStyle/>
          <a:p>
            <a:r>
              <a:rPr lang="en-US" sz="2800" u="sng" dirty="0"/>
              <a:t>You’ve ever lived outside of Missouri</a:t>
            </a:r>
          </a:p>
        </p:txBody>
      </p:sp>
      <p:pic>
        <p:nvPicPr>
          <p:cNvPr id="11" name="Picture 10"/>
          <p:cNvPicPr>
            <a:picLocks noChangeAspect="1"/>
          </p:cNvPicPr>
          <p:nvPr/>
        </p:nvPicPr>
        <p:blipFill>
          <a:blip r:embed="rId4"/>
          <a:stretch>
            <a:fillRect/>
          </a:stretch>
        </p:blipFill>
        <p:spPr>
          <a:xfrm>
            <a:off x="4087030" y="4474740"/>
            <a:ext cx="2301069" cy="1411109"/>
          </a:xfrm>
          <a:prstGeom prst="rect">
            <a:avLst/>
          </a:prstGeom>
        </p:spPr>
      </p:pic>
      <p:sp>
        <p:nvSpPr>
          <p:cNvPr id="12" name="TextBox 11"/>
          <p:cNvSpPr txBox="1"/>
          <p:nvPr/>
        </p:nvSpPr>
        <p:spPr>
          <a:xfrm>
            <a:off x="248171" y="5445522"/>
            <a:ext cx="4326826" cy="400110"/>
          </a:xfrm>
          <a:prstGeom prst="rect">
            <a:avLst/>
          </a:prstGeom>
          <a:noFill/>
        </p:spPr>
        <p:txBody>
          <a:bodyPr wrap="none" rtlCol="0">
            <a:spAutoFit/>
          </a:bodyPr>
          <a:lstStyle/>
          <a:p>
            <a:r>
              <a:rPr lang="en-US" sz="2000" b="1" dirty="0">
                <a:solidFill>
                  <a:srgbClr val="35CE5A"/>
                </a:solidFill>
                <a:latin typeface="American Typewriter"/>
                <a:cs typeface="American Typewriter"/>
              </a:rPr>
              <a:t>You’ve texted your family today</a:t>
            </a:r>
          </a:p>
        </p:txBody>
      </p:sp>
      <p:pic>
        <p:nvPicPr>
          <p:cNvPr id="13" name="Picture 12"/>
          <p:cNvPicPr>
            <a:picLocks noChangeAspect="1"/>
          </p:cNvPicPr>
          <p:nvPr/>
        </p:nvPicPr>
        <p:blipFill>
          <a:blip r:embed="rId5"/>
          <a:stretch>
            <a:fillRect/>
          </a:stretch>
        </p:blipFill>
        <p:spPr>
          <a:xfrm>
            <a:off x="4944155" y="1628027"/>
            <a:ext cx="4705311" cy="2846713"/>
          </a:xfrm>
          <a:prstGeom prst="rect">
            <a:avLst/>
          </a:prstGeom>
        </p:spPr>
      </p:pic>
      <p:sp>
        <p:nvSpPr>
          <p:cNvPr id="14" name="TextBox 13"/>
          <p:cNvSpPr txBox="1"/>
          <p:nvPr/>
        </p:nvSpPr>
        <p:spPr>
          <a:xfrm>
            <a:off x="5927912" y="1218441"/>
            <a:ext cx="2958099" cy="307777"/>
          </a:xfrm>
          <a:prstGeom prst="rect">
            <a:avLst/>
          </a:prstGeom>
          <a:noFill/>
        </p:spPr>
        <p:txBody>
          <a:bodyPr wrap="none" rtlCol="0">
            <a:spAutoFit/>
          </a:bodyPr>
          <a:lstStyle/>
          <a:p>
            <a:r>
              <a:rPr lang="en-US" sz="1400" dirty="0"/>
              <a:t>You have ever ridden on a Motorcycle</a:t>
            </a:r>
          </a:p>
        </p:txBody>
      </p:sp>
    </p:spTree>
    <p:extLst>
      <p:ext uri="{BB962C8B-B14F-4D97-AF65-F5344CB8AC3E}">
        <p14:creationId xmlns:p14="http://schemas.microsoft.com/office/powerpoint/2010/main" val="77803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do we create an IDENTITY?</a:t>
            </a:r>
          </a:p>
        </p:txBody>
      </p:sp>
      <p:pic>
        <p:nvPicPr>
          <p:cNvPr id="5" name="Picture 4"/>
          <p:cNvPicPr>
            <a:picLocks noChangeAspect="1"/>
          </p:cNvPicPr>
          <p:nvPr/>
        </p:nvPicPr>
        <p:blipFill>
          <a:blip r:embed="rId3"/>
          <a:stretch>
            <a:fillRect/>
          </a:stretch>
        </p:blipFill>
        <p:spPr>
          <a:xfrm>
            <a:off x="2946400" y="3788571"/>
            <a:ext cx="3175000" cy="2381250"/>
          </a:xfrm>
          <a:prstGeom prst="rect">
            <a:avLst/>
          </a:prstGeom>
        </p:spPr>
      </p:pic>
      <p:sp>
        <p:nvSpPr>
          <p:cNvPr id="6" name="TextBox 5"/>
          <p:cNvSpPr txBox="1"/>
          <p:nvPr/>
        </p:nvSpPr>
        <p:spPr>
          <a:xfrm>
            <a:off x="875897" y="1348256"/>
            <a:ext cx="7215700" cy="369332"/>
          </a:xfrm>
          <a:prstGeom prst="rect">
            <a:avLst/>
          </a:prstGeom>
          <a:noFill/>
        </p:spPr>
        <p:txBody>
          <a:bodyPr wrap="none" rtlCol="0">
            <a:spAutoFit/>
          </a:bodyPr>
          <a:lstStyle/>
          <a:p>
            <a:r>
              <a:rPr lang="en-US" dirty="0"/>
              <a:t>In your SMALL FIRE groups list things that might make part up of an identity</a:t>
            </a:r>
          </a:p>
        </p:txBody>
      </p:sp>
      <p:sp>
        <p:nvSpPr>
          <p:cNvPr id="7" name="TextBox 6"/>
          <p:cNvSpPr txBox="1"/>
          <p:nvPr/>
        </p:nvSpPr>
        <p:spPr>
          <a:xfrm>
            <a:off x="3138631" y="2014697"/>
            <a:ext cx="265480" cy="1477328"/>
          </a:xfrm>
          <a:prstGeom prst="rect">
            <a:avLst/>
          </a:prstGeom>
          <a:noFill/>
        </p:spPr>
        <p:txBody>
          <a:bodyPr wrap="none" rtlCol="0">
            <a:spAutoFit/>
          </a:bodyPr>
          <a:lstStyle/>
          <a:p>
            <a:pPr marL="285750" indent="-285750">
              <a:buFont typeface="Arial"/>
              <a:buChar char="•"/>
            </a:pPr>
            <a:r>
              <a:rPr lang="en-US" dirty="0"/>
              <a:t> </a:t>
            </a:r>
          </a:p>
          <a:p>
            <a:pPr marL="285750" indent="-285750">
              <a:buFont typeface="Arial"/>
              <a:buChar char="•"/>
            </a:pPr>
            <a:r>
              <a:rPr lang="en-US" dirty="0"/>
              <a:t> </a:t>
            </a:r>
          </a:p>
          <a:p>
            <a:pPr marL="285750" indent="-285750">
              <a:buFont typeface="Arial"/>
              <a:buChar char="•"/>
            </a:pPr>
            <a:r>
              <a:rPr lang="en-US" dirty="0"/>
              <a:t> </a:t>
            </a:r>
          </a:p>
          <a:p>
            <a:pPr marL="285750" indent="-285750">
              <a:buFont typeface="Arial"/>
              <a:buChar char="•"/>
            </a:pPr>
            <a:r>
              <a:rPr lang="en-US" dirty="0"/>
              <a:t> </a:t>
            </a:r>
          </a:p>
          <a:p>
            <a:pPr marL="285750" indent="-285750">
              <a:buFont typeface="Arial"/>
              <a:buChar char="•"/>
            </a:pPr>
            <a:r>
              <a:rPr lang="en-US" dirty="0"/>
              <a:t> </a:t>
            </a:r>
          </a:p>
        </p:txBody>
      </p:sp>
      <p:sp>
        <p:nvSpPr>
          <p:cNvPr id="8" name="TextBox 7"/>
          <p:cNvSpPr txBox="1"/>
          <p:nvPr/>
        </p:nvSpPr>
        <p:spPr>
          <a:xfrm>
            <a:off x="2569299" y="6365275"/>
            <a:ext cx="4240351" cy="369332"/>
          </a:xfrm>
          <a:prstGeom prst="rect">
            <a:avLst/>
          </a:prstGeom>
          <a:noFill/>
        </p:spPr>
        <p:txBody>
          <a:bodyPr wrap="none" rtlCol="0">
            <a:spAutoFit/>
          </a:bodyPr>
          <a:lstStyle/>
          <a:p>
            <a:r>
              <a:rPr lang="en-US" dirty="0"/>
              <a:t>Take turns listing these things on the board</a:t>
            </a:r>
          </a:p>
        </p:txBody>
      </p:sp>
    </p:spTree>
    <p:extLst>
      <p:ext uri="{BB962C8B-B14F-4D97-AF65-F5344CB8AC3E}">
        <p14:creationId xmlns:p14="http://schemas.microsoft.com/office/powerpoint/2010/main" val="32435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Unit 2</a:t>
            </a:r>
            <a:br>
              <a:rPr lang="en-US" dirty="0"/>
            </a:br>
            <a:r>
              <a:rPr lang="en-US" sz="3100" dirty="0"/>
              <a:t> </a:t>
            </a:r>
            <a:br>
              <a:rPr lang="en-US" dirty="0"/>
            </a:br>
            <a:r>
              <a:rPr lang="en-US" sz="3300" dirty="0"/>
              <a:t>A</a:t>
            </a:r>
            <a:r>
              <a:rPr lang="en-US" sz="3300" b="1" dirty="0"/>
              <a:t>rtists Explore Identity of Self &amp; Others in Artwork</a:t>
            </a:r>
          </a:p>
        </p:txBody>
      </p:sp>
      <p:sp>
        <p:nvSpPr>
          <p:cNvPr id="4" name="Rectangle 3"/>
          <p:cNvSpPr/>
          <p:nvPr/>
        </p:nvSpPr>
        <p:spPr>
          <a:xfrm>
            <a:off x="457200" y="1749338"/>
            <a:ext cx="8229600" cy="4370428"/>
          </a:xfrm>
          <a:prstGeom prst="rect">
            <a:avLst/>
          </a:prstGeom>
        </p:spPr>
        <p:txBody>
          <a:bodyPr wrap="square">
            <a:spAutoFit/>
          </a:bodyPr>
          <a:lstStyle/>
          <a:p>
            <a:pPr lvl="0" algn="ctr"/>
            <a:r>
              <a:rPr lang="en-US" dirty="0">
                <a:solidFill>
                  <a:prstClr val="black"/>
                </a:solidFill>
              </a:rPr>
              <a:t>As part of this unit we will create 3-4 “mini projects” together to gain skills and insight</a:t>
            </a:r>
          </a:p>
          <a:p>
            <a:pPr lvl="0" algn="ctr"/>
            <a:endParaRPr lang="en-US" dirty="0">
              <a:solidFill>
                <a:prstClr val="black"/>
              </a:solidFill>
            </a:endParaRPr>
          </a:p>
          <a:p>
            <a:pPr lvl="0" algn="ctr"/>
            <a:r>
              <a:rPr lang="en-US" dirty="0">
                <a:solidFill>
                  <a:prstClr val="black"/>
                </a:solidFill>
              </a:rPr>
              <a:t>Mandalas</a:t>
            </a:r>
          </a:p>
          <a:p>
            <a:pPr lvl="0" algn="ctr"/>
            <a:r>
              <a:rPr lang="en-US" dirty="0">
                <a:solidFill>
                  <a:prstClr val="black"/>
                </a:solidFill>
              </a:rPr>
              <a:t>Caricatures</a:t>
            </a:r>
          </a:p>
          <a:p>
            <a:pPr lvl="0" algn="ctr"/>
            <a:r>
              <a:rPr lang="en-US" dirty="0">
                <a:solidFill>
                  <a:prstClr val="black"/>
                </a:solidFill>
              </a:rPr>
              <a:t>Self-Portrait Silhouettes</a:t>
            </a:r>
          </a:p>
          <a:p>
            <a:pPr lvl="0" algn="ctr"/>
            <a:r>
              <a:rPr lang="en-US" dirty="0">
                <a:solidFill>
                  <a:prstClr val="black"/>
                </a:solidFill>
              </a:rPr>
              <a:t>Blind Contour Drawings</a:t>
            </a:r>
          </a:p>
          <a:p>
            <a:pPr lvl="0" algn="ctr"/>
            <a:endParaRPr lang="en-US" dirty="0">
              <a:solidFill>
                <a:prstClr val="black"/>
              </a:solidFill>
            </a:endParaRPr>
          </a:p>
          <a:p>
            <a:pPr lvl="0" algn="ctr"/>
            <a:endParaRPr lang="en-US" dirty="0">
              <a:solidFill>
                <a:prstClr val="black"/>
              </a:solidFill>
            </a:endParaRPr>
          </a:p>
          <a:p>
            <a:pPr lvl="0" algn="ctr"/>
            <a:r>
              <a:rPr lang="en-US" sz="2200" b="1" dirty="0">
                <a:solidFill>
                  <a:prstClr val="black"/>
                </a:solidFill>
              </a:rPr>
              <a:t>You will then create an individual project in response to the theme</a:t>
            </a:r>
          </a:p>
          <a:p>
            <a:pPr lvl="0" algn="ctr"/>
            <a:endParaRPr lang="en-US" sz="2200" b="1" dirty="0">
              <a:solidFill>
                <a:prstClr val="black"/>
              </a:solidFill>
            </a:endParaRPr>
          </a:p>
          <a:p>
            <a:pPr lvl="0" algn="ctr"/>
            <a:r>
              <a:rPr lang="en-US" dirty="0">
                <a:solidFill>
                  <a:prstClr val="black"/>
                </a:solidFill>
              </a:rPr>
              <a:t>Imagine</a:t>
            </a:r>
          </a:p>
          <a:p>
            <a:pPr lvl="0" algn="ctr"/>
            <a:r>
              <a:rPr lang="en-US" dirty="0">
                <a:solidFill>
                  <a:prstClr val="black"/>
                </a:solidFill>
              </a:rPr>
              <a:t>Identify</a:t>
            </a:r>
          </a:p>
          <a:p>
            <a:pPr lvl="0" algn="ctr"/>
            <a:r>
              <a:rPr lang="en-US" dirty="0">
                <a:solidFill>
                  <a:prstClr val="black"/>
                </a:solidFill>
              </a:rPr>
              <a:t>Research</a:t>
            </a:r>
          </a:p>
          <a:p>
            <a:pPr lvl="0" algn="ctr"/>
            <a:r>
              <a:rPr lang="en-US" dirty="0">
                <a:solidFill>
                  <a:prstClr val="black"/>
                </a:solidFill>
              </a:rPr>
              <a:t>Plan</a:t>
            </a:r>
          </a:p>
          <a:p>
            <a:pPr lvl="0" algn="ctr"/>
            <a:r>
              <a:rPr lang="en-US" dirty="0">
                <a:solidFill>
                  <a:prstClr val="black"/>
                </a:solidFill>
              </a:rPr>
              <a:t>Create</a:t>
            </a:r>
          </a:p>
        </p:txBody>
      </p:sp>
    </p:spTree>
    <p:extLst>
      <p:ext uri="{BB962C8B-B14F-4D97-AF65-F5344CB8AC3E}">
        <p14:creationId xmlns:p14="http://schemas.microsoft.com/office/powerpoint/2010/main" val="4145319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1210" y="274638"/>
            <a:ext cx="961584" cy="1143000"/>
          </a:xfrm>
        </p:spPr>
        <p:txBody>
          <a:bodyPr/>
          <a:lstStyle/>
          <a:p>
            <a:r>
              <a:rPr lang="en-US" dirty="0"/>
              <a:t>JR</a:t>
            </a:r>
          </a:p>
        </p:txBody>
      </p:sp>
      <p:sp>
        <p:nvSpPr>
          <p:cNvPr id="4" name="TextBox 3"/>
          <p:cNvSpPr txBox="1"/>
          <p:nvPr/>
        </p:nvSpPr>
        <p:spPr>
          <a:xfrm>
            <a:off x="7725216" y="6190084"/>
            <a:ext cx="961584" cy="369332"/>
          </a:xfrm>
          <a:prstGeom prst="rect">
            <a:avLst/>
          </a:prstGeom>
          <a:noFill/>
        </p:spPr>
        <p:txBody>
          <a:bodyPr wrap="none" rtlCol="0">
            <a:spAutoFit/>
          </a:bodyPr>
          <a:lstStyle/>
          <a:p>
            <a:r>
              <a:rPr lang="en-US" dirty="0">
                <a:hlinkClick r:id="rId3"/>
              </a:rPr>
              <a:t>Website</a:t>
            </a:r>
            <a:endParaRPr lang="en-US" dirty="0"/>
          </a:p>
        </p:txBody>
      </p:sp>
      <p:pic>
        <p:nvPicPr>
          <p:cNvPr id="5" name="Picture 4"/>
          <p:cNvPicPr>
            <a:picLocks noChangeAspect="1"/>
          </p:cNvPicPr>
          <p:nvPr/>
        </p:nvPicPr>
        <p:blipFill rotWithShape="1">
          <a:blip r:embed="rId4"/>
          <a:srcRect b="10807"/>
          <a:stretch/>
        </p:blipFill>
        <p:spPr>
          <a:xfrm>
            <a:off x="203450" y="2860181"/>
            <a:ext cx="6362402" cy="3783228"/>
          </a:xfrm>
          <a:prstGeom prst="rect">
            <a:avLst/>
          </a:prstGeom>
        </p:spPr>
      </p:pic>
      <p:pic>
        <p:nvPicPr>
          <p:cNvPr id="6" name="Picture 5"/>
          <p:cNvPicPr>
            <a:picLocks noChangeAspect="1"/>
          </p:cNvPicPr>
          <p:nvPr/>
        </p:nvPicPr>
        <p:blipFill rotWithShape="1">
          <a:blip r:embed="rId5"/>
          <a:srcRect t="19288" b="19018"/>
          <a:stretch/>
        </p:blipFill>
        <p:spPr>
          <a:xfrm>
            <a:off x="203450" y="160591"/>
            <a:ext cx="6362402" cy="2773859"/>
          </a:xfrm>
          <a:prstGeom prst="rect">
            <a:avLst/>
          </a:prstGeom>
        </p:spPr>
      </p:pic>
      <p:pic>
        <p:nvPicPr>
          <p:cNvPr id="7" name="Picture 6"/>
          <p:cNvPicPr>
            <a:picLocks noChangeAspect="1"/>
          </p:cNvPicPr>
          <p:nvPr/>
        </p:nvPicPr>
        <p:blipFill>
          <a:blip r:embed="rId6"/>
          <a:stretch>
            <a:fillRect/>
          </a:stretch>
        </p:blipFill>
        <p:spPr>
          <a:xfrm>
            <a:off x="6725126" y="4029397"/>
            <a:ext cx="2285826" cy="2000098"/>
          </a:xfrm>
          <a:prstGeom prst="rect">
            <a:avLst/>
          </a:prstGeom>
        </p:spPr>
      </p:pic>
    </p:spTree>
    <p:extLst>
      <p:ext uri="{BB962C8B-B14F-4D97-AF65-F5344CB8AC3E}">
        <p14:creationId xmlns:p14="http://schemas.microsoft.com/office/powerpoint/2010/main" val="2922752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Felix Gonzalez-Torres</a:t>
            </a:r>
          </a:p>
        </p:txBody>
      </p:sp>
      <p:pic>
        <p:nvPicPr>
          <p:cNvPr id="4" name="Picture 3"/>
          <p:cNvPicPr>
            <a:picLocks noChangeAspect="1"/>
          </p:cNvPicPr>
          <p:nvPr/>
        </p:nvPicPr>
        <p:blipFill>
          <a:blip r:embed="rId3"/>
          <a:stretch>
            <a:fillRect/>
          </a:stretch>
        </p:blipFill>
        <p:spPr>
          <a:xfrm>
            <a:off x="1167863" y="1415418"/>
            <a:ext cx="6999228" cy="5340981"/>
          </a:xfrm>
          <a:prstGeom prst="rect">
            <a:avLst/>
          </a:prstGeom>
        </p:spPr>
      </p:pic>
      <p:pic>
        <p:nvPicPr>
          <p:cNvPr id="5" name="Picture 4"/>
          <p:cNvPicPr>
            <a:picLocks noChangeAspect="1"/>
          </p:cNvPicPr>
          <p:nvPr/>
        </p:nvPicPr>
        <p:blipFill>
          <a:blip r:embed="rId4"/>
          <a:stretch>
            <a:fillRect/>
          </a:stretch>
        </p:blipFill>
        <p:spPr>
          <a:xfrm>
            <a:off x="1167863" y="1446836"/>
            <a:ext cx="6999228" cy="5263092"/>
          </a:xfrm>
          <a:prstGeom prst="rect">
            <a:avLst/>
          </a:prstGeom>
        </p:spPr>
      </p:pic>
      <p:sp>
        <p:nvSpPr>
          <p:cNvPr id="6" name="TextBox 5"/>
          <p:cNvSpPr txBox="1"/>
          <p:nvPr/>
        </p:nvSpPr>
        <p:spPr>
          <a:xfrm>
            <a:off x="7044217" y="1046086"/>
            <a:ext cx="1122874" cy="369332"/>
          </a:xfrm>
          <a:prstGeom prst="rect">
            <a:avLst/>
          </a:prstGeom>
          <a:noFill/>
        </p:spPr>
        <p:txBody>
          <a:bodyPr wrap="none" rtlCol="0">
            <a:spAutoFit/>
          </a:bodyPr>
          <a:lstStyle/>
          <a:p>
            <a:r>
              <a:rPr lang="en-US" dirty="0">
                <a:hlinkClick r:id="rId5"/>
              </a:rPr>
              <a:t>More Info</a:t>
            </a:r>
            <a:endParaRPr lang="en-US" dirty="0"/>
          </a:p>
        </p:txBody>
      </p:sp>
    </p:spTree>
    <p:extLst>
      <p:ext uri="{BB962C8B-B14F-4D97-AF65-F5344CB8AC3E}">
        <p14:creationId xmlns:p14="http://schemas.microsoft.com/office/powerpoint/2010/main" val="231462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270" y="274638"/>
            <a:ext cx="2482529" cy="1143000"/>
          </a:xfrm>
        </p:spPr>
        <p:txBody>
          <a:bodyPr/>
          <a:lstStyle/>
          <a:p>
            <a:r>
              <a:rPr lang="en-US" dirty="0"/>
              <a:t>LEI XUE</a:t>
            </a:r>
          </a:p>
        </p:txBody>
      </p:sp>
      <p:pic>
        <p:nvPicPr>
          <p:cNvPr id="4" name="Picture 3"/>
          <p:cNvPicPr>
            <a:picLocks noChangeAspect="1"/>
          </p:cNvPicPr>
          <p:nvPr/>
        </p:nvPicPr>
        <p:blipFill>
          <a:blip r:embed="rId3"/>
          <a:stretch>
            <a:fillRect/>
          </a:stretch>
        </p:blipFill>
        <p:spPr>
          <a:xfrm>
            <a:off x="0" y="-242509"/>
            <a:ext cx="5740400" cy="3797300"/>
          </a:xfrm>
          <a:prstGeom prst="rect">
            <a:avLst/>
          </a:prstGeom>
        </p:spPr>
      </p:pic>
      <p:pic>
        <p:nvPicPr>
          <p:cNvPr id="5" name="Picture 4"/>
          <p:cNvPicPr>
            <a:picLocks noChangeAspect="1"/>
          </p:cNvPicPr>
          <p:nvPr/>
        </p:nvPicPr>
        <p:blipFill>
          <a:blip r:embed="rId4"/>
          <a:stretch>
            <a:fillRect/>
          </a:stretch>
        </p:blipFill>
        <p:spPr>
          <a:xfrm>
            <a:off x="0" y="3417644"/>
            <a:ext cx="5740400" cy="3826933"/>
          </a:xfrm>
          <a:prstGeom prst="rect">
            <a:avLst/>
          </a:prstGeom>
        </p:spPr>
      </p:pic>
      <p:sp>
        <p:nvSpPr>
          <p:cNvPr id="6" name="TextBox 5"/>
          <p:cNvSpPr txBox="1"/>
          <p:nvPr/>
        </p:nvSpPr>
        <p:spPr>
          <a:xfrm>
            <a:off x="7563925" y="6292279"/>
            <a:ext cx="1122874" cy="369332"/>
          </a:xfrm>
          <a:prstGeom prst="rect">
            <a:avLst/>
          </a:prstGeom>
          <a:noFill/>
        </p:spPr>
        <p:txBody>
          <a:bodyPr wrap="none" rtlCol="0">
            <a:spAutoFit/>
          </a:bodyPr>
          <a:lstStyle/>
          <a:p>
            <a:r>
              <a:rPr lang="en-US" dirty="0">
                <a:hlinkClick r:id="rId5"/>
              </a:rPr>
              <a:t>More Info</a:t>
            </a:r>
            <a:endParaRPr lang="en-US" dirty="0"/>
          </a:p>
        </p:txBody>
      </p:sp>
      <p:pic>
        <p:nvPicPr>
          <p:cNvPr id="7" name="Picture 6"/>
          <p:cNvPicPr>
            <a:picLocks noChangeAspect="1"/>
          </p:cNvPicPr>
          <p:nvPr/>
        </p:nvPicPr>
        <p:blipFill rotWithShape="1">
          <a:blip r:embed="rId6"/>
          <a:srcRect l="24532" r="26326"/>
          <a:stretch/>
        </p:blipFill>
        <p:spPr>
          <a:xfrm>
            <a:off x="5740400" y="1981950"/>
            <a:ext cx="3401400" cy="2882900"/>
          </a:xfrm>
          <a:prstGeom prst="rect">
            <a:avLst/>
          </a:prstGeom>
        </p:spPr>
      </p:pic>
    </p:spTree>
    <p:extLst>
      <p:ext uri="{BB962C8B-B14F-4D97-AF65-F5344CB8AC3E}">
        <p14:creationId xmlns:p14="http://schemas.microsoft.com/office/powerpoint/2010/main" val="2569531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MICHAEL GUMP / BOB BUGS</a:t>
            </a:r>
          </a:p>
        </p:txBody>
      </p:sp>
      <p:sp>
        <p:nvSpPr>
          <p:cNvPr id="4" name="TextBox 3"/>
          <p:cNvSpPr txBox="1"/>
          <p:nvPr/>
        </p:nvSpPr>
        <p:spPr>
          <a:xfrm>
            <a:off x="7960332" y="6248480"/>
            <a:ext cx="726468" cy="369332"/>
          </a:xfrm>
          <a:prstGeom prst="rect">
            <a:avLst/>
          </a:prstGeom>
          <a:noFill/>
        </p:spPr>
        <p:txBody>
          <a:bodyPr wrap="none" rtlCol="0">
            <a:spAutoFit/>
          </a:bodyPr>
          <a:lstStyle/>
          <a:p>
            <a:r>
              <a:rPr lang="en-US" dirty="0">
                <a:hlinkClick r:id="rId3"/>
              </a:rPr>
              <a:t>Video</a:t>
            </a:r>
            <a:endParaRPr lang="en-US" dirty="0"/>
          </a:p>
        </p:txBody>
      </p:sp>
      <p:sp>
        <p:nvSpPr>
          <p:cNvPr id="5" name="TextBox 4"/>
          <p:cNvSpPr txBox="1"/>
          <p:nvPr/>
        </p:nvSpPr>
        <p:spPr>
          <a:xfrm>
            <a:off x="457200" y="6248480"/>
            <a:ext cx="961584" cy="369332"/>
          </a:xfrm>
          <a:prstGeom prst="rect">
            <a:avLst/>
          </a:prstGeom>
          <a:noFill/>
        </p:spPr>
        <p:txBody>
          <a:bodyPr wrap="none" rtlCol="0">
            <a:spAutoFit/>
          </a:bodyPr>
          <a:lstStyle/>
          <a:p>
            <a:r>
              <a:rPr lang="en-US" dirty="0">
                <a:hlinkClick r:id="rId4"/>
              </a:rPr>
              <a:t>Website</a:t>
            </a:r>
            <a:endParaRPr lang="en-US" dirty="0"/>
          </a:p>
        </p:txBody>
      </p:sp>
      <p:pic>
        <p:nvPicPr>
          <p:cNvPr id="6" name="Picture 5"/>
          <p:cNvPicPr>
            <a:picLocks noChangeAspect="1"/>
          </p:cNvPicPr>
          <p:nvPr/>
        </p:nvPicPr>
        <p:blipFill>
          <a:blip r:embed="rId5"/>
          <a:stretch>
            <a:fillRect/>
          </a:stretch>
        </p:blipFill>
        <p:spPr>
          <a:xfrm>
            <a:off x="3041515" y="1255537"/>
            <a:ext cx="3051242" cy="3051242"/>
          </a:xfrm>
          <a:prstGeom prst="rect">
            <a:avLst/>
          </a:prstGeom>
        </p:spPr>
      </p:pic>
      <p:pic>
        <p:nvPicPr>
          <p:cNvPr id="7" name="Picture 6"/>
          <p:cNvPicPr>
            <a:picLocks noChangeAspect="1"/>
          </p:cNvPicPr>
          <p:nvPr/>
        </p:nvPicPr>
        <p:blipFill>
          <a:blip r:embed="rId6"/>
          <a:stretch>
            <a:fillRect/>
          </a:stretch>
        </p:blipFill>
        <p:spPr>
          <a:xfrm>
            <a:off x="-9727" y="1255537"/>
            <a:ext cx="3051242" cy="3051242"/>
          </a:xfrm>
          <a:prstGeom prst="rect">
            <a:avLst/>
          </a:prstGeom>
        </p:spPr>
      </p:pic>
      <p:pic>
        <p:nvPicPr>
          <p:cNvPr id="8" name="Picture 7"/>
          <p:cNvPicPr>
            <a:picLocks noChangeAspect="1"/>
          </p:cNvPicPr>
          <p:nvPr/>
        </p:nvPicPr>
        <p:blipFill>
          <a:blip r:embed="rId7"/>
          <a:stretch>
            <a:fillRect/>
          </a:stretch>
        </p:blipFill>
        <p:spPr>
          <a:xfrm>
            <a:off x="6092757" y="1255536"/>
            <a:ext cx="3051243" cy="3051243"/>
          </a:xfrm>
          <a:prstGeom prst="rect">
            <a:avLst/>
          </a:prstGeom>
        </p:spPr>
      </p:pic>
      <p:pic>
        <p:nvPicPr>
          <p:cNvPr id="9" name="Picture 8"/>
          <p:cNvPicPr>
            <a:picLocks noChangeAspect="1"/>
          </p:cNvPicPr>
          <p:nvPr/>
        </p:nvPicPr>
        <p:blipFill>
          <a:blip r:embed="rId8"/>
          <a:stretch>
            <a:fillRect/>
          </a:stretch>
        </p:blipFill>
        <p:spPr>
          <a:xfrm>
            <a:off x="2744476" y="4532342"/>
            <a:ext cx="3649572" cy="2085470"/>
          </a:xfrm>
          <a:prstGeom prst="rect">
            <a:avLst/>
          </a:prstGeom>
        </p:spPr>
      </p:pic>
    </p:spTree>
    <p:extLst>
      <p:ext uri="{BB962C8B-B14F-4D97-AF65-F5344CB8AC3E}">
        <p14:creationId xmlns:p14="http://schemas.microsoft.com/office/powerpoint/2010/main" val="2466122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5263079" y="2910227"/>
            <a:ext cx="5883109" cy="1143000"/>
          </a:xfrm>
        </p:spPr>
        <p:txBody>
          <a:bodyPr/>
          <a:lstStyle/>
          <a:p>
            <a:r>
              <a:rPr lang="en-US" dirty="0"/>
              <a:t>Theo Welling</a:t>
            </a:r>
          </a:p>
        </p:txBody>
      </p:sp>
      <p:sp>
        <p:nvSpPr>
          <p:cNvPr id="5" name="TextBox 4"/>
          <p:cNvSpPr txBox="1"/>
          <p:nvPr/>
        </p:nvSpPr>
        <p:spPr>
          <a:xfrm>
            <a:off x="7894057" y="6166010"/>
            <a:ext cx="792743" cy="369332"/>
          </a:xfrm>
          <a:prstGeom prst="rect">
            <a:avLst/>
          </a:prstGeom>
          <a:noFill/>
        </p:spPr>
        <p:txBody>
          <a:bodyPr wrap="none" rtlCol="0">
            <a:spAutoFit/>
          </a:bodyPr>
          <a:lstStyle/>
          <a:p>
            <a:r>
              <a:rPr lang="en-US" dirty="0">
                <a:hlinkClick r:id="rId3"/>
              </a:rPr>
              <a:t>Article</a:t>
            </a:r>
            <a:endParaRPr lang="en-US" dirty="0"/>
          </a:p>
        </p:txBody>
      </p:sp>
      <p:pic>
        <p:nvPicPr>
          <p:cNvPr id="6" name="Picture 5"/>
          <p:cNvPicPr>
            <a:picLocks noChangeAspect="1"/>
          </p:cNvPicPr>
          <p:nvPr/>
        </p:nvPicPr>
        <p:blipFill>
          <a:blip r:embed="rId4"/>
          <a:stretch>
            <a:fillRect/>
          </a:stretch>
        </p:blipFill>
        <p:spPr>
          <a:xfrm>
            <a:off x="185292" y="180868"/>
            <a:ext cx="3172313" cy="3172313"/>
          </a:xfrm>
          <a:prstGeom prst="rect">
            <a:avLst/>
          </a:prstGeom>
        </p:spPr>
      </p:pic>
      <p:pic>
        <p:nvPicPr>
          <p:cNvPr id="7" name="Picture 6"/>
          <p:cNvPicPr>
            <a:picLocks noChangeAspect="1"/>
          </p:cNvPicPr>
          <p:nvPr/>
        </p:nvPicPr>
        <p:blipFill>
          <a:blip r:embed="rId5"/>
          <a:stretch>
            <a:fillRect/>
          </a:stretch>
        </p:blipFill>
        <p:spPr>
          <a:xfrm>
            <a:off x="185292" y="3524097"/>
            <a:ext cx="3172313" cy="3172313"/>
          </a:xfrm>
          <a:prstGeom prst="rect">
            <a:avLst/>
          </a:prstGeom>
        </p:spPr>
      </p:pic>
      <p:pic>
        <p:nvPicPr>
          <p:cNvPr id="8" name="Picture 7"/>
          <p:cNvPicPr>
            <a:picLocks noChangeAspect="1"/>
          </p:cNvPicPr>
          <p:nvPr/>
        </p:nvPicPr>
        <p:blipFill>
          <a:blip r:embed="rId6"/>
          <a:stretch>
            <a:fillRect/>
          </a:stretch>
        </p:blipFill>
        <p:spPr>
          <a:xfrm>
            <a:off x="3542897" y="3524097"/>
            <a:ext cx="3172313" cy="3172313"/>
          </a:xfrm>
          <a:prstGeom prst="rect">
            <a:avLst/>
          </a:prstGeom>
        </p:spPr>
      </p:pic>
      <p:pic>
        <p:nvPicPr>
          <p:cNvPr id="9" name="Picture 8"/>
          <p:cNvPicPr>
            <a:picLocks noChangeAspect="1"/>
          </p:cNvPicPr>
          <p:nvPr/>
        </p:nvPicPr>
        <p:blipFill>
          <a:blip r:embed="rId7"/>
          <a:stretch>
            <a:fillRect/>
          </a:stretch>
        </p:blipFill>
        <p:spPr>
          <a:xfrm>
            <a:off x="3542897" y="180868"/>
            <a:ext cx="3172313" cy="3172313"/>
          </a:xfrm>
          <a:prstGeom prst="rect">
            <a:avLst/>
          </a:prstGeom>
        </p:spPr>
      </p:pic>
    </p:spTree>
    <p:extLst>
      <p:ext uri="{BB962C8B-B14F-4D97-AF65-F5344CB8AC3E}">
        <p14:creationId xmlns:p14="http://schemas.microsoft.com/office/powerpoint/2010/main" val="1661605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2230</TotalTime>
  <Words>1177</Words>
  <Application>Microsoft Office PowerPoint</Application>
  <PresentationFormat>On-screen Show (4:3)</PresentationFormat>
  <Paragraphs>116</Paragraphs>
  <Slides>17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American Typewriter</vt:lpstr>
      <vt:lpstr>Arial</vt:lpstr>
      <vt:lpstr>Calibri</vt:lpstr>
      <vt:lpstr>Didot</vt:lpstr>
      <vt:lpstr>Futura</vt:lpstr>
      <vt:lpstr>Office Theme</vt:lpstr>
      <vt:lpstr>IDENTITY</vt:lpstr>
      <vt:lpstr>STAND UP IF…</vt:lpstr>
      <vt:lpstr>How do we create an IDENTITY?</vt:lpstr>
      <vt:lpstr>Unit 2   Artists Explore Identity of Self &amp; Others in Artwork</vt:lpstr>
      <vt:lpstr>JR</vt:lpstr>
      <vt:lpstr>Felix Gonzalez-Torres</vt:lpstr>
      <vt:lpstr>LEI XUE</vt:lpstr>
      <vt:lpstr>MICHAEL GUMP / BOB BUGS</vt:lpstr>
      <vt:lpstr>Theo Welling</vt:lpstr>
      <vt:lpstr>Janna Langholz</vt:lpstr>
      <vt:lpstr>HERALDIC CRESTS</vt:lpstr>
      <vt:lpstr>RAMIRO GOMEZ</vt:lpstr>
      <vt:lpstr>MUNDANO</vt:lpstr>
      <vt:lpstr>ROMAN ONDAK</vt:lpstr>
      <vt:lpstr>FRIDA KAHLO</vt:lpstr>
      <vt:lpstr>Unit 2   Artists Explore Identity of Self &amp; Others in Artwork</vt:lpstr>
      <vt:lpstr>Other Artist?</vt:lpstr>
    </vt:vector>
  </TitlesOfParts>
  <Company>TBHS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IDENTITY</dc:title>
  <dc:creator>Rosemary Ziegler</dc:creator>
  <cp:lastModifiedBy>James Kaegel</cp:lastModifiedBy>
  <cp:revision>22</cp:revision>
  <dcterms:created xsi:type="dcterms:W3CDTF">2017-11-05T02:53:11Z</dcterms:created>
  <dcterms:modified xsi:type="dcterms:W3CDTF">2018-10-16T12:08:33Z</dcterms:modified>
</cp:coreProperties>
</file>