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5" r:id="rId3"/>
    <p:sldId id="264" r:id="rId4"/>
    <p:sldId id="260" r:id="rId5"/>
    <p:sldId id="267" r:id="rId6"/>
    <p:sldId id="266" r:id="rId7"/>
    <p:sldId id="262" r:id="rId8"/>
    <p:sldId id="263" r:id="rId9"/>
    <p:sldId id="258" r:id="rId10"/>
    <p:sldId id="257" r:id="rId11"/>
    <p:sldId id="261" r:id="rId12"/>
    <p:sldId id="259" r:id="rId13"/>
    <p:sldId id="269" r:id="rId14"/>
    <p:sldId id="270"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3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966D1C-5B5E-FE44-B782-F2DEA5EE092E}" type="datetimeFigureOut">
              <a:rPr lang="en-US" smtClean="0"/>
              <a:t>7/19/18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68CC2F-C4F1-684D-A0AE-FBFE967B8AF0}" type="slidenum">
              <a:rPr lang="en-US" smtClean="0"/>
              <a:t>‹#›</a:t>
            </a:fld>
            <a:endParaRPr lang="en-US"/>
          </a:p>
        </p:txBody>
      </p:sp>
    </p:spTree>
    <p:extLst>
      <p:ext uri="{BB962C8B-B14F-4D97-AF65-F5344CB8AC3E}">
        <p14:creationId xmlns:p14="http://schemas.microsoft.com/office/powerpoint/2010/main" val="36657386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Myers-Briggs personality test assesses certain parts of personality</a:t>
            </a:r>
            <a:r>
              <a:rPr lang="en-US" baseline="0" dirty="0" smtClean="0"/>
              <a:t> to determine which 1/16 types a person is.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2</a:t>
            </a:fld>
            <a:endParaRPr lang="en-US"/>
          </a:p>
        </p:txBody>
      </p:sp>
    </p:spTree>
    <p:extLst>
      <p:ext uri="{BB962C8B-B14F-4D97-AF65-F5344CB8AC3E}">
        <p14:creationId xmlns:p14="http://schemas.microsoft.com/office/powerpoint/2010/main" val="84439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image of the Identity Tapestry. On the wall are posted statements onto which viewers/participants in the artwork wrap strings</a:t>
            </a:r>
            <a:r>
              <a:rPr lang="en-US" baseline="0" dirty="0" smtClean="0"/>
              <a:t> to represent their personal feelings. The resulting tapestry is a form of data collection and represents the community of museum goers. In her artist’s statement Mary March states: “</a:t>
            </a:r>
            <a:r>
              <a:rPr lang="en-US" sz="1200" kern="1200" dirty="0" smtClean="0">
                <a:solidFill>
                  <a:schemeClr val="tx1"/>
                </a:solidFill>
                <a:latin typeface="+mn-lt"/>
                <a:ea typeface="+mn-ea"/>
                <a:cs typeface="+mn-cs"/>
              </a:rPr>
              <a:t>The root of my work is exploring both the individual person and humanity through identity, relationships, diversity, and commonality.  How do we define ourselves and each other?”</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11</a:t>
            </a:fld>
            <a:endParaRPr lang="en-US"/>
          </a:p>
        </p:txBody>
      </p:sp>
    </p:spTree>
    <p:extLst>
      <p:ext uri="{BB962C8B-B14F-4D97-AF65-F5344CB8AC3E}">
        <p14:creationId xmlns:p14="http://schemas.microsoft.com/office/powerpoint/2010/main" val="26615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be fun to be a participant in an artwork like</a:t>
            </a:r>
            <a:r>
              <a:rPr lang="en-US" baseline="0" dirty="0" smtClean="0"/>
              <a:t> this because it makes you feel like a part of a community or at least that your voice is being heard. I was able to write on the board placed in the Grove on Manchester Road. Mainly people take these artworks seriously but with any participatory artwork you have to accept whatever people do with it; that is their expression. Keep that in mind if you choose to create a participatory piece.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12</a:t>
            </a:fld>
            <a:endParaRPr lang="en-US"/>
          </a:p>
        </p:txBody>
      </p:sp>
    </p:spTree>
    <p:extLst>
      <p:ext uri="{BB962C8B-B14F-4D97-AF65-F5344CB8AC3E}">
        <p14:creationId xmlns:p14="http://schemas.microsoft.com/office/powerpoint/2010/main" val="1274359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a:t>
            </a:r>
            <a:r>
              <a:rPr lang="en-US" baseline="0" dirty="0" smtClean="0"/>
              <a:t> Your artwork could be based off of inspirations from other cultures, past and present. </a:t>
            </a:r>
            <a:r>
              <a:rPr lang="en-US" dirty="0" smtClean="0"/>
              <a:t>This slide represents</a:t>
            </a:r>
            <a:r>
              <a:rPr lang="en-US" baseline="0" dirty="0" smtClean="0"/>
              <a:t> artwork from different areas around the world which could be used as inspiration for final projects. </a:t>
            </a:r>
          </a:p>
          <a:p>
            <a:endParaRPr lang="en-US" baseline="0" dirty="0" smtClean="0"/>
          </a:p>
          <a:p>
            <a:r>
              <a:rPr lang="en-US" baseline="0" dirty="0" smtClean="0"/>
              <a:t>That being said, remember and cite your sources. You can use a style, artwork or artist for inspiration without copying what they’ve created. If you have questions about what that is please let me know.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13</a:t>
            </a:fld>
            <a:endParaRPr lang="en-US"/>
          </a:p>
        </p:txBody>
      </p:sp>
    </p:spTree>
    <p:extLst>
      <p:ext uri="{BB962C8B-B14F-4D97-AF65-F5344CB8AC3E}">
        <p14:creationId xmlns:p14="http://schemas.microsoft.com/office/powerpoint/2010/main" val="329445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 </a:t>
            </a:r>
            <a:r>
              <a:rPr lang="en-US" sz="1200" kern="1200" dirty="0" err="1" smtClean="0">
                <a:solidFill>
                  <a:schemeClr val="tx1"/>
                </a:solidFill>
                <a:latin typeface="+mn-lt"/>
                <a:ea typeface="+mn-ea"/>
                <a:cs typeface="+mn-cs"/>
              </a:rPr>
              <a:t>Xiaofeng</a:t>
            </a:r>
            <a:r>
              <a:rPr lang="en-US" sz="1200" kern="1200" dirty="0" smtClean="0">
                <a:solidFill>
                  <a:schemeClr val="tx1"/>
                </a:solidFill>
                <a:latin typeface="+mn-lt"/>
                <a:ea typeface="+mn-ea"/>
                <a:cs typeface="+mn-cs"/>
              </a:rPr>
              <a:t> is an artist from Beijing who takes shards of traditional ceramics from the song, </a:t>
            </a:r>
            <a:r>
              <a:rPr lang="en-US" sz="1200" kern="1200" dirty="0" err="1" smtClean="0">
                <a:solidFill>
                  <a:schemeClr val="tx1"/>
                </a:solidFill>
                <a:latin typeface="+mn-lt"/>
                <a:ea typeface="+mn-ea"/>
                <a:cs typeface="+mn-cs"/>
              </a:rPr>
              <a:t>ming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yuan</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qing</a:t>
            </a:r>
            <a:r>
              <a:rPr lang="en-US" sz="1200" kern="1200" dirty="0" smtClean="0">
                <a:solidFill>
                  <a:schemeClr val="tx1"/>
                </a:solidFill>
                <a:latin typeface="+mn-lt"/>
                <a:ea typeface="+mn-ea"/>
                <a:cs typeface="+mn-cs"/>
              </a:rPr>
              <a:t> dynasties, sews them together on a </a:t>
            </a:r>
            <a:r>
              <a:rPr lang="en-US" sz="1200" kern="1200" dirty="0" err="1" smtClean="0">
                <a:solidFill>
                  <a:schemeClr val="tx1"/>
                </a:solidFill>
                <a:latin typeface="+mn-lt"/>
                <a:ea typeface="+mn-ea"/>
                <a:cs typeface="+mn-cs"/>
              </a:rPr>
              <a:t>leathe</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14</a:t>
            </a:fld>
            <a:endParaRPr lang="en-US"/>
          </a:p>
        </p:txBody>
      </p:sp>
    </p:spTree>
    <p:extLst>
      <p:ext uri="{BB962C8B-B14F-4D97-AF65-F5344CB8AC3E}">
        <p14:creationId xmlns:p14="http://schemas.microsoft.com/office/powerpoint/2010/main" val="407156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have access to computers for 2 days in class to prepare for their independent projects. This may include researching techniques,</a:t>
            </a:r>
            <a:r>
              <a:rPr lang="en-US" baseline="0" dirty="0" smtClean="0"/>
              <a:t> finding inspirations &amp; imagery. This will be turned in as a part of the final grade for this project. THE GOAL IS TO EXPAND and then come back.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15</a:t>
            </a:fld>
            <a:endParaRPr lang="en-US"/>
          </a:p>
        </p:txBody>
      </p:sp>
    </p:spTree>
    <p:extLst>
      <p:ext uri="{BB962C8B-B14F-4D97-AF65-F5344CB8AC3E}">
        <p14:creationId xmlns:p14="http://schemas.microsoft.com/office/powerpoint/2010/main" val="27846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your journal today please take a </a:t>
            </a:r>
            <a:r>
              <a:rPr lang="en-US" dirty="0" err="1" smtClean="0"/>
              <a:t>Buzzfeed</a:t>
            </a:r>
            <a:r>
              <a:rPr lang="en-US" dirty="0" smtClean="0"/>
              <a:t> </a:t>
            </a:r>
            <a:r>
              <a:rPr lang="en-US" baseline="0" dirty="0" smtClean="0"/>
              <a:t>personality test and draw the final image of your result.</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3</a:t>
            </a:fld>
            <a:endParaRPr lang="en-US"/>
          </a:p>
        </p:txBody>
      </p:sp>
    </p:spTree>
    <p:extLst>
      <p:ext uri="{BB962C8B-B14F-4D97-AF65-F5344CB8AC3E}">
        <p14:creationId xmlns:p14="http://schemas.microsoft.com/office/powerpoint/2010/main" val="418881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a:t>
            </a:r>
            <a:r>
              <a:rPr lang="en-US" baseline="0" dirty="0" smtClean="0"/>
              <a:t> the conception of what identity can be. Could be written into journal if students are interested.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4</a:t>
            </a:fld>
            <a:endParaRPr lang="en-US"/>
          </a:p>
        </p:txBody>
      </p:sp>
    </p:spTree>
    <p:extLst>
      <p:ext uri="{BB962C8B-B14F-4D97-AF65-F5344CB8AC3E}">
        <p14:creationId xmlns:p14="http://schemas.microsoft.com/office/powerpoint/2010/main" val="183956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identity is mentioned people normally</a:t>
            </a:r>
            <a:r>
              <a:rPr lang="en-US" baseline="0" dirty="0" smtClean="0"/>
              <a:t> think of traditional portraiture in the style of the “masters” as can be seen in the presidential portrait gallery.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5</a:t>
            </a:fld>
            <a:endParaRPr lang="en-US"/>
          </a:p>
        </p:txBody>
      </p:sp>
    </p:spTree>
    <p:extLst>
      <p:ext uri="{BB962C8B-B14F-4D97-AF65-F5344CB8AC3E}">
        <p14:creationId xmlns:p14="http://schemas.microsoft.com/office/powerpoint/2010/main" val="3231143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HipHop</a:t>
            </a:r>
            <a:r>
              <a:rPr lang="en-US" baseline="0" dirty="0" smtClean="0"/>
              <a:t> portrait artist </a:t>
            </a:r>
            <a:r>
              <a:rPr lang="en-US" baseline="0" dirty="0" err="1" smtClean="0"/>
              <a:t>Kehinde</a:t>
            </a:r>
            <a:r>
              <a:rPr lang="en-US" baseline="0" dirty="0" smtClean="0"/>
              <a:t> Wiley has been creating portraits for much of his career, in which he infuses natural imagery, fabric pattern and traditional European Poses and painting technique. He has been selected to paint Obama’s presidential portrait which demonstrates his personality. If you choose to do a portrait of yourself or another person please ensure that you are capturing their essence (similar to the caricature that we previously created).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6</a:t>
            </a:fld>
            <a:endParaRPr lang="en-US"/>
          </a:p>
        </p:txBody>
      </p:sp>
    </p:spTree>
    <p:extLst>
      <p:ext uri="{BB962C8B-B14F-4D97-AF65-F5344CB8AC3E}">
        <p14:creationId xmlns:p14="http://schemas.microsoft.com/office/powerpoint/2010/main" val="272788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 to the right is a self-portrait</a:t>
            </a:r>
            <a:r>
              <a:rPr lang="en-US" baseline="0" dirty="0" smtClean="0"/>
              <a:t> completed by Chuck Close and the image to the left (found at St. Louis Art Museum) is an image of his friend “Keith” which was created as a series of hyper-realistic images of his friends and family in the 60s. Chuck Close demonstrates what it means to have an artistic process.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7</a:t>
            </a:fld>
            <a:endParaRPr lang="en-US"/>
          </a:p>
        </p:txBody>
      </p:sp>
    </p:spTree>
    <p:extLst>
      <p:ext uri="{BB962C8B-B14F-4D97-AF65-F5344CB8AC3E}">
        <p14:creationId xmlns:p14="http://schemas.microsoft.com/office/powerpoint/2010/main" val="52788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processes he</a:t>
            </a:r>
            <a:r>
              <a:rPr lang="en-US" baseline="0" dirty="0" smtClean="0"/>
              <a:t> uses is to apply a grid to the surface. This is just a tool; it may work for SOME of those interested in doing portraiture; it creates reference points to be more realistic. You can still alter what you do with the grid when applying the image (warp the grid, layer multiple images or simplify the image) and apply any technique or style to the surface.  </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8</a:t>
            </a:fld>
            <a:endParaRPr lang="en-US"/>
          </a:p>
        </p:txBody>
      </p:sp>
    </p:spTree>
    <p:extLst>
      <p:ext uri="{BB962C8B-B14F-4D97-AF65-F5344CB8AC3E}">
        <p14:creationId xmlns:p14="http://schemas.microsoft.com/office/powerpoint/2010/main" val="157180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exploring</a:t>
            </a:r>
            <a:r>
              <a:rPr lang="en-US" baseline="0" dirty="0" smtClean="0"/>
              <a:t> concepts about yourself or other individuals you can focus on a specific subset of people. We can identify in many ways; you may be able to use elements of your </a:t>
            </a:r>
            <a:r>
              <a:rPr lang="en-US" baseline="0" dirty="0" err="1" smtClean="0"/>
              <a:t>coggle</a:t>
            </a:r>
            <a:r>
              <a:rPr lang="en-US" baseline="0" dirty="0" smtClean="0"/>
              <a:t> to determine these personal attributes.</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9</a:t>
            </a:fld>
            <a:endParaRPr lang="en-US"/>
          </a:p>
        </p:txBody>
      </p:sp>
    </p:spTree>
    <p:extLst>
      <p:ext uri="{BB962C8B-B14F-4D97-AF65-F5344CB8AC3E}">
        <p14:creationId xmlns:p14="http://schemas.microsoft.com/office/powerpoint/2010/main" val="329395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Many artists decide to explore what it means to be a part of a group of persons (writers, punks, students/learners, atheists, chefs, etc.)</a:t>
            </a:r>
            <a:r>
              <a:rPr lang="en-US" sz="1200" kern="1200" baseline="0" dirty="0" smtClean="0">
                <a:solidFill>
                  <a:schemeClr val="tx1"/>
                </a:solidFill>
                <a:latin typeface="+mn-lt"/>
                <a:ea typeface="+mn-ea"/>
                <a:cs typeface="+mn-cs"/>
              </a:rPr>
              <a:t> and to express that to an audience or the public </a:t>
            </a:r>
            <a:r>
              <a:rPr lang="en-US" sz="1200" kern="1200" dirty="0" smtClean="0">
                <a:solidFill>
                  <a:schemeClr val="tx1"/>
                </a:solidFill>
                <a:latin typeface="+mn-lt"/>
                <a:ea typeface="+mn-ea"/>
                <a:cs typeface="+mn-cs"/>
              </a:rPr>
              <a:t>2. Typographical string installation, located in Grange Park, Toronto by Canadian artist Sean Martindale. In 24hrs, Sean used 21,633 feet of salvaged nylon string to write the word “FREE”. 3. The Dutch design firm </a:t>
            </a:r>
            <a:r>
              <a:rPr lang="en-US" sz="1200" kern="1200" dirty="0" err="1" smtClean="0">
                <a:solidFill>
                  <a:schemeClr val="tx1"/>
                </a:solidFill>
                <a:latin typeface="+mn-lt"/>
                <a:ea typeface="+mn-ea"/>
                <a:cs typeface="+mn-cs"/>
              </a:rPr>
              <a:t>Demakersvan</a:t>
            </a:r>
            <a:r>
              <a:rPr lang="en-US" sz="1200" kern="1200" dirty="0" smtClean="0">
                <a:solidFill>
                  <a:schemeClr val="tx1"/>
                </a:solidFill>
                <a:latin typeface="+mn-lt"/>
                <a:ea typeface="+mn-ea"/>
                <a:cs typeface="+mn-cs"/>
              </a:rPr>
              <a:t> created this lace chain-link fence in response to a challenge by the Design Center at Philadelphia University 4. Street artist duo Hyde &amp; Seek create funny, unexpected art around Adelaide- this is a neat idea that can be seen at High Schools</a:t>
            </a:r>
            <a:r>
              <a:rPr lang="en-US" sz="1200" kern="1200" baseline="0" dirty="0" smtClean="0">
                <a:solidFill>
                  <a:schemeClr val="tx1"/>
                </a:solidFill>
                <a:latin typeface="+mn-lt"/>
                <a:ea typeface="+mn-ea"/>
                <a:cs typeface="+mn-cs"/>
              </a:rPr>
              <a:t> around the country</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968CC2F-C4F1-684D-A0AE-FBFE967B8AF0}" type="slidenum">
              <a:rPr lang="en-US" smtClean="0"/>
              <a:t>10</a:t>
            </a:fld>
            <a:endParaRPr lang="en-US"/>
          </a:p>
        </p:txBody>
      </p:sp>
    </p:spTree>
    <p:extLst>
      <p:ext uri="{BB962C8B-B14F-4D97-AF65-F5344CB8AC3E}">
        <p14:creationId xmlns:p14="http://schemas.microsoft.com/office/powerpoint/2010/main" val="60747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81339F-FCD9-4F43-ACDD-578686AAA0E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156514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1339F-FCD9-4F43-ACDD-578686AAA0E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51708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1339F-FCD9-4F43-ACDD-578686AAA0E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70318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1339F-FCD9-4F43-ACDD-578686AAA0E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301377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81339F-FCD9-4F43-ACDD-578686AAA0E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383323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81339F-FCD9-4F43-ACDD-578686AAA0EB}"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1133089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81339F-FCD9-4F43-ACDD-578686AAA0EB}" type="datetimeFigureOut">
              <a:rPr lang="en-US" smtClean="0"/>
              <a:t>7/19/18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287265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81339F-FCD9-4F43-ACDD-578686AAA0EB}" type="datetimeFigureOut">
              <a:rPr lang="en-US" smtClean="0"/>
              <a:t>7/19/18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320744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1339F-FCD9-4F43-ACDD-578686AAA0EB}" type="datetimeFigureOut">
              <a:rPr lang="en-US" smtClean="0"/>
              <a:t>7/19/18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24578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1339F-FCD9-4F43-ACDD-578686AAA0EB}"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577866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1339F-FCD9-4F43-ACDD-578686AAA0EB}"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035DC-EA03-B040-98CF-BCB1E079A4F3}" type="slidenum">
              <a:rPr lang="en-US" smtClean="0"/>
              <a:t>‹#›</a:t>
            </a:fld>
            <a:endParaRPr lang="en-US"/>
          </a:p>
        </p:txBody>
      </p:sp>
    </p:spTree>
    <p:extLst>
      <p:ext uri="{BB962C8B-B14F-4D97-AF65-F5344CB8AC3E}">
        <p14:creationId xmlns:p14="http://schemas.microsoft.com/office/powerpoint/2010/main" val="39272260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1339F-FCD9-4F43-ACDD-578686AAA0EB}" type="datetimeFigureOut">
              <a:rPr lang="en-US" smtClean="0"/>
              <a:t>7/19/18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035DC-EA03-B040-98CF-BCB1E079A4F3}" type="slidenum">
              <a:rPr lang="en-US" smtClean="0"/>
              <a:t>‹#›</a:t>
            </a:fld>
            <a:endParaRPr lang="en-US"/>
          </a:p>
        </p:txBody>
      </p:sp>
    </p:spTree>
    <p:extLst>
      <p:ext uri="{BB962C8B-B14F-4D97-AF65-F5344CB8AC3E}">
        <p14:creationId xmlns:p14="http://schemas.microsoft.com/office/powerpoint/2010/main" val="2802959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hyperlink" Target="http://marymarch.com"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http://beforeidie.city"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microsoft.com/office/2007/relationships/hdphoto" Target="../media/hdphoto1.wdp"/><Relationship Id="rId6" Type="http://schemas.openxmlformats.org/officeDocument/2006/relationships/hyperlink" Target="http://www.redgategallery.com/Artists/Li_Xiaofeng-sculpture/index.html"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s://www.huffingtonpost.com/2014/02/20/buzzfeed-quiz-how-do-they-work_n_4810992.html"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hyperlink" Target="https://www.whitehousehistory.org/galleries/presidential-portrait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kehindewiley.com" TargetMode="Externa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hyperlink" Target="https://qz.com/1102633/former-us-president-barack-obama-picks-kehinde-wiley-to-paint-his-official-presidential-portrait-for-the-smithsonian-national-portrait-gallery/" TargetMode="External"/><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emuseum.slam.org:8080/emuseum/media/view/Objects/13358/106874?t:state:flow=3fa040d6-f123-433c-ad08-aef0bb1bbfca" TargetMode="External"/><Relationship Id="rId6" Type="http://schemas.openxmlformats.org/officeDocument/2006/relationships/hyperlink" Target="http://whitecube.com/channel/in_the_studio/chuck_close_in_the_studio/"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12512"/>
            <a:ext cx="7772400" cy="1470025"/>
          </a:xfrm>
        </p:spPr>
        <p:txBody>
          <a:bodyPr/>
          <a:lstStyle/>
          <a:p>
            <a:r>
              <a:rPr lang="en-US" dirty="0" smtClean="0"/>
              <a:t>IDENTITY</a:t>
            </a:r>
            <a:endParaRPr lang="en-US" dirty="0"/>
          </a:p>
        </p:txBody>
      </p:sp>
      <p:pic>
        <p:nvPicPr>
          <p:cNvPr id="4" name="Picture 3"/>
          <p:cNvPicPr>
            <a:picLocks noChangeAspect="1"/>
          </p:cNvPicPr>
          <p:nvPr/>
        </p:nvPicPr>
        <p:blipFill>
          <a:blip r:embed="rId2"/>
          <a:stretch>
            <a:fillRect/>
          </a:stretch>
        </p:blipFill>
        <p:spPr>
          <a:xfrm>
            <a:off x="508000" y="627812"/>
            <a:ext cx="8128000" cy="4584700"/>
          </a:xfrm>
          <a:prstGeom prst="rect">
            <a:avLst/>
          </a:prstGeom>
        </p:spPr>
      </p:pic>
    </p:spTree>
    <p:extLst>
      <p:ext uri="{BB962C8B-B14F-4D97-AF65-F5344CB8AC3E}">
        <p14:creationId xmlns:p14="http://schemas.microsoft.com/office/powerpoint/2010/main" val="1411512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2500" y="1367248"/>
            <a:ext cx="10511579" cy="5224994"/>
          </a:xfrm>
          <a:prstGeom prst="rect">
            <a:avLst/>
          </a:prstGeom>
        </p:spPr>
      </p:pic>
      <p:sp>
        <p:nvSpPr>
          <p:cNvPr id="2" name="Title 1"/>
          <p:cNvSpPr>
            <a:spLocks noGrp="1"/>
          </p:cNvSpPr>
          <p:nvPr>
            <p:ph type="title"/>
          </p:nvPr>
        </p:nvSpPr>
        <p:spPr>
          <a:xfrm>
            <a:off x="457200" y="-196237"/>
            <a:ext cx="8229600" cy="1143000"/>
          </a:xfrm>
        </p:spPr>
        <p:txBody>
          <a:bodyPr/>
          <a:lstStyle/>
          <a:p>
            <a:r>
              <a:rPr lang="en-US" dirty="0" smtClean="0"/>
              <a:t>WHO ARE WE?</a:t>
            </a:r>
            <a:endParaRPr lang="en-US" dirty="0"/>
          </a:p>
        </p:txBody>
      </p:sp>
      <p:pic>
        <p:nvPicPr>
          <p:cNvPr id="4" name="Picture 3"/>
          <p:cNvPicPr>
            <a:picLocks noChangeAspect="1"/>
          </p:cNvPicPr>
          <p:nvPr/>
        </p:nvPicPr>
        <p:blipFill>
          <a:blip r:embed="rId4"/>
          <a:stretch>
            <a:fillRect/>
          </a:stretch>
        </p:blipFill>
        <p:spPr>
          <a:xfrm>
            <a:off x="0" y="767953"/>
            <a:ext cx="9144000" cy="6090047"/>
          </a:xfrm>
          <a:prstGeom prst="rect">
            <a:avLst/>
          </a:prstGeom>
        </p:spPr>
      </p:pic>
      <p:pic>
        <p:nvPicPr>
          <p:cNvPr id="5" name="Picture 4"/>
          <p:cNvPicPr>
            <a:picLocks noChangeAspect="1"/>
          </p:cNvPicPr>
          <p:nvPr/>
        </p:nvPicPr>
        <p:blipFill>
          <a:blip r:embed="rId5"/>
          <a:stretch>
            <a:fillRect/>
          </a:stretch>
        </p:blipFill>
        <p:spPr>
          <a:xfrm>
            <a:off x="0" y="767953"/>
            <a:ext cx="9144000" cy="6620256"/>
          </a:xfrm>
          <a:prstGeom prst="rect">
            <a:avLst/>
          </a:prstGeom>
        </p:spPr>
      </p:pic>
      <p:pic>
        <p:nvPicPr>
          <p:cNvPr id="6" name="Picture 5"/>
          <p:cNvPicPr>
            <a:picLocks noChangeAspect="1"/>
          </p:cNvPicPr>
          <p:nvPr/>
        </p:nvPicPr>
        <p:blipFill>
          <a:blip r:embed="rId6"/>
          <a:stretch>
            <a:fillRect/>
          </a:stretch>
        </p:blipFill>
        <p:spPr>
          <a:xfrm>
            <a:off x="0" y="767953"/>
            <a:ext cx="9144000" cy="6858000"/>
          </a:xfrm>
          <a:prstGeom prst="rect">
            <a:avLst/>
          </a:prstGeom>
        </p:spPr>
      </p:pic>
    </p:spTree>
    <p:extLst>
      <p:ext uri="{BB962C8B-B14F-4D97-AF65-F5344CB8AC3E}">
        <p14:creationId xmlns:p14="http://schemas.microsoft.com/office/powerpoint/2010/main" val="3818374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52"/>
            <a:ext cx="8229600" cy="1143000"/>
          </a:xfrm>
        </p:spPr>
        <p:txBody>
          <a:bodyPr/>
          <a:lstStyle/>
          <a:p>
            <a:r>
              <a:rPr lang="en-US" dirty="0" smtClean="0"/>
              <a:t>MARY MARCH</a:t>
            </a:r>
            <a:endParaRPr lang="en-US" dirty="0"/>
          </a:p>
        </p:txBody>
      </p:sp>
      <p:pic>
        <p:nvPicPr>
          <p:cNvPr id="5" name="Picture 4"/>
          <p:cNvPicPr>
            <a:picLocks noChangeAspect="1"/>
          </p:cNvPicPr>
          <p:nvPr/>
        </p:nvPicPr>
        <p:blipFill rotWithShape="1">
          <a:blip r:embed="rId3"/>
          <a:srcRect t="6255" b="10946"/>
          <a:stretch/>
        </p:blipFill>
        <p:spPr>
          <a:xfrm>
            <a:off x="-186258" y="4868232"/>
            <a:ext cx="3896660" cy="2089652"/>
          </a:xfrm>
          <a:prstGeom prst="rect">
            <a:avLst/>
          </a:prstGeom>
        </p:spPr>
      </p:pic>
      <p:pic>
        <p:nvPicPr>
          <p:cNvPr id="6" name="Picture 5"/>
          <p:cNvPicPr>
            <a:picLocks noChangeAspect="1"/>
          </p:cNvPicPr>
          <p:nvPr/>
        </p:nvPicPr>
        <p:blipFill>
          <a:blip r:embed="rId4"/>
          <a:stretch>
            <a:fillRect/>
          </a:stretch>
        </p:blipFill>
        <p:spPr>
          <a:xfrm>
            <a:off x="6490975" y="4868232"/>
            <a:ext cx="2786203" cy="2089652"/>
          </a:xfrm>
          <a:prstGeom prst="rect">
            <a:avLst/>
          </a:prstGeom>
        </p:spPr>
      </p:pic>
      <p:pic>
        <p:nvPicPr>
          <p:cNvPr id="7" name="Picture 6"/>
          <p:cNvPicPr>
            <a:picLocks noChangeAspect="1"/>
          </p:cNvPicPr>
          <p:nvPr/>
        </p:nvPicPr>
        <p:blipFill>
          <a:blip r:embed="rId5"/>
          <a:stretch>
            <a:fillRect/>
          </a:stretch>
        </p:blipFill>
        <p:spPr>
          <a:xfrm>
            <a:off x="3710402" y="4872454"/>
            <a:ext cx="2780574" cy="2085430"/>
          </a:xfrm>
          <a:prstGeom prst="rect">
            <a:avLst/>
          </a:prstGeom>
        </p:spPr>
      </p:pic>
      <p:pic>
        <p:nvPicPr>
          <p:cNvPr id="4" name="Picture 3"/>
          <p:cNvPicPr>
            <a:picLocks noChangeAspect="1"/>
          </p:cNvPicPr>
          <p:nvPr/>
        </p:nvPicPr>
        <p:blipFill>
          <a:blip r:embed="rId6"/>
          <a:stretch>
            <a:fillRect/>
          </a:stretch>
        </p:blipFill>
        <p:spPr>
          <a:xfrm>
            <a:off x="-1" y="1050484"/>
            <a:ext cx="9154037" cy="3850508"/>
          </a:xfrm>
          <a:prstGeom prst="rect">
            <a:avLst/>
          </a:prstGeom>
        </p:spPr>
      </p:pic>
      <p:sp>
        <p:nvSpPr>
          <p:cNvPr id="8" name="TextBox 7"/>
          <p:cNvSpPr txBox="1"/>
          <p:nvPr/>
        </p:nvSpPr>
        <p:spPr>
          <a:xfrm>
            <a:off x="7420804" y="681152"/>
            <a:ext cx="1524012" cy="369332"/>
          </a:xfrm>
          <a:prstGeom prst="rect">
            <a:avLst/>
          </a:prstGeom>
          <a:noFill/>
        </p:spPr>
        <p:txBody>
          <a:bodyPr wrap="none" rtlCol="0">
            <a:spAutoFit/>
          </a:bodyPr>
          <a:lstStyle/>
          <a:p>
            <a:r>
              <a:rPr lang="en-US" dirty="0" smtClean="0">
                <a:hlinkClick r:id="rId7"/>
              </a:rPr>
              <a:t>Artist Website</a:t>
            </a:r>
            <a:endParaRPr lang="en-US" dirty="0"/>
          </a:p>
        </p:txBody>
      </p:sp>
    </p:spTree>
    <p:extLst>
      <p:ext uri="{BB962C8B-B14F-4D97-AF65-F5344CB8AC3E}">
        <p14:creationId xmlns:p14="http://schemas.microsoft.com/office/powerpoint/2010/main" val="14921941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052901" cy="1143000"/>
          </a:xfrm>
        </p:spPr>
        <p:txBody>
          <a:bodyPr/>
          <a:lstStyle/>
          <a:p>
            <a:r>
              <a:rPr lang="en-US" dirty="0" smtClean="0"/>
              <a:t>CANDY CHANG</a:t>
            </a:r>
            <a:endParaRPr lang="en-US" dirty="0"/>
          </a:p>
        </p:txBody>
      </p:sp>
      <p:pic>
        <p:nvPicPr>
          <p:cNvPr id="4" name="Picture 3"/>
          <p:cNvPicPr>
            <a:picLocks noChangeAspect="1"/>
          </p:cNvPicPr>
          <p:nvPr/>
        </p:nvPicPr>
        <p:blipFill>
          <a:blip r:embed="rId3"/>
          <a:stretch>
            <a:fillRect/>
          </a:stretch>
        </p:blipFill>
        <p:spPr>
          <a:xfrm>
            <a:off x="4052901" y="3223548"/>
            <a:ext cx="4862498" cy="3634451"/>
          </a:xfrm>
          <a:prstGeom prst="rect">
            <a:avLst/>
          </a:prstGeom>
        </p:spPr>
      </p:pic>
      <p:pic>
        <p:nvPicPr>
          <p:cNvPr id="5" name="Picture 4"/>
          <p:cNvPicPr>
            <a:picLocks noChangeAspect="1"/>
          </p:cNvPicPr>
          <p:nvPr/>
        </p:nvPicPr>
        <p:blipFill>
          <a:blip r:embed="rId4"/>
          <a:stretch>
            <a:fillRect/>
          </a:stretch>
        </p:blipFill>
        <p:spPr>
          <a:xfrm>
            <a:off x="4052901" y="0"/>
            <a:ext cx="4862498" cy="3634451"/>
          </a:xfrm>
          <a:prstGeom prst="rect">
            <a:avLst/>
          </a:prstGeom>
        </p:spPr>
      </p:pic>
      <p:sp>
        <p:nvSpPr>
          <p:cNvPr id="6" name="TextBox 5"/>
          <p:cNvSpPr txBox="1"/>
          <p:nvPr/>
        </p:nvSpPr>
        <p:spPr>
          <a:xfrm>
            <a:off x="291966" y="1578227"/>
            <a:ext cx="3459793" cy="4247317"/>
          </a:xfrm>
          <a:prstGeom prst="rect">
            <a:avLst/>
          </a:prstGeom>
          <a:noFill/>
        </p:spPr>
        <p:txBody>
          <a:bodyPr wrap="square" rtlCol="0">
            <a:spAutoFit/>
          </a:bodyPr>
          <a:lstStyle/>
          <a:p>
            <a:r>
              <a:rPr lang="en-US" dirty="0" smtClean="0"/>
              <a:t>“Candy Chang and writer James A. Reeves have developed this space to examine our common anxieties, contemplate mortality, and better understand what it means to be human.”</a:t>
            </a:r>
          </a:p>
          <a:p>
            <a:endParaRPr lang="en-US" dirty="0"/>
          </a:p>
          <a:p>
            <a:r>
              <a:rPr lang="en-US" dirty="0" smtClean="0"/>
              <a:t>The wall has been re-created over 2,000 times in 76 countries, 38 languages and now many new variations have formed.</a:t>
            </a:r>
          </a:p>
          <a:p>
            <a:endParaRPr lang="en-US" dirty="0"/>
          </a:p>
          <a:p>
            <a:r>
              <a:rPr lang="en-US" dirty="0" smtClean="0"/>
              <a:t>The two images to the right are from one of the installations in St. Louis at Craft Alliance in the Loop. </a:t>
            </a:r>
            <a:endParaRPr lang="en-US" dirty="0"/>
          </a:p>
        </p:txBody>
      </p:sp>
      <p:sp>
        <p:nvSpPr>
          <p:cNvPr id="7" name="TextBox 6"/>
          <p:cNvSpPr txBox="1"/>
          <p:nvPr/>
        </p:nvSpPr>
        <p:spPr>
          <a:xfrm>
            <a:off x="2727976" y="6379874"/>
            <a:ext cx="961584" cy="369332"/>
          </a:xfrm>
          <a:prstGeom prst="rect">
            <a:avLst/>
          </a:prstGeom>
          <a:noFill/>
        </p:spPr>
        <p:txBody>
          <a:bodyPr wrap="none" rtlCol="0">
            <a:spAutoFit/>
          </a:bodyPr>
          <a:lstStyle/>
          <a:p>
            <a:r>
              <a:rPr lang="en-US" dirty="0" smtClean="0">
                <a:hlinkClick r:id="rId5"/>
              </a:rPr>
              <a:t>Website</a:t>
            </a:r>
            <a:endParaRPr lang="en-US" dirty="0"/>
          </a:p>
        </p:txBody>
      </p:sp>
    </p:spTree>
    <p:extLst>
      <p:ext uri="{BB962C8B-B14F-4D97-AF65-F5344CB8AC3E}">
        <p14:creationId xmlns:p14="http://schemas.microsoft.com/office/powerpoint/2010/main" val="23600732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ARTWORK of the WORLD</a:t>
            </a:r>
            <a:endParaRPr lang="en-US" dirty="0"/>
          </a:p>
        </p:txBody>
      </p:sp>
      <p:pic>
        <p:nvPicPr>
          <p:cNvPr id="4" name="Picture 3"/>
          <p:cNvPicPr>
            <a:picLocks noChangeAspect="1"/>
          </p:cNvPicPr>
          <p:nvPr/>
        </p:nvPicPr>
        <p:blipFill>
          <a:blip r:embed="rId3"/>
          <a:stretch>
            <a:fillRect/>
          </a:stretch>
        </p:blipFill>
        <p:spPr>
          <a:xfrm>
            <a:off x="0" y="1197913"/>
            <a:ext cx="9144000" cy="5447211"/>
          </a:xfrm>
          <a:prstGeom prst="rect">
            <a:avLst/>
          </a:prstGeom>
        </p:spPr>
      </p:pic>
      <p:pic>
        <p:nvPicPr>
          <p:cNvPr id="5" name="Picture 4"/>
          <p:cNvPicPr>
            <a:picLocks noChangeAspect="1"/>
          </p:cNvPicPr>
          <p:nvPr/>
        </p:nvPicPr>
        <p:blipFill>
          <a:blip r:embed="rId4"/>
          <a:stretch>
            <a:fillRect/>
          </a:stretch>
        </p:blipFill>
        <p:spPr>
          <a:xfrm>
            <a:off x="5936642" y="4239606"/>
            <a:ext cx="3207357" cy="2405518"/>
          </a:xfrm>
          <a:prstGeom prst="rect">
            <a:avLst/>
          </a:prstGeom>
        </p:spPr>
      </p:pic>
      <p:pic>
        <p:nvPicPr>
          <p:cNvPr id="6" name="Picture 5"/>
          <p:cNvPicPr>
            <a:picLocks noChangeAspect="1"/>
          </p:cNvPicPr>
          <p:nvPr/>
        </p:nvPicPr>
        <p:blipFill>
          <a:blip r:embed="rId5"/>
          <a:stretch>
            <a:fillRect/>
          </a:stretch>
        </p:blipFill>
        <p:spPr>
          <a:xfrm>
            <a:off x="4953675" y="2268758"/>
            <a:ext cx="1965933" cy="1970848"/>
          </a:xfrm>
          <a:prstGeom prst="rect">
            <a:avLst/>
          </a:prstGeom>
        </p:spPr>
      </p:pic>
      <p:pic>
        <p:nvPicPr>
          <p:cNvPr id="7" name="Picture 6"/>
          <p:cNvPicPr>
            <a:picLocks noChangeAspect="1"/>
          </p:cNvPicPr>
          <p:nvPr/>
        </p:nvPicPr>
        <p:blipFill rotWithShape="1">
          <a:blip r:embed="rId6"/>
          <a:srcRect l="21803" r="23137"/>
          <a:stretch/>
        </p:blipFill>
        <p:spPr>
          <a:xfrm>
            <a:off x="4953675" y="4239606"/>
            <a:ext cx="1324490" cy="2405518"/>
          </a:xfrm>
          <a:prstGeom prst="rect">
            <a:avLst/>
          </a:prstGeom>
        </p:spPr>
      </p:pic>
      <p:pic>
        <p:nvPicPr>
          <p:cNvPr id="8" name="Picture 7"/>
          <p:cNvPicPr>
            <a:picLocks noChangeAspect="1"/>
          </p:cNvPicPr>
          <p:nvPr/>
        </p:nvPicPr>
        <p:blipFill>
          <a:blip r:embed="rId7"/>
          <a:stretch>
            <a:fillRect/>
          </a:stretch>
        </p:blipFill>
        <p:spPr>
          <a:xfrm>
            <a:off x="3509634" y="3337630"/>
            <a:ext cx="1444041" cy="1751532"/>
          </a:xfrm>
          <a:prstGeom prst="rect">
            <a:avLst/>
          </a:prstGeom>
        </p:spPr>
      </p:pic>
      <p:pic>
        <p:nvPicPr>
          <p:cNvPr id="9" name="Picture 8"/>
          <p:cNvPicPr>
            <a:picLocks noChangeAspect="1"/>
          </p:cNvPicPr>
          <p:nvPr/>
        </p:nvPicPr>
        <p:blipFill>
          <a:blip r:embed="rId8"/>
          <a:stretch>
            <a:fillRect/>
          </a:stretch>
        </p:blipFill>
        <p:spPr>
          <a:xfrm>
            <a:off x="2839885" y="2325834"/>
            <a:ext cx="2113790" cy="1011796"/>
          </a:xfrm>
          <a:prstGeom prst="rect">
            <a:avLst/>
          </a:prstGeom>
        </p:spPr>
      </p:pic>
      <p:pic>
        <p:nvPicPr>
          <p:cNvPr id="10" name="Picture 9"/>
          <p:cNvPicPr>
            <a:picLocks noChangeAspect="1"/>
          </p:cNvPicPr>
          <p:nvPr/>
        </p:nvPicPr>
        <p:blipFill>
          <a:blip r:embed="rId9"/>
          <a:stretch>
            <a:fillRect/>
          </a:stretch>
        </p:blipFill>
        <p:spPr>
          <a:xfrm>
            <a:off x="6919609" y="1191577"/>
            <a:ext cx="2224390" cy="3078303"/>
          </a:xfrm>
          <a:prstGeom prst="rect">
            <a:avLst/>
          </a:prstGeom>
        </p:spPr>
      </p:pic>
      <p:pic>
        <p:nvPicPr>
          <p:cNvPr id="11" name="Picture 10"/>
          <p:cNvPicPr>
            <a:picLocks noChangeAspect="1"/>
          </p:cNvPicPr>
          <p:nvPr/>
        </p:nvPicPr>
        <p:blipFill rotWithShape="1">
          <a:blip r:embed="rId10"/>
          <a:srcRect t="4286" b="29665"/>
          <a:stretch/>
        </p:blipFill>
        <p:spPr>
          <a:xfrm>
            <a:off x="4366858" y="1197945"/>
            <a:ext cx="2567021" cy="1129624"/>
          </a:xfrm>
          <a:prstGeom prst="rect">
            <a:avLst/>
          </a:prstGeom>
        </p:spPr>
      </p:pic>
      <p:pic>
        <p:nvPicPr>
          <p:cNvPr id="12" name="Picture 11"/>
          <p:cNvPicPr>
            <a:picLocks noChangeAspect="1"/>
          </p:cNvPicPr>
          <p:nvPr/>
        </p:nvPicPr>
        <p:blipFill>
          <a:blip r:embed="rId11"/>
          <a:stretch>
            <a:fillRect/>
          </a:stretch>
        </p:blipFill>
        <p:spPr>
          <a:xfrm>
            <a:off x="2854156" y="1197945"/>
            <a:ext cx="761203" cy="1130868"/>
          </a:xfrm>
          <a:prstGeom prst="rect">
            <a:avLst/>
          </a:prstGeom>
        </p:spPr>
      </p:pic>
      <p:pic>
        <p:nvPicPr>
          <p:cNvPr id="13" name="Picture 12"/>
          <p:cNvPicPr>
            <a:picLocks noChangeAspect="1"/>
          </p:cNvPicPr>
          <p:nvPr/>
        </p:nvPicPr>
        <p:blipFill>
          <a:blip r:embed="rId12"/>
          <a:stretch>
            <a:fillRect/>
          </a:stretch>
        </p:blipFill>
        <p:spPr>
          <a:xfrm>
            <a:off x="3601088" y="1197945"/>
            <a:ext cx="765770" cy="1127889"/>
          </a:xfrm>
          <a:prstGeom prst="rect">
            <a:avLst/>
          </a:prstGeom>
        </p:spPr>
      </p:pic>
      <p:pic>
        <p:nvPicPr>
          <p:cNvPr id="14" name="Picture 13"/>
          <p:cNvPicPr>
            <a:picLocks noChangeAspect="1"/>
          </p:cNvPicPr>
          <p:nvPr/>
        </p:nvPicPr>
        <p:blipFill>
          <a:blip r:embed="rId13"/>
          <a:stretch>
            <a:fillRect/>
          </a:stretch>
        </p:blipFill>
        <p:spPr>
          <a:xfrm>
            <a:off x="-276554" y="1197945"/>
            <a:ext cx="3130710" cy="2146052"/>
          </a:xfrm>
          <a:prstGeom prst="rect">
            <a:avLst/>
          </a:prstGeom>
        </p:spPr>
      </p:pic>
      <p:pic>
        <p:nvPicPr>
          <p:cNvPr id="15" name="Picture 14"/>
          <p:cNvPicPr>
            <a:picLocks noChangeAspect="1"/>
          </p:cNvPicPr>
          <p:nvPr/>
        </p:nvPicPr>
        <p:blipFill>
          <a:blip r:embed="rId14"/>
          <a:stretch>
            <a:fillRect/>
          </a:stretch>
        </p:blipFill>
        <p:spPr>
          <a:xfrm>
            <a:off x="0" y="3337630"/>
            <a:ext cx="2480621" cy="3307494"/>
          </a:xfrm>
          <a:prstGeom prst="rect">
            <a:avLst/>
          </a:prstGeom>
        </p:spPr>
      </p:pic>
      <p:pic>
        <p:nvPicPr>
          <p:cNvPr id="16" name="Picture 15"/>
          <p:cNvPicPr>
            <a:picLocks noChangeAspect="1"/>
          </p:cNvPicPr>
          <p:nvPr/>
        </p:nvPicPr>
        <p:blipFill>
          <a:blip r:embed="rId15"/>
          <a:stretch>
            <a:fillRect/>
          </a:stretch>
        </p:blipFill>
        <p:spPr>
          <a:xfrm>
            <a:off x="2480621" y="4996421"/>
            <a:ext cx="2473054" cy="1648702"/>
          </a:xfrm>
          <a:prstGeom prst="rect">
            <a:avLst/>
          </a:prstGeom>
        </p:spPr>
      </p:pic>
      <p:pic>
        <p:nvPicPr>
          <p:cNvPr id="17" name="Picture 16"/>
          <p:cNvPicPr>
            <a:picLocks noChangeAspect="1"/>
          </p:cNvPicPr>
          <p:nvPr/>
        </p:nvPicPr>
        <p:blipFill rotWithShape="1">
          <a:blip r:embed="rId16"/>
          <a:srcRect l="15451" r="19782"/>
          <a:stretch/>
        </p:blipFill>
        <p:spPr>
          <a:xfrm>
            <a:off x="2480621" y="3343997"/>
            <a:ext cx="1046619" cy="1211966"/>
          </a:xfrm>
          <a:prstGeom prst="rect">
            <a:avLst/>
          </a:prstGeom>
        </p:spPr>
      </p:pic>
      <p:pic>
        <p:nvPicPr>
          <p:cNvPr id="18" name="Picture 17"/>
          <p:cNvPicPr>
            <a:picLocks noChangeAspect="1"/>
          </p:cNvPicPr>
          <p:nvPr/>
        </p:nvPicPr>
        <p:blipFill>
          <a:blip r:embed="rId17"/>
          <a:stretch>
            <a:fillRect/>
          </a:stretch>
        </p:blipFill>
        <p:spPr>
          <a:xfrm>
            <a:off x="2480621" y="4473716"/>
            <a:ext cx="1029013" cy="519531"/>
          </a:xfrm>
          <a:prstGeom prst="rect">
            <a:avLst/>
          </a:prstGeom>
        </p:spPr>
      </p:pic>
      <p:pic>
        <p:nvPicPr>
          <p:cNvPr id="19" name="Picture 18"/>
          <p:cNvPicPr>
            <a:picLocks noChangeAspect="1"/>
          </p:cNvPicPr>
          <p:nvPr/>
        </p:nvPicPr>
        <p:blipFill>
          <a:blip r:embed="rId18"/>
          <a:stretch>
            <a:fillRect/>
          </a:stretch>
        </p:blipFill>
        <p:spPr>
          <a:xfrm>
            <a:off x="-1" y="0"/>
            <a:ext cx="9144000" cy="6858000"/>
          </a:xfrm>
          <a:prstGeom prst="rect">
            <a:avLst/>
          </a:prstGeom>
        </p:spPr>
      </p:pic>
    </p:spTree>
    <p:extLst>
      <p:ext uri="{BB962C8B-B14F-4D97-AF65-F5344CB8AC3E}">
        <p14:creationId xmlns:p14="http://schemas.microsoft.com/office/powerpoint/2010/main" val="1854106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dissolv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dissolv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4755" r="15743"/>
          <a:stretch/>
        </p:blipFill>
        <p:spPr>
          <a:xfrm>
            <a:off x="4377560" y="0"/>
            <a:ext cx="4766440" cy="68580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9059" r="12151"/>
          <a:stretch/>
        </p:blipFill>
        <p:spPr>
          <a:xfrm>
            <a:off x="0" y="0"/>
            <a:ext cx="3767485" cy="6858000"/>
          </a:xfrm>
          <a:prstGeom prst="rect">
            <a:avLst/>
          </a:prstGeom>
        </p:spPr>
      </p:pic>
      <p:sp>
        <p:nvSpPr>
          <p:cNvPr id="2" name="Title 1"/>
          <p:cNvSpPr>
            <a:spLocks noGrp="1"/>
          </p:cNvSpPr>
          <p:nvPr>
            <p:ph type="title"/>
          </p:nvPr>
        </p:nvSpPr>
        <p:spPr>
          <a:xfrm rot="16200000">
            <a:off x="609899" y="2857500"/>
            <a:ext cx="6857998" cy="1143000"/>
          </a:xfrm>
        </p:spPr>
        <p:txBody>
          <a:bodyPr/>
          <a:lstStyle/>
          <a:p>
            <a:r>
              <a:rPr lang="en-US" dirty="0" smtClean="0"/>
              <a:t>LI XIAOFENG</a:t>
            </a:r>
            <a:endParaRPr lang="en-US" dirty="0"/>
          </a:p>
        </p:txBody>
      </p:sp>
      <p:sp>
        <p:nvSpPr>
          <p:cNvPr id="7" name="TextBox 6"/>
          <p:cNvSpPr txBox="1"/>
          <p:nvPr/>
        </p:nvSpPr>
        <p:spPr>
          <a:xfrm>
            <a:off x="3025404" y="6308523"/>
            <a:ext cx="1762021" cy="369332"/>
          </a:xfrm>
          <a:prstGeom prst="rect">
            <a:avLst/>
          </a:prstGeom>
          <a:noFill/>
        </p:spPr>
        <p:txBody>
          <a:bodyPr wrap="none" rtlCol="0">
            <a:spAutoFit/>
          </a:bodyPr>
          <a:lstStyle/>
          <a:p>
            <a:r>
              <a:rPr lang="en-US" dirty="0" smtClean="0">
                <a:hlinkClick r:id="rId6"/>
              </a:rPr>
              <a:t>Red Gate Gallery</a:t>
            </a:r>
            <a:endParaRPr lang="en-US" dirty="0"/>
          </a:p>
        </p:txBody>
      </p:sp>
    </p:spTree>
    <p:extLst>
      <p:ext uri="{BB962C8B-B14F-4D97-AF65-F5344CB8AC3E}">
        <p14:creationId xmlns:p14="http://schemas.microsoft.com/office/powerpoint/2010/main" val="13847391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340920" y="2643278"/>
            <a:ext cx="4180802" cy="1143000"/>
          </a:xfrm>
        </p:spPr>
        <p:txBody>
          <a:bodyPr/>
          <a:lstStyle/>
          <a:p>
            <a:r>
              <a:rPr lang="en-US" dirty="0" smtClean="0"/>
              <a:t>RESEARCH</a:t>
            </a:r>
            <a:endParaRPr lang="en-US" dirty="0"/>
          </a:p>
        </p:txBody>
      </p:sp>
      <p:pic>
        <p:nvPicPr>
          <p:cNvPr id="6" name="Picture 5" descr="Screen Shot 2017-11-26 at 8.2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617" y="0"/>
            <a:ext cx="6225702" cy="6858000"/>
          </a:xfrm>
          <a:prstGeom prst="rect">
            <a:avLst/>
          </a:prstGeom>
        </p:spPr>
      </p:pic>
      <p:sp>
        <p:nvSpPr>
          <p:cNvPr id="7" name="TextBox 6"/>
          <p:cNvSpPr txBox="1"/>
          <p:nvPr/>
        </p:nvSpPr>
        <p:spPr>
          <a:xfrm rot="16200000">
            <a:off x="-1227283" y="2680859"/>
            <a:ext cx="6336224" cy="1477328"/>
          </a:xfrm>
          <a:prstGeom prst="rect">
            <a:avLst/>
          </a:prstGeom>
          <a:noFill/>
        </p:spPr>
        <p:txBody>
          <a:bodyPr wrap="square" rtlCol="0">
            <a:spAutoFit/>
          </a:bodyPr>
          <a:lstStyle/>
          <a:p>
            <a:pPr algn="ctr"/>
            <a:r>
              <a:rPr lang="en-US" dirty="0" smtClean="0"/>
              <a:t>This worksheet will be filled out using a computer in class and will be turned in as a part of the final product. The minimum expectation is that you put thorough thought and effort into the completion of this worksheet; you may choose to do more to prepare for your final artwork.</a:t>
            </a:r>
            <a:endParaRPr lang="en-US" dirty="0"/>
          </a:p>
        </p:txBody>
      </p:sp>
    </p:spTree>
    <p:extLst>
      <p:ext uri="{BB962C8B-B14F-4D97-AF65-F5344CB8AC3E}">
        <p14:creationId xmlns:p14="http://schemas.microsoft.com/office/powerpoint/2010/main" val="30013755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068729" y="2814506"/>
            <a:ext cx="6292877" cy="1143000"/>
          </a:xfrm>
        </p:spPr>
        <p:txBody>
          <a:bodyPr/>
          <a:lstStyle/>
          <a:p>
            <a:r>
              <a:rPr lang="en-US" dirty="0" smtClean="0"/>
              <a:t>Myers-Briggs</a:t>
            </a:r>
            <a:endParaRPr lang="en-US" dirty="0"/>
          </a:p>
        </p:txBody>
      </p:sp>
      <p:pic>
        <p:nvPicPr>
          <p:cNvPr id="4" name="Picture 3"/>
          <p:cNvPicPr>
            <a:picLocks noChangeAspect="1"/>
          </p:cNvPicPr>
          <p:nvPr/>
        </p:nvPicPr>
        <p:blipFill>
          <a:blip r:embed="rId3"/>
          <a:stretch>
            <a:fillRect/>
          </a:stretch>
        </p:blipFill>
        <p:spPr>
          <a:xfrm>
            <a:off x="2127683" y="0"/>
            <a:ext cx="6833152" cy="6858000"/>
          </a:xfrm>
          <a:prstGeom prst="rect">
            <a:avLst/>
          </a:prstGeom>
        </p:spPr>
      </p:pic>
    </p:spTree>
    <p:extLst>
      <p:ext uri="{BB962C8B-B14F-4D97-AF65-F5344CB8AC3E}">
        <p14:creationId xmlns:p14="http://schemas.microsoft.com/office/powerpoint/2010/main" val="18258840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604687"/>
            <a:ext cx="6487835" cy="3410272"/>
          </a:xfrm>
          <a:prstGeom prst="rect">
            <a:avLst/>
          </a:prstGeom>
        </p:spPr>
      </p:pic>
      <p:pic>
        <p:nvPicPr>
          <p:cNvPr id="5" name="Picture 4"/>
          <p:cNvPicPr>
            <a:picLocks noChangeAspect="1"/>
          </p:cNvPicPr>
          <p:nvPr/>
        </p:nvPicPr>
        <p:blipFill rotWithShape="1">
          <a:blip r:embed="rId4"/>
          <a:srcRect t="12451" b="12646"/>
          <a:stretch/>
        </p:blipFill>
        <p:spPr>
          <a:xfrm>
            <a:off x="0" y="0"/>
            <a:ext cx="6487834" cy="3644660"/>
          </a:xfrm>
          <a:prstGeom prst="rect">
            <a:avLst/>
          </a:prstGeom>
        </p:spPr>
      </p:pic>
      <p:sp>
        <p:nvSpPr>
          <p:cNvPr id="6" name="TextBox 5"/>
          <p:cNvSpPr txBox="1"/>
          <p:nvPr/>
        </p:nvSpPr>
        <p:spPr>
          <a:xfrm>
            <a:off x="6907056" y="6134806"/>
            <a:ext cx="1816160" cy="369332"/>
          </a:xfrm>
          <a:prstGeom prst="rect">
            <a:avLst/>
          </a:prstGeom>
          <a:noFill/>
        </p:spPr>
        <p:txBody>
          <a:bodyPr wrap="none" rtlCol="0">
            <a:spAutoFit/>
          </a:bodyPr>
          <a:lstStyle/>
          <a:p>
            <a:r>
              <a:rPr lang="en-US" dirty="0" smtClean="0">
                <a:hlinkClick r:id="rId5"/>
              </a:rPr>
              <a:t>Making Of Article</a:t>
            </a:r>
            <a:endParaRPr lang="en-US" dirty="0"/>
          </a:p>
        </p:txBody>
      </p:sp>
      <p:pic>
        <p:nvPicPr>
          <p:cNvPr id="8" name="Picture 7"/>
          <p:cNvPicPr>
            <a:picLocks noChangeAspect="1"/>
          </p:cNvPicPr>
          <p:nvPr/>
        </p:nvPicPr>
        <p:blipFill rotWithShape="1">
          <a:blip r:embed="rId6"/>
          <a:srcRect t="14664" b="16187"/>
          <a:stretch/>
        </p:blipFill>
        <p:spPr>
          <a:xfrm rot="16200000">
            <a:off x="4705592" y="1917387"/>
            <a:ext cx="6194325" cy="2240512"/>
          </a:xfrm>
          <a:prstGeom prst="rect">
            <a:avLst/>
          </a:prstGeom>
        </p:spPr>
      </p:pic>
    </p:spTree>
    <p:extLst>
      <p:ext uri="{BB962C8B-B14F-4D97-AF65-F5344CB8AC3E}">
        <p14:creationId xmlns:p14="http://schemas.microsoft.com/office/powerpoint/2010/main" val="1170330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a:t>
            </a:r>
            <a:endParaRPr lang="en-US" dirty="0"/>
          </a:p>
        </p:txBody>
      </p:sp>
      <p:sp>
        <p:nvSpPr>
          <p:cNvPr id="4" name="TextBox 3"/>
          <p:cNvSpPr txBox="1"/>
          <p:nvPr/>
        </p:nvSpPr>
        <p:spPr>
          <a:xfrm>
            <a:off x="0" y="1232972"/>
            <a:ext cx="9144000" cy="369332"/>
          </a:xfrm>
          <a:prstGeom prst="rect">
            <a:avLst/>
          </a:prstGeom>
          <a:noFill/>
        </p:spPr>
        <p:txBody>
          <a:bodyPr wrap="square" rtlCol="0">
            <a:spAutoFit/>
          </a:bodyPr>
          <a:lstStyle/>
          <a:p>
            <a:pPr algn="ctr"/>
            <a:r>
              <a:rPr lang="en-US" dirty="0" smtClean="0"/>
              <a:t>Who we think we are; which is comprised of a number of factors:</a:t>
            </a:r>
            <a:endParaRPr lang="en-US" dirty="0"/>
          </a:p>
        </p:txBody>
      </p:sp>
      <p:sp>
        <p:nvSpPr>
          <p:cNvPr id="5" name="TextBox 4"/>
          <p:cNvSpPr txBox="1"/>
          <p:nvPr/>
        </p:nvSpPr>
        <p:spPr>
          <a:xfrm>
            <a:off x="1541245" y="2154607"/>
            <a:ext cx="6483102" cy="2554545"/>
          </a:xfrm>
          <a:prstGeom prst="rect">
            <a:avLst/>
          </a:prstGeom>
          <a:noFill/>
        </p:spPr>
        <p:txBody>
          <a:bodyPr wrap="square" rtlCol="0">
            <a:spAutoFit/>
          </a:bodyPr>
          <a:lstStyle/>
          <a:p>
            <a:pPr marL="285750" indent="-285750">
              <a:buFont typeface="Arial"/>
              <a:buChar char="•"/>
            </a:pPr>
            <a:r>
              <a:rPr lang="en-US" sz="2000" dirty="0" smtClean="0"/>
              <a:t>Physical Characteristics</a:t>
            </a:r>
          </a:p>
          <a:p>
            <a:pPr marL="285750" indent="-285750">
              <a:buFont typeface="Arial"/>
              <a:buChar char="•"/>
            </a:pPr>
            <a:r>
              <a:rPr lang="en-US" sz="2000" dirty="0" smtClean="0"/>
              <a:t>Ethnicity or Family History</a:t>
            </a:r>
          </a:p>
          <a:p>
            <a:pPr marL="285750" indent="-285750">
              <a:buFont typeface="Arial"/>
              <a:buChar char="•"/>
            </a:pPr>
            <a:r>
              <a:rPr lang="en-US" sz="2000" dirty="0" smtClean="0"/>
              <a:t>Age/Race/Gender/Socio-Economic Status</a:t>
            </a:r>
          </a:p>
          <a:p>
            <a:pPr marL="285750" indent="-285750">
              <a:buFont typeface="Arial"/>
              <a:buChar char="•"/>
            </a:pPr>
            <a:r>
              <a:rPr lang="en-US" sz="2000" dirty="0" smtClean="0"/>
              <a:t>Hobbies, Interests or other Activities like work</a:t>
            </a:r>
          </a:p>
          <a:p>
            <a:pPr marL="285750" indent="-285750">
              <a:buFont typeface="Arial"/>
              <a:buChar char="•"/>
            </a:pPr>
            <a:r>
              <a:rPr lang="en-US" sz="2000" dirty="0" smtClean="0"/>
              <a:t>Intangible attributes like adjectives or personality traits</a:t>
            </a:r>
          </a:p>
          <a:p>
            <a:pPr marL="285750" indent="-285750">
              <a:buFont typeface="Arial"/>
              <a:buChar char="•"/>
            </a:pPr>
            <a:r>
              <a:rPr lang="en-US" sz="2000" dirty="0" smtClean="0"/>
              <a:t>Experiences</a:t>
            </a:r>
          </a:p>
          <a:p>
            <a:pPr marL="285750" indent="-285750">
              <a:buFont typeface="Arial"/>
              <a:buChar char="•"/>
            </a:pPr>
            <a:r>
              <a:rPr lang="en-US" sz="2000" dirty="0" smtClean="0"/>
              <a:t>Beliefs and Values</a:t>
            </a:r>
          </a:p>
          <a:p>
            <a:pPr marL="285750" indent="-285750">
              <a:buFont typeface="Arial"/>
              <a:buChar char="•"/>
            </a:pPr>
            <a:r>
              <a:rPr lang="en-US" sz="2000" dirty="0" smtClean="0"/>
              <a:t>Other things that I’ve forgotten</a:t>
            </a:r>
            <a:endParaRPr lang="en-US" sz="2000" dirty="0"/>
          </a:p>
        </p:txBody>
      </p:sp>
      <p:sp>
        <p:nvSpPr>
          <p:cNvPr id="6" name="TextBox 5"/>
          <p:cNvSpPr txBox="1"/>
          <p:nvPr/>
        </p:nvSpPr>
        <p:spPr>
          <a:xfrm>
            <a:off x="0" y="5295430"/>
            <a:ext cx="9144000" cy="646331"/>
          </a:xfrm>
          <a:prstGeom prst="rect">
            <a:avLst/>
          </a:prstGeom>
          <a:noFill/>
        </p:spPr>
        <p:txBody>
          <a:bodyPr wrap="square" rtlCol="0">
            <a:spAutoFit/>
          </a:bodyPr>
          <a:lstStyle/>
          <a:p>
            <a:pPr algn="ctr"/>
            <a:r>
              <a:rPr lang="en-US" dirty="0" smtClean="0"/>
              <a:t>You may choose to focus on any number of these factors in your artwork about</a:t>
            </a:r>
          </a:p>
          <a:p>
            <a:pPr algn="ctr"/>
            <a:endParaRPr lang="en-US" dirty="0"/>
          </a:p>
        </p:txBody>
      </p:sp>
      <p:sp>
        <p:nvSpPr>
          <p:cNvPr id="7" name="TextBox 6"/>
          <p:cNvSpPr txBox="1"/>
          <p:nvPr/>
        </p:nvSpPr>
        <p:spPr>
          <a:xfrm>
            <a:off x="1541245" y="5835987"/>
            <a:ext cx="6193516" cy="646331"/>
          </a:xfrm>
          <a:prstGeom prst="rect">
            <a:avLst/>
          </a:prstGeom>
          <a:noFill/>
        </p:spPr>
        <p:txBody>
          <a:bodyPr wrap="square" rtlCol="0">
            <a:spAutoFit/>
          </a:bodyPr>
          <a:lstStyle/>
          <a:p>
            <a:pPr marL="285750" indent="-285750">
              <a:buFont typeface="Arial"/>
              <a:buChar char="•"/>
            </a:pPr>
            <a:r>
              <a:rPr lang="en-US" dirty="0"/>
              <a:t>Y</a:t>
            </a:r>
            <a:r>
              <a:rPr lang="en-US" dirty="0" smtClean="0"/>
              <a:t>ourself</a:t>
            </a:r>
          </a:p>
          <a:p>
            <a:pPr marL="285750" indent="-285750">
              <a:buFont typeface="Arial"/>
              <a:buChar char="•"/>
            </a:pPr>
            <a:r>
              <a:rPr lang="en-US" dirty="0" smtClean="0"/>
              <a:t>Others</a:t>
            </a:r>
          </a:p>
        </p:txBody>
      </p:sp>
    </p:spTree>
    <p:extLst>
      <p:ext uri="{BB962C8B-B14F-4D97-AF65-F5344CB8AC3E}">
        <p14:creationId xmlns:p14="http://schemas.microsoft.com/office/powerpoint/2010/main" val="1122693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380" y="274638"/>
            <a:ext cx="5276620" cy="1143000"/>
          </a:xfrm>
        </p:spPr>
        <p:txBody>
          <a:bodyPr>
            <a:normAutofit/>
          </a:bodyPr>
          <a:lstStyle/>
          <a:p>
            <a:r>
              <a:rPr lang="en-US" dirty="0" smtClean="0"/>
              <a:t>PRESIDENTIAL </a:t>
            </a:r>
            <a:endParaRPr lang="en-US" dirty="0"/>
          </a:p>
        </p:txBody>
      </p:sp>
      <p:pic>
        <p:nvPicPr>
          <p:cNvPr id="4" name="Picture 3"/>
          <p:cNvPicPr>
            <a:picLocks noChangeAspect="1"/>
          </p:cNvPicPr>
          <p:nvPr/>
        </p:nvPicPr>
        <p:blipFill>
          <a:blip r:embed="rId3"/>
          <a:stretch>
            <a:fillRect/>
          </a:stretch>
        </p:blipFill>
        <p:spPr>
          <a:xfrm>
            <a:off x="3252101" y="1524000"/>
            <a:ext cx="3810000" cy="3810000"/>
          </a:xfrm>
          <a:prstGeom prst="rect">
            <a:avLst/>
          </a:prstGeom>
        </p:spPr>
      </p:pic>
      <p:pic>
        <p:nvPicPr>
          <p:cNvPr id="5" name="Picture 4"/>
          <p:cNvPicPr>
            <a:picLocks noChangeAspect="1"/>
          </p:cNvPicPr>
          <p:nvPr/>
        </p:nvPicPr>
        <p:blipFill rotWithShape="1">
          <a:blip r:embed="rId4"/>
          <a:srcRect l="15818" r="16013"/>
          <a:stretch/>
        </p:blipFill>
        <p:spPr>
          <a:xfrm>
            <a:off x="6546718" y="1524000"/>
            <a:ext cx="2597282" cy="3810000"/>
          </a:xfrm>
          <a:prstGeom prst="rect">
            <a:avLst/>
          </a:prstGeom>
        </p:spPr>
      </p:pic>
      <p:pic>
        <p:nvPicPr>
          <p:cNvPr id="6" name="Picture 5"/>
          <p:cNvPicPr>
            <a:picLocks noChangeAspect="1"/>
          </p:cNvPicPr>
          <p:nvPr/>
        </p:nvPicPr>
        <p:blipFill rotWithShape="1">
          <a:blip r:embed="rId5"/>
          <a:srcRect l="22222" r="21385"/>
          <a:stretch/>
        </p:blipFill>
        <p:spPr>
          <a:xfrm>
            <a:off x="0" y="0"/>
            <a:ext cx="3867380" cy="6858000"/>
          </a:xfrm>
          <a:prstGeom prst="rect">
            <a:avLst/>
          </a:prstGeom>
        </p:spPr>
      </p:pic>
      <p:sp>
        <p:nvSpPr>
          <p:cNvPr id="7" name="Title 1"/>
          <p:cNvSpPr txBox="1">
            <a:spLocks/>
          </p:cNvSpPr>
          <p:nvPr/>
        </p:nvSpPr>
        <p:spPr>
          <a:xfrm>
            <a:off x="3867380" y="5361508"/>
            <a:ext cx="5276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PORTRAITURE</a:t>
            </a:r>
            <a:endParaRPr lang="en-US" dirty="0"/>
          </a:p>
        </p:txBody>
      </p:sp>
      <p:sp>
        <p:nvSpPr>
          <p:cNvPr id="9" name="TextBox 8"/>
          <p:cNvSpPr txBox="1"/>
          <p:nvPr/>
        </p:nvSpPr>
        <p:spPr>
          <a:xfrm>
            <a:off x="7062101" y="6319842"/>
            <a:ext cx="1697901" cy="369332"/>
          </a:xfrm>
          <a:prstGeom prst="rect">
            <a:avLst/>
          </a:prstGeom>
          <a:noFill/>
        </p:spPr>
        <p:txBody>
          <a:bodyPr wrap="none" rtlCol="0">
            <a:spAutoFit/>
          </a:bodyPr>
          <a:lstStyle/>
          <a:p>
            <a:r>
              <a:rPr lang="en-US" dirty="0" smtClean="0">
                <a:hlinkClick r:id="rId6"/>
              </a:rPr>
              <a:t>National Gallery</a:t>
            </a:r>
            <a:endParaRPr lang="en-US" dirty="0"/>
          </a:p>
        </p:txBody>
      </p:sp>
    </p:spTree>
    <p:extLst>
      <p:ext uri="{BB962C8B-B14F-4D97-AF65-F5344CB8AC3E}">
        <p14:creationId xmlns:p14="http://schemas.microsoft.com/office/powerpoint/2010/main" val="16667796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64783" y="1298472"/>
            <a:ext cx="3357171" cy="4476228"/>
          </a:xfrm>
          <a:prstGeom prst="rect">
            <a:avLst/>
          </a:prstGeom>
        </p:spPr>
      </p:pic>
      <p:sp>
        <p:nvSpPr>
          <p:cNvPr id="2" name="Title 1"/>
          <p:cNvSpPr>
            <a:spLocks noGrp="1"/>
          </p:cNvSpPr>
          <p:nvPr>
            <p:ph type="title"/>
          </p:nvPr>
        </p:nvSpPr>
        <p:spPr/>
        <p:txBody>
          <a:bodyPr/>
          <a:lstStyle/>
          <a:p>
            <a:r>
              <a:rPr lang="en-US" dirty="0" smtClean="0"/>
              <a:t>KEHINDE WILEY</a:t>
            </a:r>
            <a:endParaRPr lang="en-US" dirty="0"/>
          </a:p>
        </p:txBody>
      </p:sp>
      <p:sp>
        <p:nvSpPr>
          <p:cNvPr id="4" name="TextBox 3"/>
          <p:cNvSpPr txBox="1"/>
          <p:nvPr/>
        </p:nvSpPr>
        <p:spPr>
          <a:xfrm>
            <a:off x="7162788" y="6321962"/>
            <a:ext cx="1524012" cy="369332"/>
          </a:xfrm>
          <a:prstGeom prst="rect">
            <a:avLst/>
          </a:prstGeom>
          <a:noFill/>
        </p:spPr>
        <p:txBody>
          <a:bodyPr wrap="none" rtlCol="0">
            <a:spAutoFit/>
          </a:bodyPr>
          <a:lstStyle/>
          <a:p>
            <a:r>
              <a:rPr lang="en-US" dirty="0" smtClean="0">
                <a:hlinkClick r:id="rId4"/>
              </a:rPr>
              <a:t>Artist Website</a:t>
            </a:r>
            <a:endParaRPr lang="en-US" dirty="0"/>
          </a:p>
        </p:txBody>
      </p:sp>
      <p:pic>
        <p:nvPicPr>
          <p:cNvPr id="5" name="Picture 4"/>
          <p:cNvPicPr>
            <a:picLocks noChangeAspect="1"/>
          </p:cNvPicPr>
          <p:nvPr/>
        </p:nvPicPr>
        <p:blipFill>
          <a:blip r:embed="rId5"/>
          <a:stretch>
            <a:fillRect/>
          </a:stretch>
        </p:blipFill>
        <p:spPr>
          <a:xfrm>
            <a:off x="5766394" y="1298472"/>
            <a:ext cx="3526050" cy="4476227"/>
          </a:xfrm>
          <a:prstGeom prst="rect">
            <a:avLst/>
          </a:prstGeom>
        </p:spPr>
      </p:pic>
      <p:pic>
        <p:nvPicPr>
          <p:cNvPr id="6" name="Picture 5"/>
          <p:cNvPicPr>
            <a:picLocks noChangeAspect="1"/>
          </p:cNvPicPr>
          <p:nvPr/>
        </p:nvPicPr>
        <p:blipFill>
          <a:blip r:embed="rId6"/>
          <a:stretch>
            <a:fillRect/>
          </a:stretch>
        </p:blipFill>
        <p:spPr>
          <a:xfrm>
            <a:off x="0" y="1298472"/>
            <a:ext cx="3508941" cy="4476227"/>
          </a:xfrm>
          <a:prstGeom prst="rect">
            <a:avLst/>
          </a:prstGeom>
        </p:spPr>
      </p:pic>
      <p:sp>
        <p:nvSpPr>
          <p:cNvPr id="8" name="TextBox 7"/>
          <p:cNvSpPr txBox="1"/>
          <p:nvPr/>
        </p:nvSpPr>
        <p:spPr>
          <a:xfrm>
            <a:off x="457200" y="6321962"/>
            <a:ext cx="2724611" cy="369332"/>
          </a:xfrm>
          <a:prstGeom prst="rect">
            <a:avLst/>
          </a:prstGeom>
          <a:noFill/>
        </p:spPr>
        <p:txBody>
          <a:bodyPr wrap="none" rtlCol="0">
            <a:spAutoFit/>
          </a:bodyPr>
          <a:lstStyle/>
          <a:p>
            <a:r>
              <a:rPr lang="en-US" dirty="0" smtClean="0">
                <a:hlinkClick r:id="rId7"/>
              </a:rPr>
              <a:t>Presidential Portrait Article</a:t>
            </a:r>
            <a:endParaRPr lang="en-US" dirty="0"/>
          </a:p>
        </p:txBody>
      </p:sp>
      <p:pic>
        <p:nvPicPr>
          <p:cNvPr id="3" name="Picture 2"/>
          <p:cNvPicPr>
            <a:picLocks noChangeAspect="1"/>
          </p:cNvPicPr>
          <p:nvPr/>
        </p:nvPicPr>
        <p:blipFill>
          <a:blip r:embed="rId8"/>
          <a:stretch>
            <a:fillRect/>
          </a:stretch>
        </p:blipFill>
        <p:spPr>
          <a:xfrm>
            <a:off x="1608667" y="1278595"/>
            <a:ext cx="6189121" cy="4496105"/>
          </a:xfrm>
          <a:prstGeom prst="rect">
            <a:avLst/>
          </a:prstGeom>
        </p:spPr>
      </p:pic>
    </p:spTree>
    <p:extLst>
      <p:ext uri="{BB962C8B-B14F-4D97-AF65-F5344CB8AC3E}">
        <p14:creationId xmlns:p14="http://schemas.microsoft.com/office/powerpoint/2010/main" val="125318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872"/>
            <a:ext cx="8229600" cy="1143000"/>
          </a:xfrm>
        </p:spPr>
        <p:txBody>
          <a:bodyPr/>
          <a:lstStyle/>
          <a:p>
            <a:r>
              <a:rPr lang="en-US" dirty="0" smtClean="0"/>
              <a:t>CHUCK CLOSE</a:t>
            </a:r>
            <a:endParaRPr lang="en-US" dirty="0"/>
          </a:p>
        </p:txBody>
      </p:sp>
      <p:pic>
        <p:nvPicPr>
          <p:cNvPr id="4" name="Picture 3"/>
          <p:cNvPicPr>
            <a:picLocks noChangeAspect="1"/>
          </p:cNvPicPr>
          <p:nvPr/>
        </p:nvPicPr>
        <p:blipFill>
          <a:blip r:embed="rId3"/>
          <a:stretch>
            <a:fillRect/>
          </a:stretch>
        </p:blipFill>
        <p:spPr>
          <a:xfrm>
            <a:off x="4648044" y="1417638"/>
            <a:ext cx="4195737" cy="5102923"/>
          </a:xfrm>
          <a:prstGeom prst="rect">
            <a:avLst/>
          </a:prstGeom>
        </p:spPr>
      </p:pic>
      <p:pic>
        <p:nvPicPr>
          <p:cNvPr id="5" name="Picture 4"/>
          <p:cNvPicPr>
            <a:picLocks noChangeAspect="1"/>
          </p:cNvPicPr>
          <p:nvPr/>
        </p:nvPicPr>
        <p:blipFill rotWithShape="1">
          <a:blip r:embed="rId4"/>
          <a:srcRect l="11348" r="10737"/>
          <a:stretch/>
        </p:blipFill>
        <p:spPr>
          <a:xfrm>
            <a:off x="323996" y="1417638"/>
            <a:ext cx="3975927" cy="5102923"/>
          </a:xfrm>
          <a:prstGeom prst="rect">
            <a:avLst/>
          </a:prstGeom>
        </p:spPr>
      </p:pic>
      <p:sp>
        <p:nvSpPr>
          <p:cNvPr id="6" name="TextBox 5"/>
          <p:cNvSpPr txBox="1"/>
          <p:nvPr/>
        </p:nvSpPr>
        <p:spPr>
          <a:xfrm>
            <a:off x="323996" y="1048306"/>
            <a:ext cx="1547794" cy="369332"/>
          </a:xfrm>
          <a:prstGeom prst="rect">
            <a:avLst/>
          </a:prstGeom>
          <a:noFill/>
        </p:spPr>
        <p:txBody>
          <a:bodyPr wrap="none" rtlCol="0">
            <a:spAutoFit/>
          </a:bodyPr>
          <a:lstStyle/>
          <a:p>
            <a:r>
              <a:rPr lang="en-US" dirty="0" smtClean="0">
                <a:hlinkClick r:id="rId5"/>
              </a:rPr>
              <a:t>SLAM Website</a:t>
            </a:r>
            <a:endParaRPr lang="en-US" dirty="0"/>
          </a:p>
        </p:txBody>
      </p:sp>
      <p:sp>
        <p:nvSpPr>
          <p:cNvPr id="7" name="TextBox 6"/>
          <p:cNvSpPr txBox="1"/>
          <p:nvPr/>
        </p:nvSpPr>
        <p:spPr>
          <a:xfrm>
            <a:off x="7262286" y="1048306"/>
            <a:ext cx="1581495" cy="369332"/>
          </a:xfrm>
          <a:prstGeom prst="rect">
            <a:avLst/>
          </a:prstGeom>
          <a:noFill/>
        </p:spPr>
        <p:txBody>
          <a:bodyPr wrap="none" rtlCol="0">
            <a:spAutoFit/>
          </a:bodyPr>
          <a:lstStyle/>
          <a:p>
            <a:r>
              <a:rPr lang="en-US" dirty="0" smtClean="0">
                <a:hlinkClick r:id="rId6"/>
              </a:rPr>
              <a:t>Artist In Action</a:t>
            </a:r>
            <a:endParaRPr lang="en-US" dirty="0"/>
          </a:p>
        </p:txBody>
      </p:sp>
    </p:spTree>
    <p:extLst>
      <p:ext uri="{BB962C8B-B14F-4D97-AF65-F5344CB8AC3E}">
        <p14:creationId xmlns:p14="http://schemas.microsoft.com/office/powerpoint/2010/main" val="15021867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DRAWING</a:t>
            </a:r>
            <a:endParaRPr lang="en-US" dirty="0"/>
          </a:p>
        </p:txBody>
      </p:sp>
      <p:pic>
        <p:nvPicPr>
          <p:cNvPr id="4" name="Picture 3"/>
          <p:cNvPicPr>
            <a:picLocks noChangeAspect="1"/>
          </p:cNvPicPr>
          <p:nvPr/>
        </p:nvPicPr>
        <p:blipFill>
          <a:blip r:embed="rId3"/>
          <a:stretch>
            <a:fillRect/>
          </a:stretch>
        </p:blipFill>
        <p:spPr>
          <a:xfrm>
            <a:off x="457200" y="1297647"/>
            <a:ext cx="3695596" cy="2473098"/>
          </a:xfrm>
          <a:prstGeom prst="rect">
            <a:avLst/>
          </a:prstGeom>
        </p:spPr>
      </p:pic>
      <p:pic>
        <p:nvPicPr>
          <p:cNvPr id="5" name="Picture 4"/>
          <p:cNvPicPr>
            <a:picLocks noChangeAspect="1"/>
          </p:cNvPicPr>
          <p:nvPr/>
        </p:nvPicPr>
        <p:blipFill>
          <a:blip r:embed="rId4"/>
          <a:stretch>
            <a:fillRect/>
          </a:stretch>
        </p:blipFill>
        <p:spPr>
          <a:xfrm>
            <a:off x="4605521" y="1297647"/>
            <a:ext cx="3924300" cy="5080000"/>
          </a:xfrm>
          <a:prstGeom prst="rect">
            <a:avLst/>
          </a:prstGeom>
        </p:spPr>
      </p:pic>
      <p:pic>
        <p:nvPicPr>
          <p:cNvPr id="6" name="Picture 5"/>
          <p:cNvPicPr>
            <a:picLocks noChangeAspect="1"/>
          </p:cNvPicPr>
          <p:nvPr/>
        </p:nvPicPr>
        <p:blipFill>
          <a:blip r:embed="rId5"/>
          <a:stretch>
            <a:fillRect/>
          </a:stretch>
        </p:blipFill>
        <p:spPr>
          <a:xfrm>
            <a:off x="457200" y="4009567"/>
            <a:ext cx="1776060" cy="2368079"/>
          </a:xfrm>
          <a:prstGeom prst="rect">
            <a:avLst/>
          </a:prstGeom>
        </p:spPr>
      </p:pic>
      <p:pic>
        <p:nvPicPr>
          <p:cNvPr id="7" name="Picture 6"/>
          <p:cNvPicPr>
            <a:picLocks noChangeAspect="1"/>
          </p:cNvPicPr>
          <p:nvPr/>
        </p:nvPicPr>
        <p:blipFill>
          <a:blip r:embed="rId6"/>
          <a:stretch>
            <a:fillRect/>
          </a:stretch>
        </p:blipFill>
        <p:spPr>
          <a:xfrm>
            <a:off x="2412874" y="4009567"/>
            <a:ext cx="1725651" cy="2368080"/>
          </a:xfrm>
          <a:prstGeom prst="rect">
            <a:avLst/>
          </a:prstGeom>
        </p:spPr>
      </p:pic>
      <p:sp>
        <p:nvSpPr>
          <p:cNvPr id="8" name="TextBox 7"/>
          <p:cNvSpPr txBox="1"/>
          <p:nvPr/>
        </p:nvSpPr>
        <p:spPr>
          <a:xfrm>
            <a:off x="306274" y="6377647"/>
            <a:ext cx="8676662" cy="369332"/>
          </a:xfrm>
          <a:prstGeom prst="rect">
            <a:avLst/>
          </a:prstGeom>
          <a:noFill/>
        </p:spPr>
        <p:txBody>
          <a:bodyPr wrap="none" rtlCol="0">
            <a:spAutoFit/>
          </a:bodyPr>
          <a:lstStyle/>
          <a:p>
            <a:r>
              <a:rPr lang="en-US" dirty="0" smtClean="0"/>
              <a:t>A grid can be applied to any image; it creates a reference structure for recreating an image</a:t>
            </a:r>
            <a:endParaRPr lang="en-US" dirty="0"/>
          </a:p>
        </p:txBody>
      </p:sp>
    </p:spTree>
    <p:extLst>
      <p:ext uri="{BB962C8B-B14F-4D97-AF65-F5344CB8AC3E}">
        <p14:creationId xmlns:p14="http://schemas.microsoft.com/office/powerpoint/2010/main" val="32558244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52677" y="254000"/>
            <a:ext cx="5880100" cy="6350000"/>
          </a:xfrm>
          <a:prstGeom prst="rect">
            <a:avLst/>
          </a:prstGeom>
        </p:spPr>
      </p:pic>
      <p:pic>
        <p:nvPicPr>
          <p:cNvPr id="5" name="Picture 4"/>
          <p:cNvPicPr>
            <a:picLocks noChangeAspect="1"/>
          </p:cNvPicPr>
          <p:nvPr/>
        </p:nvPicPr>
        <p:blipFill>
          <a:blip r:embed="rId4"/>
          <a:stretch>
            <a:fillRect/>
          </a:stretch>
        </p:blipFill>
        <p:spPr>
          <a:xfrm>
            <a:off x="0" y="0"/>
            <a:ext cx="3162300" cy="2324100"/>
          </a:xfrm>
          <a:prstGeom prst="rect">
            <a:avLst/>
          </a:prstGeom>
        </p:spPr>
      </p:pic>
    </p:spTree>
    <p:extLst>
      <p:ext uri="{BB962C8B-B14F-4D97-AF65-F5344CB8AC3E}">
        <p14:creationId xmlns:p14="http://schemas.microsoft.com/office/powerpoint/2010/main" val="8070368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8656</TotalTime>
  <Words>1036</Words>
  <Application>Microsoft Macintosh PowerPoint</Application>
  <PresentationFormat>On-screen Show (4:3)</PresentationFormat>
  <Paragraphs>72</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IDENTITY</vt:lpstr>
      <vt:lpstr>Myers-Briggs</vt:lpstr>
      <vt:lpstr>PowerPoint Presentation</vt:lpstr>
      <vt:lpstr>IDENTITY</vt:lpstr>
      <vt:lpstr>PRESIDENTIAL </vt:lpstr>
      <vt:lpstr>KEHINDE WILEY</vt:lpstr>
      <vt:lpstr>CHUCK CLOSE</vt:lpstr>
      <vt:lpstr>GRID DRAWING</vt:lpstr>
      <vt:lpstr>PowerPoint Presentation</vt:lpstr>
      <vt:lpstr>WHO ARE WE?</vt:lpstr>
      <vt:lpstr>MARY MARCH</vt:lpstr>
      <vt:lpstr>CANDY CHANG</vt:lpstr>
      <vt:lpstr>ARTWORK of the WORLD</vt:lpstr>
      <vt:lpstr>LI XIAOFENG</vt:lpstr>
      <vt:lpstr>RESEARCH</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IDENTITY</dc:title>
  <dc:creator>Rosemary Ziegler</dc:creator>
  <cp:lastModifiedBy>Rosemary Ziegler</cp:lastModifiedBy>
  <cp:revision>32</cp:revision>
  <dcterms:created xsi:type="dcterms:W3CDTF">2017-11-21T18:20:10Z</dcterms:created>
  <dcterms:modified xsi:type="dcterms:W3CDTF">2018-07-20T17:33:49Z</dcterms:modified>
</cp:coreProperties>
</file>