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59" r:id="rId5"/>
    <p:sldId id="262" r:id="rId6"/>
    <p:sldId id="263" r:id="rId7"/>
    <p:sldId id="270" r:id="rId8"/>
    <p:sldId id="264" r:id="rId9"/>
    <p:sldId id="267" r:id="rId10"/>
    <p:sldId id="266" r:id="rId11"/>
    <p:sldId id="265" r:id="rId12"/>
    <p:sldId id="268" r:id="rId13"/>
    <p:sldId id="260" r:id="rId14"/>
    <p:sldId id="271" r:id="rId15"/>
    <p:sldId id="269" r:id="rId16"/>
    <p:sldId id="261"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9" d="100"/>
          <a:sy n="89" d="100"/>
        </p:scale>
        <p:origin x="-156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7C63C2-2215-CB4F-9704-995A161A1A43}" type="datetimeFigureOut">
              <a:rPr lang="en-US" smtClean="0"/>
              <a:t>10/17/17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93B033-5EF9-A340-B39F-BFD99AF312FA}" type="slidenum">
              <a:rPr lang="en-US" smtClean="0"/>
              <a:t>‹#›</a:t>
            </a:fld>
            <a:endParaRPr lang="en-US"/>
          </a:p>
        </p:txBody>
      </p:sp>
    </p:spTree>
    <p:extLst>
      <p:ext uri="{BB962C8B-B14F-4D97-AF65-F5344CB8AC3E}">
        <p14:creationId xmlns:p14="http://schemas.microsoft.com/office/powerpoint/2010/main" val="9514153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www.ehow.com/how_2296984_read-hobo-signs-symbols.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Side story: Modern</a:t>
            </a:r>
            <a:r>
              <a:rPr lang="en-US" baseline="0" dirty="0" smtClean="0"/>
              <a:t> Day Tibet is under the control of the Chinese government. Tibetan government (specifically the Dalai Lama) is currently in exile in India. They continue these practices despite their displacement. </a:t>
            </a:r>
            <a:endParaRPr lang="en-US" dirty="0"/>
          </a:p>
        </p:txBody>
      </p:sp>
      <p:sp>
        <p:nvSpPr>
          <p:cNvPr id="4" name="Slide Number Placeholder 3"/>
          <p:cNvSpPr>
            <a:spLocks noGrp="1"/>
          </p:cNvSpPr>
          <p:nvPr>
            <p:ph type="sldNum" sz="quarter" idx="10"/>
          </p:nvPr>
        </p:nvSpPr>
        <p:spPr/>
        <p:txBody>
          <a:bodyPr/>
          <a:lstStyle/>
          <a:p>
            <a:fld id="{FB93B033-5EF9-A340-B39F-BFD99AF312FA}" type="slidenum">
              <a:rPr lang="en-US" smtClean="0"/>
              <a:t>2</a:t>
            </a:fld>
            <a:endParaRPr lang="en-US"/>
          </a:p>
        </p:txBody>
      </p:sp>
    </p:spTree>
    <p:extLst>
      <p:ext uri="{BB962C8B-B14F-4D97-AF65-F5344CB8AC3E}">
        <p14:creationId xmlns:p14="http://schemas.microsoft.com/office/powerpoint/2010/main" val="2698975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Mandalas have become very popular and the meaning of the term</a:t>
            </a:r>
            <a:r>
              <a:rPr lang="en-US" baseline="0" dirty="0" smtClean="0"/>
              <a:t> has changed over time to represent something that represents the universe or even a relaxing or meditative coloring </a:t>
            </a:r>
            <a:r>
              <a:rPr lang="en-US" baseline="0" dirty="0" err="1" smtClean="0"/>
              <a:t>activitiy</a:t>
            </a:r>
            <a:endParaRPr lang="en-US" dirty="0"/>
          </a:p>
        </p:txBody>
      </p:sp>
      <p:sp>
        <p:nvSpPr>
          <p:cNvPr id="4" name="Slide Number Placeholder 3"/>
          <p:cNvSpPr>
            <a:spLocks noGrp="1"/>
          </p:cNvSpPr>
          <p:nvPr>
            <p:ph type="sldNum" sz="quarter" idx="10"/>
          </p:nvPr>
        </p:nvSpPr>
        <p:spPr/>
        <p:txBody>
          <a:bodyPr/>
          <a:lstStyle/>
          <a:p>
            <a:fld id="{FB93B033-5EF9-A340-B39F-BFD99AF312FA}" type="slidenum">
              <a:rPr lang="en-US" smtClean="0"/>
              <a:t>12</a:t>
            </a:fld>
            <a:endParaRPr lang="en-US"/>
          </a:p>
        </p:txBody>
      </p:sp>
    </p:spTree>
    <p:extLst>
      <p:ext uri="{BB962C8B-B14F-4D97-AF65-F5344CB8AC3E}">
        <p14:creationId xmlns:p14="http://schemas.microsoft.com/office/powerpoint/2010/main" val="4042292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 is an alternative material that can be used to create</a:t>
            </a:r>
            <a:r>
              <a:rPr lang="en-US" baseline="0" dirty="0" smtClean="0"/>
              <a:t> art many different ways. </a:t>
            </a:r>
            <a:r>
              <a:rPr lang="en-US" dirty="0" smtClean="0"/>
              <a:t>Apparently Joe Castillo</a:t>
            </a:r>
            <a:r>
              <a:rPr lang="en-US" baseline="0" dirty="0" smtClean="0"/>
              <a:t> is/was a finalist on America’s Got Talent but I first saw him on TED Talks as a story teller and sand-art creator. He’s one of many artists who create art with sand. You can follow the links for more information about his work. </a:t>
            </a:r>
            <a:endParaRPr lang="en-US" dirty="0"/>
          </a:p>
        </p:txBody>
      </p:sp>
      <p:sp>
        <p:nvSpPr>
          <p:cNvPr id="4" name="Slide Number Placeholder 3"/>
          <p:cNvSpPr>
            <a:spLocks noGrp="1"/>
          </p:cNvSpPr>
          <p:nvPr>
            <p:ph type="sldNum" sz="quarter" idx="10"/>
          </p:nvPr>
        </p:nvSpPr>
        <p:spPr/>
        <p:txBody>
          <a:bodyPr/>
          <a:lstStyle/>
          <a:p>
            <a:fld id="{FB93B033-5EF9-A340-B39F-BFD99AF312FA}" type="slidenum">
              <a:rPr lang="en-US" smtClean="0"/>
              <a:t>13</a:t>
            </a:fld>
            <a:endParaRPr lang="en-US"/>
          </a:p>
        </p:txBody>
      </p:sp>
    </p:spTree>
    <p:extLst>
      <p:ext uri="{BB962C8B-B14F-4D97-AF65-F5344CB8AC3E}">
        <p14:creationId xmlns:p14="http://schemas.microsoft.com/office/powerpoint/2010/main" val="3443380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 can also be used to create 3Dimensional</a:t>
            </a:r>
            <a:r>
              <a:rPr lang="en-US" baseline="0" dirty="0" smtClean="0"/>
              <a:t> artwork similar to how clay or other materials can be used. </a:t>
            </a:r>
            <a:endParaRPr lang="en-US" dirty="0"/>
          </a:p>
        </p:txBody>
      </p:sp>
      <p:sp>
        <p:nvSpPr>
          <p:cNvPr id="4" name="Slide Number Placeholder 3"/>
          <p:cNvSpPr>
            <a:spLocks noGrp="1"/>
          </p:cNvSpPr>
          <p:nvPr>
            <p:ph type="sldNum" sz="quarter" idx="10"/>
          </p:nvPr>
        </p:nvSpPr>
        <p:spPr/>
        <p:txBody>
          <a:bodyPr/>
          <a:lstStyle/>
          <a:p>
            <a:fld id="{FB93B033-5EF9-A340-B39F-BFD99AF312FA}" type="slidenum">
              <a:rPr lang="en-US" smtClean="0"/>
              <a:t>14</a:t>
            </a:fld>
            <a:endParaRPr lang="en-US"/>
          </a:p>
        </p:txBody>
      </p:sp>
    </p:spTree>
    <p:extLst>
      <p:ext uri="{BB962C8B-B14F-4D97-AF65-F5344CB8AC3E}">
        <p14:creationId xmlns:p14="http://schemas.microsoft.com/office/powerpoint/2010/main" val="1969881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a:t>
            </a:r>
            <a:r>
              <a:rPr lang="en-US" baseline="0" dirty="0" smtClean="0"/>
              <a:t> of southern climates, Ojos de Dios are created by people of </a:t>
            </a:r>
            <a:r>
              <a:rPr lang="en-US" baseline="0" dirty="0" err="1" smtClean="0"/>
              <a:t>Huichol</a:t>
            </a:r>
            <a:r>
              <a:rPr lang="en-US" baseline="0" dirty="0" smtClean="0"/>
              <a:t> Heritage, a tribe of Native Americans in modern-day Mexico. There were created, similarly to the mandala, as a process of prayer and reflection. The Ojos de Dios is begun when a child is born and patterns are repeated yearly until the child is 5. This represents all the good energy and prayer put into the child’s life and becomes a shield to protect them in God’s eyes. </a:t>
            </a:r>
            <a:endParaRPr lang="en-US" dirty="0"/>
          </a:p>
        </p:txBody>
      </p:sp>
      <p:sp>
        <p:nvSpPr>
          <p:cNvPr id="4" name="Slide Number Placeholder 3"/>
          <p:cNvSpPr>
            <a:spLocks noGrp="1"/>
          </p:cNvSpPr>
          <p:nvPr>
            <p:ph type="sldNum" sz="quarter" idx="10"/>
          </p:nvPr>
        </p:nvSpPr>
        <p:spPr/>
        <p:txBody>
          <a:bodyPr/>
          <a:lstStyle/>
          <a:p>
            <a:fld id="{FB93B033-5EF9-A340-B39F-BFD99AF312FA}" type="slidenum">
              <a:rPr lang="en-US" smtClean="0"/>
              <a:t>15</a:t>
            </a:fld>
            <a:endParaRPr lang="en-US"/>
          </a:p>
        </p:txBody>
      </p:sp>
    </p:spTree>
    <p:extLst>
      <p:ext uri="{BB962C8B-B14F-4D97-AF65-F5344CB8AC3E}">
        <p14:creationId xmlns:p14="http://schemas.microsoft.com/office/powerpoint/2010/main" val="3431604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Toy first created in 1965 which perfects a mathematic repetition known as </a:t>
            </a:r>
            <a:r>
              <a:rPr lang="en-US" baseline="0" dirty="0" err="1" smtClean="0"/>
              <a:t>hypotrochoids</a:t>
            </a:r>
            <a:r>
              <a:rPr lang="en-US" baseline="0" dirty="0" smtClean="0"/>
              <a:t> and </a:t>
            </a:r>
            <a:r>
              <a:rPr lang="en-US" baseline="0" dirty="0" err="1" smtClean="0"/>
              <a:t>epitrochoids</a:t>
            </a:r>
            <a:r>
              <a:rPr lang="en-US" baseline="0" dirty="0" smtClean="0"/>
              <a:t> made with 2 different plastic rings with toothed gears on the inside and outside of the toy. </a:t>
            </a:r>
            <a:endParaRPr lang="en-US" dirty="0"/>
          </a:p>
        </p:txBody>
      </p:sp>
      <p:sp>
        <p:nvSpPr>
          <p:cNvPr id="4" name="Slide Number Placeholder 3"/>
          <p:cNvSpPr>
            <a:spLocks noGrp="1"/>
          </p:cNvSpPr>
          <p:nvPr>
            <p:ph type="sldNum" sz="quarter" idx="10"/>
          </p:nvPr>
        </p:nvSpPr>
        <p:spPr/>
        <p:txBody>
          <a:bodyPr/>
          <a:lstStyle/>
          <a:p>
            <a:fld id="{FB93B033-5EF9-A340-B39F-BFD99AF312FA}" type="slidenum">
              <a:rPr lang="en-US" smtClean="0"/>
              <a:t>16</a:t>
            </a:fld>
            <a:endParaRPr lang="en-US"/>
          </a:p>
        </p:txBody>
      </p:sp>
    </p:spTree>
    <p:extLst>
      <p:ext uri="{BB962C8B-B14F-4D97-AF65-F5344CB8AC3E}">
        <p14:creationId xmlns:p14="http://schemas.microsoft.com/office/powerpoint/2010/main" val="852881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images represent some physical examples of sand painting</a:t>
            </a:r>
            <a:r>
              <a:rPr lang="en-US" baseline="0" dirty="0" smtClean="0"/>
              <a:t> created by Tibetan Monks. </a:t>
            </a:r>
            <a:endParaRPr lang="en-US" dirty="0"/>
          </a:p>
        </p:txBody>
      </p:sp>
      <p:sp>
        <p:nvSpPr>
          <p:cNvPr id="4" name="Slide Number Placeholder 3"/>
          <p:cNvSpPr>
            <a:spLocks noGrp="1"/>
          </p:cNvSpPr>
          <p:nvPr>
            <p:ph type="sldNum" sz="quarter" idx="10"/>
          </p:nvPr>
        </p:nvSpPr>
        <p:spPr/>
        <p:txBody>
          <a:bodyPr/>
          <a:lstStyle/>
          <a:p>
            <a:fld id="{FB93B033-5EF9-A340-B39F-BFD99AF312FA}" type="slidenum">
              <a:rPr lang="en-US" smtClean="0"/>
              <a:t>3</a:t>
            </a:fld>
            <a:endParaRPr lang="en-US"/>
          </a:p>
        </p:txBody>
      </p:sp>
    </p:spTree>
    <p:extLst>
      <p:ext uri="{BB962C8B-B14F-4D97-AF65-F5344CB8AC3E}">
        <p14:creationId xmlns:p14="http://schemas.microsoft.com/office/powerpoint/2010/main" val="635711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video of Monks producing an image. The sand</a:t>
            </a:r>
            <a:r>
              <a:rPr lang="en-US" baseline="0" dirty="0" smtClean="0"/>
              <a:t> is ground, colored, dried and placed on a carefully measured and drawn mandala image (created with painted string and compasses), the sand is then applied by hand or with a conical tool.</a:t>
            </a:r>
            <a:endParaRPr lang="en-US" dirty="0"/>
          </a:p>
        </p:txBody>
      </p:sp>
      <p:sp>
        <p:nvSpPr>
          <p:cNvPr id="4" name="Slide Number Placeholder 3"/>
          <p:cNvSpPr>
            <a:spLocks noGrp="1"/>
          </p:cNvSpPr>
          <p:nvPr>
            <p:ph type="sldNum" sz="quarter" idx="10"/>
          </p:nvPr>
        </p:nvSpPr>
        <p:spPr/>
        <p:txBody>
          <a:bodyPr/>
          <a:lstStyle/>
          <a:p>
            <a:fld id="{FB93B033-5EF9-A340-B39F-BFD99AF312FA}" type="slidenum">
              <a:rPr lang="en-US" smtClean="0"/>
              <a:t>4</a:t>
            </a:fld>
            <a:endParaRPr lang="en-US"/>
          </a:p>
        </p:txBody>
      </p:sp>
    </p:spTree>
    <p:extLst>
      <p:ext uri="{BB962C8B-B14F-4D97-AF65-F5344CB8AC3E}">
        <p14:creationId xmlns:p14="http://schemas.microsoft.com/office/powerpoint/2010/main" val="373307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Mandala is fairly easy to draw if you break down the process step-by-step. We are going to start creating our Mandalas TODAY. This will be our first Mini-Project of our Unit 2.</a:t>
            </a:r>
            <a:endParaRPr lang="en-US" dirty="0"/>
          </a:p>
        </p:txBody>
      </p:sp>
      <p:sp>
        <p:nvSpPr>
          <p:cNvPr id="4" name="Slide Number Placeholder 3"/>
          <p:cNvSpPr>
            <a:spLocks noGrp="1"/>
          </p:cNvSpPr>
          <p:nvPr>
            <p:ph type="sldNum" sz="quarter" idx="10"/>
          </p:nvPr>
        </p:nvSpPr>
        <p:spPr/>
        <p:txBody>
          <a:bodyPr/>
          <a:lstStyle/>
          <a:p>
            <a:fld id="{FB93B033-5EF9-A340-B39F-BFD99AF312FA}" type="slidenum">
              <a:rPr lang="en-US" smtClean="0"/>
              <a:t>5</a:t>
            </a:fld>
            <a:endParaRPr lang="en-US"/>
          </a:p>
        </p:txBody>
      </p:sp>
    </p:spTree>
    <p:extLst>
      <p:ext uri="{BB962C8B-B14F-4D97-AF65-F5344CB8AC3E}">
        <p14:creationId xmlns:p14="http://schemas.microsoft.com/office/powerpoint/2010/main" val="44229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elaborate on the steps: Radial patterns are those that repeat</a:t>
            </a:r>
            <a:r>
              <a:rPr lang="en-US" baseline="0" dirty="0" smtClean="0"/>
              <a:t> in a circle around a central point. Some examples might be rose windows, hubcaps, snowflakes, etc. </a:t>
            </a:r>
            <a:endParaRPr lang="en-US" dirty="0"/>
          </a:p>
        </p:txBody>
      </p:sp>
      <p:sp>
        <p:nvSpPr>
          <p:cNvPr id="4" name="Slide Number Placeholder 3"/>
          <p:cNvSpPr>
            <a:spLocks noGrp="1"/>
          </p:cNvSpPr>
          <p:nvPr>
            <p:ph type="sldNum" sz="quarter" idx="10"/>
          </p:nvPr>
        </p:nvSpPr>
        <p:spPr/>
        <p:txBody>
          <a:bodyPr/>
          <a:lstStyle/>
          <a:p>
            <a:fld id="{FB93B033-5EF9-A340-B39F-BFD99AF312FA}" type="slidenum">
              <a:rPr lang="en-US" smtClean="0"/>
              <a:t>6</a:t>
            </a:fld>
            <a:endParaRPr lang="en-US"/>
          </a:p>
        </p:txBody>
      </p:sp>
    </p:spTree>
    <p:extLst>
      <p:ext uri="{BB962C8B-B14F-4D97-AF65-F5344CB8AC3E}">
        <p14:creationId xmlns:p14="http://schemas.microsoft.com/office/powerpoint/2010/main" val="3817756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Ghanaian </a:t>
            </a:r>
            <a:r>
              <a:rPr lang="en-US" baseline="0" dirty="0" err="1" smtClean="0"/>
              <a:t>Adinkra</a:t>
            </a:r>
            <a:r>
              <a:rPr lang="en-US" baseline="0" dirty="0" smtClean="0"/>
              <a:t> Cloth symbols are represented on the left as are printed onto religious textiles made for specific families. The fabric you wear represents your beliefs and your family’s heritage. These images are carved on to the surface of the calabash shell and printed with ink onto fabric. </a:t>
            </a:r>
            <a:endParaRPr lang="en-US" dirty="0"/>
          </a:p>
        </p:txBody>
      </p:sp>
      <p:sp>
        <p:nvSpPr>
          <p:cNvPr id="4" name="Slide Number Placeholder 3"/>
          <p:cNvSpPr>
            <a:spLocks noGrp="1"/>
          </p:cNvSpPr>
          <p:nvPr>
            <p:ph type="sldNum" sz="quarter" idx="10"/>
          </p:nvPr>
        </p:nvSpPr>
        <p:spPr/>
        <p:txBody>
          <a:bodyPr/>
          <a:lstStyle/>
          <a:p>
            <a:fld id="{FB93B033-5EF9-A340-B39F-BFD99AF312FA}" type="slidenum">
              <a:rPr lang="en-US" smtClean="0"/>
              <a:t>8</a:t>
            </a:fld>
            <a:endParaRPr lang="en-US"/>
          </a:p>
        </p:txBody>
      </p:sp>
    </p:spTree>
    <p:extLst>
      <p:ext uri="{BB962C8B-B14F-4D97-AF65-F5344CB8AC3E}">
        <p14:creationId xmlns:p14="http://schemas.microsoft.com/office/powerpoint/2010/main" val="3820050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known Mayan writing was created in 250 BCE. </a:t>
            </a:r>
            <a:r>
              <a:rPr lang="en-US" sz="1200" kern="1200" dirty="0" smtClean="0">
                <a:solidFill>
                  <a:schemeClr val="tx1"/>
                </a:solidFill>
                <a:latin typeface="+mn-lt"/>
                <a:ea typeface="+mn-ea"/>
                <a:cs typeface="+mn-cs"/>
              </a:rPr>
              <a:t>The Mayans left hundreds of symbols carved on stone, which allow archeologists and other researchers to gain an understanding of their culture. In fact, Mayan writing consists of symbols called glyphs. We could also look at Native American</a:t>
            </a:r>
            <a:r>
              <a:rPr lang="en-US" sz="1200" kern="1200" baseline="0" dirty="0" smtClean="0">
                <a:solidFill>
                  <a:schemeClr val="tx1"/>
                </a:solidFill>
                <a:latin typeface="+mn-lt"/>
                <a:ea typeface="+mn-ea"/>
                <a:cs typeface="+mn-cs"/>
              </a:rPr>
              <a:t> symbols used in Medicine Wheels or on </a:t>
            </a:r>
            <a:r>
              <a:rPr lang="en-US" sz="1200" kern="1200" baseline="0" dirty="0" err="1" smtClean="0">
                <a:solidFill>
                  <a:schemeClr val="tx1"/>
                </a:solidFill>
                <a:latin typeface="+mn-lt"/>
                <a:ea typeface="+mn-ea"/>
                <a:cs typeface="+mn-cs"/>
              </a:rPr>
              <a:t>Parfleche</a:t>
            </a:r>
            <a:r>
              <a:rPr lang="en-US" sz="1200" kern="1200" baseline="0" dirty="0" smtClean="0">
                <a:solidFill>
                  <a:schemeClr val="tx1"/>
                </a:solidFill>
                <a:latin typeface="+mn-lt"/>
                <a:ea typeface="+mn-ea"/>
                <a:cs typeface="+mn-cs"/>
              </a:rPr>
              <a:t> bags and tanned </a:t>
            </a:r>
            <a:r>
              <a:rPr lang="en-US" sz="1200" kern="1200" baseline="0" dirty="0" err="1" smtClean="0">
                <a:solidFill>
                  <a:schemeClr val="tx1"/>
                </a:solidFill>
                <a:latin typeface="+mn-lt"/>
                <a:ea typeface="+mn-ea"/>
                <a:cs typeface="+mn-cs"/>
              </a:rPr>
              <a:t>hydes</a:t>
            </a:r>
            <a:r>
              <a:rPr lang="en-US" sz="1200"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B93B033-5EF9-A340-B39F-BFD99AF312FA}" type="slidenum">
              <a:rPr lang="en-US" smtClean="0"/>
              <a:t>9</a:t>
            </a:fld>
            <a:endParaRPr lang="en-US"/>
          </a:p>
        </p:txBody>
      </p:sp>
    </p:spTree>
    <p:extLst>
      <p:ext uri="{BB962C8B-B14F-4D97-AF65-F5344CB8AC3E}">
        <p14:creationId xmlns:p14="http://schemas.microsoft.com/office/powerpoint/2010/main" val="538778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Egyptians were one of the first cultures to use</a:t>
            </a:r>
            <a:r>
              <a:rPr lang="en-US" baseline="0" dirty="0" smtClean="0"/>
              <a:t> glyphs as writing (the </a:t>
            </a:r>
            <a:r>
              <a:rPr lang="en-US" baseline="0" dirty="0" err="1" smtClean="0"/>
              <a:t>Mycenaeans</a:t>
            </a:r>
            <a:r>
              <a:rPr lang="en-US" baseline="0" dirty="0" smtClean="0"/>
              <a:t> being the first with cuneiform text). Their writings are labeled as </a:t>
            </a:r>
            <a:r>
              <a:rPr lang="en-US" baseline="0" dirty="0" err="1" smtClean="0"/>
              <a:t>heiroglyphs</a:t>
            </a:r>
            <a:r>
              <a:rPr lang="en-US" baseline="0" dirty="0" smtClean="0"/>
              <a:t>. The statue to the top left is an image of the Code of </a:t>
            </a:r>
            <a:r>
              <a:rPr lang="en-US" baseline="0" dirty="0" err="1" smtClean="0"/>
              <a:t>Himmurabi</a:t>
            </a:r>
            <a:r>
              <a:rPr lang="en-US" baseline="0" dirty="0" smtClean="0"/>
              <a:t> (now situated at the Louvre- I’ve seen it!) which is one of the best kept completed texts from the ancient </a:t>
            </a:r>
            <a:r>
              <a:rPr lang="en-US" baseline="0" dirty="0" err="1" smtClean="0"/>
              <a:t>Egytians</a:t>
            </a:r>
            <a:r>
              <a:rPr lang="en-US" baseline="0" dirty="0" smtClean="0"/>
              <a:t> dating back to the 18</a:t>
            </a:r>
            <a:r>
              <a:rPr lang="en-US" baseline="30000" dirty="0" smtClean="0"/>
              <a:t>th</a:t>
            </a:r>
            <a:r>
              <a:rPr lang="en-US" baseline="0" dirty="0" smtClean="0"/>
              <a:t> Century BC or almost 4,000 years ago!</a:t>
            </a:r>
            <a:endParaRPr lang="en-US" dirty="0"/>
          </a:p>
        </p:txBody>
      </p:sp>
      <p:sp>
        <p:nvSpPr>
          <p:cNvPr id="4" name="Slide Number Placeholder 3"/>
          <p:cNvSpPr>
            <a:spLocks noGrp="1"/>
          </p:cNvSpPr>
          <p:nvPr>
            <p:ph type="sldNum" sz="quarter" idx="10"/>
          </p:nvPr>
        </p:nvSpPr>
        <p:spPr/>
        <p:txBody>
          <a:bodyPr/>
          <a:lstStyle/>
          <a:p>
            <a:fld id="{FB93B033-5EF9-A340-B39F-BFD99AF312FA}" type="slidenum">
              <a:rPr lang="en-US" smtClean="0"/>
              <a:t>10</a:t>
            </a:fld>
            <a:endParaRPr lang="en-US"/>
          </a:p>
        </p:txBody>
      </p:sp>
    </p:spTree>
    <p:extLst>
      <p:ext uri="{BB962C8B-B14F-4D97-AF65-F5344CB8AC3E}">
        <p14:creationId xmlns:p14="http://schemas.microsoft.com/office/powerpoint/2010/main" val="1822778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Even Hobos have a code!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Still, current estimates put around 20,000 people in the U.S. </a:t>
            </a:r>
            <a:r>
              <a:rPr lang="en-US" sz="1200" kern="1200" dirty="0" smtClean="0">
                <a:solidFill>
                  <a:schemeClr val="tx1"/>
                </a:solidFill>
                <a:latin typeface="+mn-lt"/>
                <a:ea typeface="+mn-ea"/>
                <a:cs typeface="+mn-cs"/>
                <a:hlinkClick r:id="rId3"/>
              </a:rPr>
              <a:t>living the hobo lifestyle today.</a:t>
            </a:r>
            <a:r>
              <a:rPr lang="en-US" sz="1200" kern="1200" dirty="0" smtClean="0">
                <a:solidFill>
                  <a:schemeClr val="tx1"/>
                </a:solidFill>
                <a:latin typeface="+mn-lt"/>
                <a:ea typeface="+mn-ea"/>
                <a:cs typeface="+mn-cs"/>
              </a:rPr>
              <a:t> Today, the word hobo is often used interchangeably with “bum” or “drifter,” but hobos were a very specific type of homeless traveler. Hobos traveled around for the sole purpose of finding work in every new town they visited, having usually been forced from their homes by the lack of jobs there. A popular</a:t>
            </a:r>
            <a:r>
              <a:rPr lang="en-US" sz="1200" kern="1200" baseline="0" dirty="0" smtClean="0">
                <a:solidFill>
                  <a:schemeClr val="tx1"/>
                </a:solidFill>
                <a:latin typeface="+mn-lt"/>
                <a:ea typeface="+mn-ea"/>
                <a:cs typeface="+mn-cs"/>
              </a:rPr>
              <a:t> culture reference was even made in the TV show Madmen.</a:t>
            </a:r>
            <a:endParaRPr lang="en-US" dirty="0"/>
          </a:p>
        </p:txBody>
      </p:sp>
      <p:sp>
        <p:nvSpPr>
          <p:cNvPr id="4" name="Slide Number Placeholder 3"/>
          <p:cNvSpPr>
            <a:spLocks noGrp="1"/>
          </p:cNvSpPr>
          <p:nvPr>
            <p:ph type="sldNum" sz="quarter" idx="10"/>
          </p:nvPr>
        </p:nvSpPr>
        <p:spPr/>
        <p:txBody>
          <a:bodyPr/>
          <a:lstStyle/>
          <a:p>
            <a:fld id="{FB93B033-5EF9-A340-B39F-BFD99AF312FA}" type="slidenum">
              <a:rPr lang="en-US" smtClean="0"/>
              <a:t>11</a:t>
            </a:fld>
            <a:endParaRPr lang="en-US"/>
          </a:p>
        </p:txBody>
      </p:sp>
    </p:spTree>
    <p:extLst>
      <p:ext uri="{BB962C8B-B14F-4D97-AF65-F5344CB8AC3E}">
        <p14:creationId xmlns:p14="http://schemas.microsoft.com/office/powerpoint/2010/main" val="1219013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289CE7-1E2C-C94F-8F42-F3DEDD5929E5}" type="datetimeFigureOut">
              <a:rPr lang="en-US" smtClean="0"/>
              <a:t>10/15/17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38870-9586-2A4B-AD07-BC1E6FDDC423}" type="slidenum">
              <a:rPr lang="en-US" smtClean="0"/>
              <a:t>‹#›</a:t>
            </a:fld>
            <a:endParaRPr lang="en-US"/>
          </a:p>
        </p:txBody>
      </p:sp>
    </p:spTree>
    <p:extLst>
      <p:ext uri="{BB962C8B-B14F-4D97-AF65-F5344CB8AC3E}">
        <p14:creationId xmlns:p14="http://schemas.microsoft.com/office/powerpoint/2010/main" val="1974428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289CE7-1E2C-C94F-8F42-F3DEDD5929E5}"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38870-9586-2A4B-AD07-BC1E6FDDC423}" type="slidenum">
              <a:rPr lang="en-US" smtClean="0"/>
              <a:t>‹#›</a:t>
            </a:fld>
            <a:endParaRPr lang="en-US"/>
          </a:p>
        </p:txBody>
      </p:sp>
    </p:spTree>
    <p:extLst>
      <p:ext uri="{BB962C8B-B14F-4D97-AF65-F5344CB8AC3E}">
        <p14:creationId xmlns:p14="http://schemas.microsoft.com/office/powerpoint/2010/main" val="1254400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289CE7-1E2C-C94F-8F42-F3DEDD5929E5}"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38870-9586-2A4B-AD07-BC1E6FDDC423}" type="slidenum">
              <a:rPr lang="en-US" smtClean="0"/>
              <a:t>‹#›</a:t>
            </a:fld>
            <a:endParaRPr lang="en-US"/>
          </a:p>
        </p:txBody>
      </p:sp>
    </p:spTree>
    <p:extLst>
      <p:ext uri="{BB962C8B-B14F-4D97-AF65-F5344CB8AC3E}">
        <p14:creationId xmlns:p14="http://schemas.microsoft.com/office/powerpoint/2010/main" val="276631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289CE7-1E2C-C94F-8F42-F3DEDD5929E5}" type="datetimeFigureOut">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38870-9586-2A4B-AD07-BC1E6FDDC423}" type="slidenum">
              <a:rPr lang="en-US" smtClean="0"/>
              <a:t>‹#›</a:t>
            </a:fld>
            <a:endParaRPr lang="en-US"/>
          </a:p>
        </p:txBody>
      </p:sp>
    </p:spTree>
    <p:extLst>
      <p:ext uri="{BB962C8B-B14F-4D97-AF65-F5344CB8AC3E}">
        <p14:creationId xmlns:p14="http://schemas.microsoft.com/office/powerpoint/2010/main" val="1323165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289CE7-1E2C-C94F-8F42-F3DEDD5929E5}"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F38870-9586-2A4B-AD07-BC1E6FDDC423}" type="slidenum">
              <a:rPr lang="en-US" smtClean="0"/>
              <a:t>‹#›</a:t>
            </a:fld>
            <a:endParaRPr lang="en-US"/>
          </a:p>
        </p:txBody>
      </p:sp>
    </p:spTree>
    <p:extLst>
      <p:ext uri="{BB962C8B-B14F-4D97-AF65-F5344CB8AC3E}">
        <p14:creationId xmlns:p14="http://schemas.microsoft.com/office/powerpoint/2010/main" val="290282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289CE7-1E2C-C94F-8F42-F3DEDD5929E5}" type="datetimeFigureOut">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F38870-9586-2A4B-AD07-BC1E6FDDC423}" type="slidenum">
              <a:rPr lang="en-US" smtClean="0"/>
              <a:t>‹#›</a:t>
            </a:fld>
            <a:endParaRPr lang="en-US"/>
          </a:p>
        </p:txBody>
      </p:sp>
    </p:spTree>
    <p:extLst>
      <p:ext uri="{BB962C8B-B14F-4D97-AF65-F5344CB8AC3E}">
        <p14:creationId xmlns:p14="http://schemas.microsoft.com/office/powerpoint/2010/main" val="1769561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289CE7-1E2C-C94F-8F42-F3DEDD5929E5}" type="datetimeFigureOut">
              <a:rPr lang="en-US" smtClean="0"/>
              <a:t>10/17/17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F38870-9586-2A4B-AD07-BC1E6FDDC423}" type="slidenum">
              <a:rPr lang="en-US" smtClean="0"/>
              <a:t>‹#›</a:t>
            </a:fld>
            <a:endParaRPr lang="en-US"/>
          </a:p>
        </p:txBody>
      </p:sp>
    </p:spTree>
    <p:extLst>
      <p:ext uri="{BB962C8B-B14F-4D97-AF65-F5344CB8AC3E}">
        <p14:creationId xmlns:p14="http://schemas.microsoft.com/office/powerpoint/2010/main" val="3725693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289CE7-1E2C-C94F-8F42-F3DEDD5929E5}" type="datetimeFigureOut">
              <a:rPr lang="en-US" smtClean="0"/>
              <a:t>10/17/17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F38870-9586-2A4B-AD07-BC1E6FDDC423}" type="slidenum">
              <a:rPr lang="en-US" smtClean="0"/>
              <a:t>‹#›</a:t>
            </a:fld>
            <a:endParaRPr lang="en-US"/>
          </a:p>
        </p:txBody>
      </p:sp>
    </p:spTree>
    <p:extLst>
      <p:ext uri="{BB962C8B-B14F-4D97-AF65-F5344CB8AC3E}">
        <p14:creationId xmlns:p14="http://schemas.microsoft.com/office/powerpoint/2010/main" val="3952133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89CE7-1E2C-C94F-8F42-F3DEDD5929E5}" type="datetimeFigureOut">
              <a:rPr lang="en-US" smtClean="0"/>
              <a:t>10/17/17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F38870-9586-2A4B-AD07-BC1E6FDDC423}" type="slidenum">
              <a:rPr lang="en-US" smtClean="0"/>
              <a:t>‹#›</a:t>
            </a:fld>
            <a:endParaRPr lang="en-US"/>
          </a:p>
        </p:txBody>
      </p:sp>
    </p:spTree>
    <p:extLst>
      <p:ext uri="{BB962C8B-B14F-4D97-AF65-F5344CB8AC3E}">
        <p14:creationId xmlns:p14="http://schemas.microsoft.com/office/powerpoint/2010/main" val="661388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289CE7-1E2C-C94F-8F42-F3DEDD5929E5}" type="datetimeFigureOut">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F38870-9586-2A4B-AD07-BC1E6FDDC423}" type="slidenum">
              <a:rPr lang="en-US" smtClean="0"/>
              <a:t>‹#›</a:t>
            </a:fld>
            <a:endParaRPr lang="en-US"/>
          </a:p>
        </p:txBody>
      </p:sp>
    </p:spTree>
    <p:extLst>
      <p:ext uri="{BB962C8B-B14F-4D97-AF65-F5344CB8AC3E}">
        <p14:creationId xmlns:p14="http://schemas.microsoft.com/office/powerpoint/2010/main" val="1573968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289CE7-1E2C-C94F-8F42-F3DEDD5929E5}" type="datetimeFigureOut">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F38870-9586-2A4B-AD07-BC1E6FDDC423}" type="slidenum">
              <a:rPr lang="en-US" smtClean="0"/>
              <a:t>‹#›</a:t>
            </a:fld>
            <a:endParaRPr lang="en-US"/>
          </a:p>
        </p:txBody>
      </p:sp>
    </p:spTree>
    <p:extLst>
      <p:ext uri="{BB962C8B-B14F-4D97-AF65-F5344CB8AC3E}">
        <p14:creationId xmlns:p14="http://schemas.microsoft.com/office/powerpoint/2010/main" val="4669595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89CE7-1E2C-C94F-8F42-F3DEDD5929E5}" type="datetimeFigureOut">
              <a:rPr lang="en-US" smtClean="0"/>
              <a:t>10/15/17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38870-9586-2A4B-AD07-BC1E6FDDC423}" type="slidenum">
              <a:rPr lang="en-US" smtClean="0"/>
              <a:t>‹#›</a:t>
            </a:fld>
            <a:endParaRPr lang="en-US"/>
          </a:p>
        </p:txBody>
      </p:sp>
    </p:spTree>
    <p:extLst>
      <p:ext uri="{BB962C8B-B14F-4D97-AF65-F5344CB8AC3E}">
        <p14:creationId xmlns:p14="http://schemas.microsoft.com/office/powerpoint/2010/main" val="1209385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s://www.ranker.com/list/hobo-symbols/kellen-perry" TargetMode="External"/><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hyperlink" Target="https://www.youtube.com/watch?v=cghwQppeVOc" TargetMode="External"/><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Qui7a-x17sk" TargetMode="External"/><Relationship Id="rId4" Type="http://schemas.openxmlformats.org/officeDocument/2006/relationships/hyperlink" Target="http://sandstory.com" TargetMode="External"/><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hyperlink" Target="https://ussandsculpting.com" TargetMode="External"/><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hyperlink" Target="https://www.youtube.com/watch?v=xY0BQNniihs" TargetMode="External"/><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s://www.youtube.com/watch?v=bgoHUH-_yWo"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OiSzGBguPm0" TargetMode="External"/><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14635"/>
            <a:ext cx="7772400" cy="1470025"/>
          </a:xfrm>
        </p:spPr>
        <p:txBody>
          <a:bodyPr/>
          <a:lstStyle/>
          <a:p>
            <a:r>
              <a:rPr lang="en-US" dirty="0" smtClean="0"/>
              <a:t>MANDALA</a:t>
            </a:r>
            <a:endParaRPr lang="en-US" dirty="0"/>
          </a:p>
        </p:txBody>
      </p:sp>
      <p:sp>
        <p:nvSpPr>
          <p:cNvPr id="3" name="Subtitle 2"/>
          <p:cNvSpPr>
            <a:spLocks noGrp="1"/>
          </p:cNvSpPr>
          <p:nvPr>
            <p:ph type="subTitle" idx="1"/>
          </p:nvPr>
        </p:nvSpPr>
        <p:spPr>
          <a:xfrm>
            <a:off x="1414413" y="4414153"/>
            <a:ext cx="6400800" cy="1752600"/>
          </a:xfrm>
        </p:spPr>
        <p:txBody>
          <a:bodyPr>
            <a:normAutofit/>
          </a:bodyPr>
          <a:lstStyle/>
          <a:p>
            <a:r>
              <a:rPr lang="en-US" sz="2200" dirty="0" smtClean="0"/>
              <a:t>meaning </a:t>
            </a:r>
            <a:r>
              <a:rPr lang="en-US" sz="2200" i="1" dirty="0" smtClean="0"/>
              <a:t>circle</a:t>
            </a:r>
            <a:r>
              <a:rPr lang="en-US" sz="2200" dirty="0" smtClean="0"/>
              <a:t> in Sanskrit</a:t>
            </a:r>
            <a:endParaRPr lang="en-US" dirty="0"/>
          </a:p>
          <a:p>
            <a:r>
              <a:rPr lang="en-US" dirty="0" smtClean="0"/>
              <a:t>Represents wholeness or oneness with oneself and eternity</a:t>
            </a:r>
            <a:endParaRPr lang="en-US" dirty="0"/>
          </a:p>
        </p:txBody>
      </p:sp>
      <p:pic>
        <p:nvPicPr>
          <p:cNvPr id="4" name="Picture 3"/>
          <p:cNvPicPr>
            <a:picLocks noChangeAspect="1"/>
          </p:cNvPicPr>
          <p:nvPr/>
        </p:nvPicPr>
        <p:blipFill>
          <a:blip r:embed="rId2"/>
          <a:stretch>
            <a:fillRect/>
          </a:stretch>
        </p:blipFill>
        <p:spPr>
          <a:xfrm>
            <a:off x="1726762" y="0"/>
            <a:ext cx="5729073" cy="3822675"/>
          </a:xfrm>
          <a:prstGeom prst="rect">
            <a:avLst/>
          </a:prstGeom>
        </p:spPr>
      </p:pic>
    </p:spTree>
    <p:extLst>
      <p:ext uri="{BB962C8B-B14F-4D97-AF65-F5344CB8AC3E}">
        <p14:creationId xmlns:p14="http://schemas.microsoft.com/office/powerpoint/2010/main" val="3625361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898"/>
            <a:ext cx="9144000" cy="1143000"/>
          </a:xfrm>
        </p:spPr>
        <p:txBody>
          <a:bodyPr>
            <a:normAutofit/>
          </a:bodyPr>
          <a:lstStyle/>
          <a:p>
            <a:r>
              <a:rPr lang="en-US" dirty="0" smtClean="0"/>
              <a:t>ANCIENT EGYPTIAN SYMBOLS</a:t>
            </a:r>
            <a:endParaRPr lang="en-US" dirty="0"/>
          </a:p>
        </p:txBody>
      </p:sp>
      <p:pic>
        <p:nvPicPr>
          <p:cNvPr id="4" name="Picture 3"/>
          <p:cNvPicPr>
            <a:picLocks noChangeAspect="1"/>
          </p:cNvPicPr>
          <p:nvPr/>
        </p:nvPicPr>
        <p:blipFill>
          <a:blip r:embed="rId3"/>
          <a:stretch>
            <a:fillRect/>
          </a:stretch>
        </p:blipFill>
        <p:spPr>
          <a:xfrm>
            <a:off x="0" y="1517520"/>
            <a:ext cx="4342456" cy="5317293"/>
          </a:xfrm>
          <a:prstGeom prst="rect">
            <a:avLst/>
          </a:prstGeom>
        </p:spPr>
      </p:pic>
      <p:pic>
        <p:nvPicPr>
          <p:cNvPr id="5" name="Picture 4"/>
          <p:cNvPicPr>
            <a:picLocks noChangeAspect="1"/>
          </p:cNvPicPr>
          <p:nvPr/>
        </p:nvPicPr>
        <p:blipFill>
          <a:blip r:embed="rId4"/>
          <a:stretch>
            <a:fillRect/>
          </a:stretch>
        </p:blipFill>
        <p:spPr>
          <a:xfrm flipH="1">
            <a:off x="4338313" y="1506781"/>
            <a:ext cx="3225196" cy="2992126"/>
          </a:xfrm>
          <a:prstGeom prst="rect">
            <a:avLst/>
          </a:prstGeom>
        </p:spPr>
      </p:pic>
      <p:pic>
        <p:nvPicPr>
          <p:cNvPr id="6" name="Picture 5"/>
          <p:cNvPicPr>
            <a:picLocks noChangeAspect="1"/>
          </p:cNvPicPr>
          <p:nvPr/>
        </p:nvPicPr>
        <p:blipFill>
          <a:blip r:embed="rId5"/>
          <a:stretch>
            <a:fillRect/>
          </a:stretch>
        </p:blipFill>
        <p:spPr>
          <a:xfrm>
            <a:off x="4336563" y="3876724"/>
            <a:ext cx="4807437" cy="3004648"/>
          </a:xfrm>
          <a:prstGeom prst="rect">
            <a:avLst/>
          </a:prstGeom>
        </p:spPr>
      </p:pic>
      <p:pic>
        <p:nvPicPr>
          <p:cNvPr id="7" name="Picture 6"/>
          <p:cNvPicPr>
            <a:picLocks noChangeAspect="1"/>
          </p:cNvPicPr>
          <p:nvPr/>
        </p:nvPicPr>
        <p:blipFill>
          <a:blip r:embed="rId6"/>
          <a:stretch>
            <a:fillRect/>
          </a:stretch>
        </p:blipFill>
        <p:spPr>
          <a:xfrm>
            <a:off x="7626490" y="1517520"/>
            <a:ext cx="1517509" cy="2359204"/>
          </a:xfrm>
          <a:prstGeom prst="rect">
            <a:avLst/>
          </a:prstGeom>
        </p:spPr>
      </p:pic>
    </p:spTree>
    <p:extLst>
      <p:ext uri="{BB962C8B-B14F-4D97-AF65-F5344CB8AC3E}">
        <p14:creationId xmlns:p14="http://schemas.microsoft.com/office/powerpoint/2010/main" val="733020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3013007" cy="1143000"/>
          </a:xfrm>
        </p:spPr>
        <p:txBody>
          <a:bodyPr/>
          <a:lstStyle/>
          <a:p>
            <a:r>
              <a:rPr lang="en-US" dirty="0" smtClean="0"/>
              <a:t>HOBO CODE</a:t>
            </a:r>
            <a:endParaRPr lang="en-US" dirty="0"/>
          </a:p>
        </p:txBody>
      </p:sp>
      <p:pic>
        <p:nvPicPr>
          <p:cNvPr id="5" name="Picture 4"/>
          <p:cNvPicPr>
            <a:picLocks noChangeAspect="1"/>
          </p:cNvPicPr>
          <p:nvPr/>
        </p:nvPicPr>
        <p:blipFill>
          <a:blip r:embed="rId3"/>
          <a:stretch>
            <a:fillRect/>
          </a:stretch>
        </p:blipFill>
        <p:spPr>
          <a:xfrm>
            <a:off x="3013007" y="220608"/>
            <a:ext cx="5943600" cy="6489700"/>
          </a:xfrm>
          <a:prstGeom prst="rect">
            <a:avLst/>
          </a:prstGeom>
        </p:spPr>
      </p:pic>
      <p:sp>
        <p:nvSpPr>
          <p:cNvPr id="6" name="TextBox 5"/>
          <p:cNvSpPr txBox="1"/>
          <p:nvPr/>
        </p:nvSpPr>
        <p:spPr>
          <a:xfrm>
            <a:off x="699268" y="1228787"/>
            <a:ext cx="1460556" cy="369332"/>
          </a:xfrm>
          <a:prstGeom prst="rect">
            <a:avLst/>
          </a:prstGeom>
          <a:noFill/>
        </p:spPr>
        <p:txBody>
          <a:bodyPr wrap="none" rtlCol="0">
            <a:spAutoFit/>
          </a:bodyPr>
          <a:lstStyle/>
          <a:p>
            <a:r>
              <a:rPr lang="en-US" dirty="0" smtClean="0">
                <a:hlinkClick r:id="rId4"/>
              </a:rPr>
              <a:t>List of images</a:t>
            </a:r>
            <a:endParaRPr lang="en-US" dirty="0"/>
          </a:p>
        </p:txBody>
      </p:sp>
      <p:pic>
        <p:nvPicPr>
          <p:cNvPr id="7" name="Picture 6"/>
          <p:cNvPicPr>
            <a:picLocks noChangeAspect="1"/>
          </p:cNvPicPr>
          <p:nvPr/>
        </p:nvPicPr>
        <p:blipFill>
          <a:blip r:embed="rId5"/>
          <a:stretch>
            <a:fillRect/>
          </a:stretch>
        </p:blipFill>
        <p:spPr>
          <a:xfrm>
            <a:off x="33167" y="2682557"/>
            <a:ext cx="2979840" cy="1829831"/>
          </a:xfrm>
          <a:prstGeom prst="rect">
            <a:avLst/>
          </a:prstGeom>
        </p:spPr>
      </p:pic>
      <p:sp>
        <p:nvSpPr>
          <p:cNvPr id="8" name="TextBox 7"/>
          <p:cNvSpPr txBox="1"/>
          <p:nvPr/>
        </p:nvSpPr>
        <p:spPr>
          <a:xfrm>
            <a:off x="0" y="4746492"/>
            <a:ext cx="3013008" cy="1477328"/>
          </a:xfrm>
          <a:prstGeom prst="rect">
            <a:avLst/>
          </a:prstGeom>
          <a:noFill/>
        </p:spPr>
        <p:txBody>
          <a:bodyPr wrap="square" rtlCol="0">
            <a:spAutoFit/>
          </a:bodyPr>
          <a:lstStyle/>
          <a:p>
            <a:pPr algn="ctr"/>
            <a:r>
              <a:rPr lang="en-US" dirty="0" smtClean="0"/>
              <a:t>The use of hobo code was referenced in the TV show Mad Men (</a:t>
            </a:r>
            <a:r>
              <a:rPr lang="en-US" i="1" dirty="0" smtClean="0"/>
              <a:t>image above</a:t>
            </a:r>
            <a:r>
              <a:rPr lang="en-US" dirty="0" smtClean="0"/>
              <a:t>) showing the image meaning “a dishonest man lives here”</a:t>
            </a:r>
            <a:endParaRPr lang="en-US" dirty="0"/>
          </a:p>
        </p:txBody>
      </p:sp>
      <p:sp>
        <p:nvSpPr>
          <p:cNvPr id="9" name="TextBox 8"/>
          <p:cNvSpPr txBox="1"/>
          <p:nvPr/>
        </p:nvSpPr>
        <p:spPr>
          <a:xfrm>
            <a:off x="33167" y="1854960"/>
            <a:ext cx="2979840" cy="646331"/>
          </a:xfrm>
          <a:prstGeom prst="rect">
            <a:avLst/>
          </a:prstGeom>
          <a:noFill/>
        </p:spPr>
        <p:txBody>
          <a:bodyPr wrap="square" rtlCol="0">
            <a:spAutoFit/>
          </a:bodyPr>
          <a:lstStyle/>
          <a:p>
            <a:pPr algn="ctr"/>
            <a:r>
              <a:rPr lang="en-US" dirty="0" smtClean="0"/>
              <a:t>A code still exists today for modern hobos. </a:t>
            </a:r>
            <a:endParaRPr lang="en-US" dirty="0"/>
          </a:p>
        </p:txBody>
      </p:sp>
    </p:spTree>
    <p:extLst>
      <p:ext uri="{BB962C8B-B14F-4D97-AF65-F5344CB8AC3E}">
        <p14:creationId xmlns:p14="http://schemas.microsoft.com/office/powerpoint/2010/main" val="1322679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176967" y="2238866"/>
            <a:ext cx="3263996" cy="3784343"/>
          </a:xfrm>
          <a:prstGeom prst="rect">
            <a:avLst/>
          </a:prstGeom>
        </p:spPr>
      </p:pic>
      <p:sp>
        <p:nvSpPr>
          <p:cNvPr id="2" name="Title 1"/>
          <p:cNvSpPr>
            <a:spLocks noGrp="1"/>
          </p:cNvSpPr>
          <p:nvPr>
            <p:ph type="title"/>
          </p:nvPr>
        </p:nvSpPr>
        <p:spPr/>
        <p:txBody>
          <a:bodyPr/>
          <a:lstStyle/>
          <a:p>
            <a:r>
              <a:rPr lang="en-US" dirty="0" smtClean="0"/>
              <a:t>MANDALAS in POPULAR MEDIA</a:t>
            </a:r>
            <a:endParaRPr lang="en-US" dirty="0"/>
          </a:p>
        </p:txBody>
      </p:sp>
      <p:sp>
        <p:nvSpPr>
          <p:cNvPr id="4" name="TextBox 3"/>
          <p:cNvSpPr txBox="1"/>
          <p:nvPr/>
        </p:nvSpPr>
        <p:spPr>
          <a:xfrm>
            <a:off x="3329088" y="1541043"/>
            <a:ext cx="2576735" cy="369332"/>
          </a:xfrm>
          <a:prstGeom prst="rect">
            <a:avLst/>
          </a:prstGeom>
          <a:noFill/>
        </p:spPr>
        <p:txBody>
          <a:bodyPr wrap="none" rtlCol="0">
            <a:spAutoFit/>
          </a:bodyPr>
          <a:lstStyle/>
          <a:p>
            <a:r>
              <a:rPr lang="en-US" dirty="0" smtClean="0">
                <a:hlinkClick r:id="rId4"/>
              </a:rPr>
              <a:t>MANDALA COMPILATION</a:t>
            </a:r>
            <a:endParaRPr lang="en-US" dirty="0"/>
          </a:p>
        </p:txBody>
      </p:sp>
      <p:pic>
        <p:nvPicPr>
          <p:cNvPr id="5" name="Picture 4"/>
          <p:cNvPicPr>
            <a:picLocks noChangeAspect="1"/>
          </p:cNvPicPr>
          <p:nvPr/>
        </p:nvPicPr>
        <p:blipFill>
          <a:blip r:embed="rId5"/>
          <a:stretch>
            <a:fillRect/>
          </a:stretch>
        </p:blipFill>
        <p:spPr>
          <a:xfrm>
            <a:off x="0" y="2238866"/>
            <a:ext cx="3263996" cy="3784343"/>
          </a:xfrm>
          <a:prstGeom prst="rect">
            <a:avLst/>
          </a:prstGeom>
        </p:spPr>
      </p:pic>
      <p:pic>
        <p:nvPicPr>
          <p:cNvPr id="7" name="Picture 6"/>
          <p:cNvPicPr>
            <a:picLocks noChangeAspect="1"/>
          </p:cNvPicPr>
          <p:nvPr/>
        </p:nvPicPr>
        <p:blipFill>
          <a:blip r:embed="rId6"/>
          <a:stretch>
            <a:fillRect/>
          </a:stretch>
        </p:blipFill>
        <p:spPr>
          <a:xfrm>
            <a:off x="6350495" y="2238866"/>
            <a:ext cx="2848309" cy="3784343"/>
          </a:xfrm>
          <a:prstGeom prst="rect">
            <a:avLst/>
          </a:prstGeom>
        </p:spPr>
      </p:pic>
    </p:spTree>
    <p:extLst>
      <p:ext uri="{BB962C8B-B14F-4D97-AF65-F5344CB8AC3E}">
        <p14:creationId xmlns:p14="http://schemas.microsoft.com/office/powerpoint/2010/main" val="4166463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43102" y="583333"/>
            <a:ext cx="3084611" cy="369332"/>
          </a:xfrm>
          <a:prstGeom prst="rect">
            <a:avLst/>
          </a:prstGeom>
          <a:noFill/>
        </p:spPr>
        <p:txBody>
          <a:bodyPr wrap="none" rtlCol="0">
            <a:spAutoFit/>
          </a:bodyPr>
          <a:lstStyle/>
          <a:p>
            <a:r>
              <a:rPr lang="en-US" dirty="0" smtClean="0">
                <a:hlinkClick r:id="rId3"/>
              </a:rPr>
              <a:t>Sand Art Story Telling In Action</a:t>
            </a:r>
            <a:endParaRPr lang="en-US" dirty="0"/>
          </a:p>
        </p:txBody>
      </p:sp>
      <p:sp>
        <p:nvSpPr>
          <p:cNvPr id="5" name="TextBox 4"/>
          <p:cNvSpPr txBox="1"/>
          <p:nvPr/>
        </p:nvSpPr>
        <p:spPr>
          <a:xfrm>
            <a:off x="5043102" y="1235582"/>
            <a:ext cx="2056347" cy="369332"/>
          </a:xfrm>
          <a:prstGeom prst="rect">
            <a:avLst/>
          </a:prstGeom>
          <a:noFill/>
        </p:spPr>
        <p:txBody>
          <a:bodyPr wrap="none" rtlCol="0">
            <a:spAutoFit/>
          </a:bodyPr>
          <a:lstStyle/>
          <a:p>
            <a:r>
              <a:rPr lang="en-US" dirty="0" smtClean="0">
                <a:hlinkClick r:id="rId4"/>
              </a:rPr>
              <a:t>Joe Castillo Website</a:t>
            </a:r>
            <a:endParaRPr lang="en-US" dirty="0"/>
          </a:p>
        </p:txBody>
      </p:sp>
      <p:pic>
        <p:nvPicPr>
          <p:cNvPr id="6" name="Picture 5"/>
          <p:cNvPicPr>
            <a:picLocks noChangeAspect="1"/>
          </p:cNvPicPr>
          <p:nvPr/>
        </p:nvPicPr>
        <p:blipFill>
          <a:blip r:embed="rId5"/>
          <a:stretch>
            <a:fillRect/>
          </a:stretch>
        </p:blipFill>
        <p:spPr>
          <a:xfrm>
            <a:off x="1030279" y="1867393"/>
            <a:ext cx="7097434" cy="4729472"/>
          </a:xfrm>
          <a:prstGeom prst="rect">
            <a:avLst/>
          </a:prstGeom>
        </p:spPr>
      </p:pic>
      <p:pic>
        <p:nvPicPr>
          <p:cNvPr id="7" name="Picture 6" descr="Screen Shot 2017-10-17 at 8.42.5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279" y="273891"/>
            <a:ext cx="3746500" cy="1485900"/>
          </a:xfrm>
          <a:prstGeom prst="rect">
            <a:avLst/>
          </a:prstGeom>
        </p:spPr>
      </p:pic>
    </p:spTree>
    <p:extLst>
      <p:ext uri="{BB962C8B-B14F-4D97-AF65-F5344CB8AC3E}">
        <p14:creationId xmlns:p14="http://schemas.microsoft.com/office/powerpoint/2010/main" val="89486629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11213"/>
            <a:ext cx="3355569" cy="369332"/>
          </a:xfrm>
          <a:prstGeom prst="rect">
            <a:avLst/>
          </a:prstGeom>
          <a:noFill/>
        </p:spPr>
        <p:txBody>
          <a:bodyPr wrap="none" rtlCol="0">
            <a:spAutoFit/>
          </a:bodyPr>
          <a:lstStyle/>
          <a:p>
            <a:r>
              <a:rPr lang="en-US" dirty="0" smtClean="0">
                <a:hlinkClick r:id="rId3"/>
              </a:rPr>
              <a:t>Sand Sculpting Challenge Website</a:t>
            </a:r>
            <a:endParaRPr lang="en-US" dirty="0"/>
          </a:p>
        </p:txBody>
      </p:sp>
      <p:pic>
        <p:nvPicPr>
          <p:cNvPr id="5" name="Picture 4" descr="Screen Shot 2017-10-18 at 11.18.1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56"/>
            <a:ext cx="3403600" cy="2603500"/>
          </a:xfrm>
          <a:prstGeom prst="rect">
            <a:avLst/>
          </a:prstGeom>
        </p:spPr>
      </p:pic>
      <p:pic>
        <p:nvPicPr>
          <p:cNvPr id="7" name="Picture 6"/>
          <p:cNvPicPr>
            <a:picLocks noChangeAspect="1"/>
          </p:cNvPicPr>
          <p:nvPr/>
        </p:nvPicPr>
        <p:blipFill>
          <a:blip r:embed="rId5"/>
          <a:stretch>
            <a:fillRect/>
          </a:stretch>
        </p:blipFill>
        <p:spPr>
          <a:xfrm>
            <a:off x="0" y="3102429"/>
            <a:ext cx="9144000" cy="3755571"/>
          </a:xfrm>
          <a:prstGeom prst="rect">
            <a:avLst/>
          </a:prstGeom>
        </p:spPr>
      </p:pic>
      <p:pic>
        <p:nvPicPr>
          <p:cNvPr id="8" name="Picture 7"/>
          <p:cNvPicPr>
            <a:picLocks noChangeAspect="1"/>
          </p:cNvPicPr>
          <p:nvPr/>
        </p:nvPicPr>
        <p:blipFill>
          <a:blip r:embed="rId6"/>
          <a:stretch>
            <a:fillRect/>
          </a:stretch>
        </p:blipFill>
        <p:spPr>
          <a:xfrm>
            <a:off x="4998302" y="0"/>
            <a:ext cx="4145698" cy="3109274"/>
          </a:xfrm>
          <a:prstGeom prst="rect">
            <a:avLst/>
          </a:prstGeom>
        </p:spPr>
      </p:pic>
      <p:pic>
        <p:nvPicPr>
          <p:cNvPr id="9" name="Picture 8"/>
          <p:cNvPicPr>
            <a:picLocks noChangeAspect="1"/>
          </p:cNvPicPr>
          <p:nvPr/>
        </p:nvPicPr>
        <p:blipFill>
          <a:blip r:embed="rId7"/>
          <a:stretch>
            <a:fillRect/>
          </a:stretch>
        </p:blipFill>
        <p:spPr>
          <a:xfrm>
            <a:off x="3355569" y="0"/>
            <a:ext cx="1651859" cy="1098251"/>
          </a:xfrm>
          <a:prstGeom prst="rect">
            <a:avLst/>
          </a:prstGeom>
        </p:spPr>
      </p:pic>
      <p:pic>
        <p:nvPicPr>
          <p:cNvPr id="10" name="Picture 9"/>
          <p:cNvPicPr>
            <a:picLocks noChangeAspect="1"/>
          </p:cNvPicPr>
          <p:nvPr/>
        </p:nvPicPr>
        <p:blipFill>
          <a:blip r:embed="rId8"/>
          <a:stretch>
            <a:fillRect/>
          </a:stretch>
        </p:blipFill>
        <p:spPr>
          <a:xfrm>
            <a:off x="3355569" y="1098251"/>
            <a:ext cx="1651859" cy="1238894"/>
          </a:xfrm>
          <a:prstGeom prst="rect">
            <a:avLst/>
          </a:prstGeom>
        </p:spPr>
      </p:pic>
      <p:pic>
        <p:nvPicPr>
          <p:cNvPr id="11" name="Picture 10"/>
          <p:cNvPicPr>
            <a:picLocks noChangeAspect="1"/>
          </p:cNvPicPr>
          <p:nvPr/>
        </p:nvPicPr>
        <p:blipFill rotWithShape="1">
          <a:blip r:embed="rId9"/>
          <a:srcRect t="11443" b="20312"/>
          <a:stretch/>
        </p:blipFill>
        <p:spPr>
          <a:xfrm>
            <a:off x="3355569" y="2263797"/>
            <a:ext cx="1651859" cy="845477"/>
          </a:xfrm>
          <a:prstGeom prst="rect">
            <a:avLst/>
          </a:prstGeom>
        </p:spPr>
      </p:pic>
    </p:spTree>
    <p:extLst>
      <p:ext uri="{BB962C8B-B14F-4D97-AF65-F5344CB8AC3E}">
        <p14:creationId xmlns:p14="http://schemas.microsoft.com/office/powerpoint/2010/main" val="3087022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711286" y="1830134"/>
            <a:ext cx="4803269" cy="1143001"/>
          </a:xfrm>
        </p:spPr>
        <p:txBody>
          <a:bodyPr/>
          <a:lstStyle/>
          <a:p>
            <a:r>
              <a:rPr lang="en-US" dirty="0" smtClean="0"/>
              <a:t>OJOS DE DIOS</a:t>
            </a:r>
            <a:endParaRPr lang="en-US" dirty="0"/>
          </a:p>
        </p:txBody>
      </p:sp>
      <p:pic>
        <p:nvPicPr>
          <p:cNvPr id="4" name="Picture 3"/>
          <p:cNvPicPr>
            <a:picLocks noChangeAspect="1"/>
          </p:cNvPicPr>
          <p:nvPr/>
        </p:nvPicPr>
        <p:blipFill>
          <a:blip r:embed="rId3"/>
          <a:stretch>
            <a:fillRect/>
          </a:stretch>
        </p:blipFill>
        <p:spPr>
          <a:xfrm>
            <a:off x="2086024" y="0"/>
            <a:ext cx="7057976" cy="6858000"/>
          </a:xfrm>
          <a:prstGeom prst="rect">
            <a:avLst/>
          </a:prstGeom>
        </p:spPr>
      </p:pic>
      <p:pic>
        <p:nvPicPr>
          <p:cNvPr id="5" name="Picture 4"/>
          <p:cNvPicPr>
            <a:picLocks noChangeAspect="1"/>
          </p:cNvPicPr>
          <p:nvPr/>
        </p:nvPicPr>
        <p:blipFill>
          <a:blip r:embed="rId4"/>
          <a:stretch>
            <a:fillRect/>
          </a:stretch>
        </p:blipFill>
        <p:spPr>
          <a:xfrm>
            <a:off x="0" y="4803267"/>
            <a:ext cx="2086023" cy="2054733"/>
          </a:xfrm>
          <a:prstGeom prst="rect">
            <a:avLst/>
          </a:prstGeom>
        </p:spPr>
      </p:pic>
      <p:sp>
        <p:nvSpPr>
          <p:cNvPr id="6" name="TextBox 5"/>
          <p:cNvSpPr txBox="1"/>
          <p:nvPr/>
        </p:nvSpPr>
        <p:spPr>
          <a:xfrm rot="16200000">
            <a:off x="-474926" y="1967021"/>
            <a:ext cx="4131923" cy="923330"/>
          </a:xfrm>
          <a:prstGeom prst="rect">
            <a:avLst/>
          </a:prstGeom>
          <a:noFill/>
        </p:spPr>
        <p:txBody>
          <a:bodyPr wrap="none" rtlCol="0">
            <a:spAutoFit/>
          </a:bodyPr>
          <a:lstStyle/>
          <a:p>
            <a:pPr algn="ctr"/>
            <a:r>
              <a:rPr lang="en-US" dirty="0" smtClean="0"/>
              <a:t>GOD’s EYES </a:t>
            </a:r>
          </a:p>
          <a:p>
            <a:pPr algn="ctr"/>
            <a:endParaRPr lang="en-US" dirty="0" smtClean="0"/>
          </a:p>
          <a:p>
            <a:pPr algn="ctr"/>
            <a:r>
              <a:rPr lang="en-US" dirty="0" smtClean="0"/>
              <a:t>Yarn-wrapped sticks create a radial design</a:t>
            </a:r>
            <a:endParaRPr lang="en-US" dirty="0"/>
          </a:p>
        </p:txBody>
      </p:sp>
    </p:spTree>
    <p:extLst>
      <p:ext uri="{BB962C8B-B14F-4D97-AF65-F5344CB8AC3E}">
        <p14:creationId xmlns:p14="http://schemas.microsoft.com/office/powerpoint/2010/main" val="336836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14321" y="721303"/>
            <a:ext cx="7702125" cy="2567375"/>
          </a:xfrm>
          <a:prstGeom prst="rect">
            <a:avLst/>
          </a:prstGeom>
        </p:spPr>
      </p:pic>
      <p:sp>
        <p:nvSpPr>
          <p:cNvPr id="2" name="Title 1"/>
          <p:cNvSpPr>
            <a:spLocks noGrp="1"/>
          </p:cNvSpPr>
          <p:nvPr>
            <p:ph type="title"/>
          </p:nvPr>
        </p:nvSpPr>
        <p:spPr>
          <a:xfrm>
            <a:off x="457200" y="149803"/>
            <a:ext cx="8229600" cy="987960"/>
          </a:xfrm>
        </p:spPr>
        <p:txBody>
          <a:bodyPr/>
          <a:lstStyle/>
          <a:p>
            <a:r>
              <a:rPr lang="en-US" dirty="0" smtClean="0"/>
              <a:t>SPIROGRAPH</a:t>
            </a:r>
            <a:endParaRPr lang="en-US" dirty="0"/>
          </a:p>
        </p:txBody>
      </p:sp>
      <p:sp>
        <p:nvSpPr>
          <p:cNvPr id="4" name="TextBox 3"/>
          <p:cNvSpPr txBox="1"/>
          <p:nvPr/>
        </p:nvSpPr>
        <p:spPr>
          <a:xfrm>
            <a:off x="3663182" y="2976709"/>
            <a:ext cx="2067844" cy="369332"/>
          </a:xfrm>
          <a:prstGeom prst="rect">
            <a:avLst/>
          </a:prstGeom>
          <a:noFill/>
        </p:spPr>
        <p:txBody>
          <a:bodyPr wrap="none" rtlCol="0">
            <a:spAutoFit/>
          </a:bodyPr>
          <a:lstStyle/>
          <a:p>
            <a:r>
              <a:rPr lang="en-US" dirty="0" smtClean="0">
                <a:hlinkClick r:id="rId4"/>
              </a:rPr>
              <a:t>Spirograph in action</a:t>
            </a:r>
            <a:endParaRPr lang="en-US" dirty="0"/>
          </a:p>
        </p:txBody>
      </p:sp>
      <p:pic>
        <p:nvPicPr>
          <p:cNvPr id="5" name="Picture 4"/>
          <p:cNvPicPr>
            <a:picLocks noChangeAspect="1"/>
          </p:cNvPicPr>
          <p:nvPr/>
        </p:nvPicPr>
        <p:blipFill>
          <a:blip r:embed="rId5"/>
          <a:stretch>
            <a:fillRect/>
          </a:stretch>
        </p:blipFill>
        <p:spPr>
          <a:xfrm>
            <a:off x="-26456" y="3288678"/>
            <a:ext cx="4723560" cy="3609012"/>
          </a:xfrm>
          <a:prstGeom prst="rect">
            <a:avLst/>
          </a:prstGeom>
        </p:spPr>
      </p:pic>
      <p:pic>
        <p:nvPicPr>
          <p:cNvPr id="6" name="Picture 5"/>
          <p:cNvPicPr>
            <a:picLocks noChangeAspect="1"/>
          </p:cNvPicPr>
          <p:nvPr/>
        </p:nvPicPr>
        <p:blipFill rotWithShape="1">
          <a:blip r:embed="rId6"/>
          <a:srcRect l="3717"/>
          <a:stretch/>
        </p:blipFill>
        <p:spPr>
          <a:xfrm>
            <a:off x="4723560" y="3313502"/>
            <a:ext cx="4420439" cy="3544497"/>
          </a:xfrm>
          <a:prstGeom prst="rect">
            <a:avLst/>
          </a:prstGeom>
        </p:spPr>
      </p:pic>
    </p:spTree>
    <p:extLst>
      <p:ext uri="{BB962C8B-B14F-4D97-AF65-F5344CB8AC3E}">
        <p14:creationId xmlns:p14="http://schemas.microsoft.com/office/powerpoint/2010/main" val="25039696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280"/>
            <a:ext cx="8229600" cy="1143000"/>
          </a:xfrm>
        </p:spPr>
        <p:txBody>
          <a:bodyPr/>
          <a:lstStyle/>
          <a:p>
            <a:r>
              <a:rPr lang="en-US" dirty="0" smtClean="0"/>
              <a:t>Tibetan Buddhist Monks</a:t>
            </a:r>
            <a:endParaRPr lang="en-US" dirty="0"/>
          </a:p>
        </p:txBody>
      </p:sp>
      <p:pic>
        <p:nvPicPr>
          <p:cNvPr id="4" name="Picture 3"/>
          <p:cNvPicPr>
            <a:picLocks noChangeAspect="1"/>
          </p:cNvPicPr>
          <p:nvPr/>
        </p:nvPicPr>
        <p:blipFill>
          <a:blip r:embed="rId3"/>
          <a:stretch>
            <a:fillRect/>
          </a:stretch>
        </p:blipFill>
        <p:spPr>
          <a:xfrm>
            <a:off x="-304250" y="1017426"/>
            <a:ext cx="5563458" cy="3770495"/>
          </a:xfrm>
          <a:prstGeom prst="rect">
            <a:avLst/>
          </a:prstGeom>
        </p:spPr>
      </p:pic>
      <p:pic>
        <p:nvPicPr>
          <p:cNvPr id="5" name="Picture 4"/>
          <p:cNvPicPr>
            <a:picLocks noChangeAspect="1"/>
          </p:cNvPicPr>
          <p:nvPr/>
        </p:nvPicPr>
        <p:blipFill>
          <a:blip r:embed="rId4"/>
          <a:stretch>
            <a:fillRect/>
          </a:stretch>
        </p:blipFill>
        <p:spPr>
          <a:xfrm>
            <a:off x="4790933" y="1017427"/>
            <a:ext cx="4379521" cy="3770494"/>
          </a:xfrm>
          <a:prstGeom prst="rect">
            <a:avLst/>
          </a:prstGeom>
        </p:spPr>
      </p:pic>
      <p:sp>
        <p:nvSpPr>
          <p:cNvPr id="6" name="TextBox 5"/>
          <p:cNvSpPr txBox="1"/>
          <p:nvPr/>
        </p:nvSpPr>
        <p:spPr>
          <a:xfrm>
            <a:off x="72511" y="5008388"/>
            <a:ext cx="9097943" cy="1754327"/>
          </a:xfrm>
          <a:prstGeom prst="rect">
            <a:avLst/>
          </a:prstGeom>
          <a:noFill/>
        </p:spPr>
        <p:txBody>
          <a:bodyPr wrap="square" rtlCol="0">
            <a:spAutoFit/>
          </a:bodyPr>
          <a:lstStyle/>
          <a:p>
            <a:r>
              <a:rPr lang="en-US" dirty="0" smtClean="0"/>
              <a:t>The tradition of Mandalas first began in Tibet through the cultural practices of Buddhist Monks.</a:t>
            </a:r>
          </a:p>
          <a:p>
            <a:endParaRPr lang="en-US" dirty="0"/>
          </a:p>
          <a:p>
            <a:r>
              <a:rPr lang="en-US" dirty="0" smtClean="0"/>
              <a:t>Mandalas are an impermanent artwork created with multicolored sand. The Monks design elaborate images based on religious symbols which are carefully painted and then destroyed after a week or more of offered prayers. The sand is offered back to the earth by distribution in a nearby river to be carried to the corners of the earth. </a:t>
            </a:r>
            <a:endParaRPr lang="en-US" dirty="0"/>
          </a:p>
        </p:txBody>
      </p:sp>
    </p:spTree>
    <p:extLst>
      <p:ext uri="{BB962C8B-B14F-4D97-AF65-F5344CB8AC3E}">
        <p14:creationId xmlns:p14="http://schemas.microsoft.com/office/powerpoint/2010/main" val="20237617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5505908" cy="3097073"/>
          </a:xfrm>
          <a:prstGeom prst="rect">
            <a:avLst/>
          </a:prstGeom>
        </p:spPr>
      </p:pic>
      <p:pic>
        <p:nvPicPr>
          <p:cNvPr id="5" name="Picture 4"/>
          <p:cNvPicPr>
            <a:picLocks noChangeAspect="1"/>
          </p:cNvPicPr>
          <p:nvPr/>
        </p:nvPicPr>
        <p:blipFill>
          <a:blip r:embed="rId4"/>
          <a:stretch>
            <a:fillRect/>
          </a:stretch>
        </p:blipFill>
        <p:spPr>
          <a:xfrm>
            <a:off x="0" y="3097074"/>
            <a:ext cx="5622548" cy="3768864"/>
          </a:xfrm>
          <a:prstGeom prst="rect">
            <a:avLst/>
          </a:prstGeom>
        </p:spPr>
      </p:pic>
      <p:pic>
        <p:nvPicPr>
          <p:cNvPr id="6" name="Picture 5"/>
          <p:cNvPicPr>
            <a:picLocks noChangeAspect="1"/>
          </p:cNvPicPr>
          <p:nvPr/>
        </p:nvPicPr>
        <p:blipFill>
          <a:blip r:embed="rId5"/>
          <a:stretch>
            <a:fillRect/>
          </a:stretch>
        </p:blipFill>
        <p:spPr>
          <a:xfrm>
            <a:off x="5505908" y="4823410"/>
            <a:ext cx="3638092" cy="2042528"/>
          </a:xfrm>
          <a:prstGeom prst="rect">
            <a:avLst/>
          </a:prstGeom>
        </p:spPr>
      </p:pic>
      <p:pic>
        <p:nvPicPr>
          <p:cNvPr id="8" name="Picture 7"/>
          <p:cNvPicPr>
            <a:picLocks noChangeAspect="1"/>
          </p:cNvPicPr>
          <p:nvPr/>
        </p:nvPicPr>
        <p:blipFill>
          <a:blip r:embed="rId6"/>
          <a:stretch>
            <a:fillRect/>
          </a:stretch>
        </p:blipFill>
        <p:spPr>
          <a:xfrm>
            <a:off x="5505908" y="2077080"/>
            <a:ext cx="4436463" cy="2772790"/>
          </a:xfrm>
          <a:prstGeom prst="rect">
            <a:avLst/>
          </a:prstGeom>
        </p:spPr>
      </p:pic>
      <p:pic>
        <p:nvPicPr>
          <p:cNvPr id="9" name="Picture 8"/>
          <p:cNvPicPr>
            <a:picLocks noChangeAspect="1"/>
          </p:cNvPicPr>
          <p:nvPr/>
        </p:nvPicPr>
        <p:blipFill rotWithShape="1">
          <a:blip r:embed="rId7"/>
          <a:srcRect b="14499"/>
          <a:stretch/>
        </p:blipFill>
        <p:spPr>
          <a:xfrm>
            <a:off x="5505909" y="0"/>
            <a:ext cx="3645925" cy="2079213"/>
          </a:xfrm>
          <a:prstGeom prst="rect">
            <a:avLst/>
          </a:prstGeom>
        </p:spPr>
      </p:pic>
    </p:spTree>
    <p:extLst>
      <p:ext uri="{BB962C8B-B14F-4D97-AF65-F5344CB8AC3E}">
        <p14:creationId xmlns:p14="http://schemas.microsoft.com/office/powerpoint/2010/main" val="25842274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618"/>
            <a:ext cx="8229600" cy="1143000"/>
          </a:xfrm>
        </p:spPr>
        <p:txBody>
          <a:bodyPr/>
          <a:lstStyle/>
          <a:p>
            <a:r>
              <a:rPr lang="en-US" dirty="0" smtClean="0"/>
              <a:t>THE PROCESS</a:t>
            </a:r>
            <a:endParaRPr lang="en-US" dirty="0"/>
          </a:p>
        </p:txBody>
      </p:sp>
      <p:pic>
        <p:nvPicPr>
          <p:cNvPr id="4" name="Picture 3"/>
          <p:cNvPicPr>
            <a:picLocks noChangeAspect="1"/>
          </p:cNvPicPr>
          <p:nvPr/>
        </p:nvPicPr>
        <p:blipFill>
          <a:blip r:embed="rId3"/>
          <a:stretch>
            <a:fillRect/>
          </a:stretch>
        </p:blipFill>
        <p:spPr>
          <a:xfrm>
            <a:off x="1137625" y="1252148"/>
            <a:ext cx="6709963" cy="5400438"/>
          </a:xfrm>
          <a:prstGeom prst="rect">
            <a:avLst/>
          </a:prstGeom>
        </p:spPr>
      </p:pic>
      <p:sp>
        <p:nvSpPr>
          <p:cNvPr id="5" name="TextBox 4"/>
          <p:cNvSpPr txBox="1"/>
          <p:nvPr/>
        </p:nvSpPr>
        <p:spPr>
          <a:xfrm>
            <a:off x="2753470" y="867716"/>
            <a:ext cx="3762568" cy="369332"/>
          </a:xfrm>
          <a:prstGeom prst="rect">
            <a:avLst/>
          </a:prstGeom>
          <a:noFill/>
        </p:spPr>
        <p:txBody>
          <a:bodyPr wrap="none" rtlCol="0">
            <a:spAutoFit/>
          </a:bodyPr>
          <a:lstStyle/>
          <a:p>
            <a:r>
              <a:rPr lang="en-US" dirty="0" smtClean="0">
                <a:hlinkClick r:id="rId4"/>
              </a:rPr>
              <a:t>TIBETAN MONKS CREATE A MANDALA</a:t>
            </a:r>
            <a:endParaRPr lang="en-US" dirty="0"/>
          </a:p>
        </p:txBody>
      </p:sp>
    </p:spTree>
    <p:extLst>
      <p:ext uri="{BB962C8B-B14F-4D97-AF65-F5344CB8AC3E}">
        <p14:creationId xmlns:p14="http://schemas.microsoft.com/office/powerpoint/2010/main" val="2104653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DRAW A MANDALA</a:t>
            </a:r>
            <a:endParaRPr lang="en-US" dirty="0"/>
          </a:p>
        </p:txBody>
      </p:sp>
      <p:sp>
        <p:nvSpPr>
          <p:cNvPr id="4" name="TextBox 3"/>
          <p:cNvSpPr txBox="1"/>
          <p:nvPr/>
        </p:nvSpPr>
        <p:spPr>
          <a:xfrm>
            <a:off x="3681861" y="1232972"/>
            <a:ext cx="1774845" cy="369332"/>
          </a:xfrm>
          <a:prstGeom prst="rect">
            <a:avLst/>
          </a:prstGeom>
          <a:noFill/>
        </p:spPr>
        <p:txBody>
          <a:bodyPr wrap="none" rtlCol="0">
            <a:spAutoFit/>
          </a:bodyPr>
          <a:lstStyle/>
          <a:p>
            <a:r>
              <a:rPr lang="en-US" dirty="0" smtClean="0">
                <a:hlinkClick r:id="rId3"/>
              </a:rPr>
              <a:t>VIDEO TUTORIAL</a:t>
            </a:r>
            <a:endParaRPr lang="en-US" dirty="0"/>
          </a:p>
        </p:txBody>
      </p:sp>
      <p:pic>
        <p:nvPicPr>
          <p:cNvPr id="5" name="Picture 4"/>
          <p:cNvPicPr>
            <a:picLocks noChangeAspect="1"/>
          </p:cNvPicPr>
          <p:nvPr/>
        </p:nvPicPr>
        <p:blipFill>
          <a:blip r:embed="rId4"/>
          <a:stretch>
            <a:fillRect/>
          </a:stretch>
        </p:blipFill>
        <p:spPr>
          <a:xfrm>
            <a:off x="1847528" y="1886171"/>
            <a:ext cx="3076736" cy="3076736"/>
          </a:xfrm>
          <a:prstGeom prst="rect">
            <a:avLst/>
          </a:prstGeom>
        </p:spPr>
      </p:pic>
      <p:pic>
        <p:nvPicPr>
          <p:cNvPr id="6" name="Picture 5"/>
          <p:cNvPicPr>
            <a:picLocks noChangeAspect="1"/>
          </p:cNvPicPr>
          <p:nvPr/>
        </p:nvPicPr>
        <p:blipFill>
          <a:blip r:embed="rId5"/>
          <a:stretch>
            <a:fillRect/>
          </a:stretch>
        </p:blipFill>
        <p:spPr>
          <a:xfrm rot="19853168">
            <a:off x="-549164" y="119958"/>
            <a:ext cx="3373458" cy="3373458"/>
          </a:xfrm>
          <a:prstGeom prst="rect">
            <a:avLst/>
          </a:prstGeom>
        </p:spPr>
      </p:pic>
      <p:pic>
        <p:nvPicPr>
          <p:cNvPr id="7" name="Picture 6"/>
          <p:cNvPicPr>
            <a:picLocks noChangeAspect="1"/>
          </p:cNvPicPr>
          <p:nvPr/>
        </p:nvPicPr>
        <p:blipFill>
          <a:blip r:embed="rId6"/>
          <a:stretch>
            <a:fillRect/>
          </a:stretch>
        </p:blipFill>
        <p:spPr>
          <a:xfrm rot="5400000">
            <a:off x="4551079" y="2873044"/>
            <a:ext cx="4835800" cy="2796211"/>
          </a:xfrm>
          <a:prstGeom prst="rect">
            <a:avLst/>
          </a:prstGeom>
        </p:spPr>
      </p:pic>
      <p:sp>
        <p:nvSpPr>
          <p:cNvPr id="8" name="TextBox 7"/>
          <p:cNvSpPr txBox="1"/>
          <p:nvPr/>
        </p:nvSpPr>
        <p:spPr>
          <a:xfrm>
            <a:off x="256874" y="4994119"/>
            <a:ext cx="5199832" cy="1754327"/>
          </a:xfrm>
          <a:prstGeom prst="rect">
            <a:avLst/>
          </a:prstGeom>
          <a:noFill/>
        </p:spPr>
        <p:txBody>
          <a:bodyPr wrap="square" rtlCol="0">
            <a:spAutoFit/>
          </a:bodyPr>
          <a:lstStyle/>
          <a:p>
            <a:pPr marL="342900" indent="-342900">
              <a:buAutoNum type="arabicPeriod"/>
            </a:pPr>
            <a:r>
              <a:rPr lang="en-US" dirty="0" smtClean="0"/>
              <a:t>Use a compass or stencils to create a series of concentric circles on paper</a:t>
            </a:r>
          </a:p>
          <a:p>
            <a:pPr marL="342900" indent="-342900">
              <a:buAutoNum type="arabicPeriod"/>
            </a:pPr>
            <a:r>
              <a:rPr lang="en-US" dirty="0" smtClean="0"/>
              <a:t>Apply a grid or other radial design measurement tool to the circles</a:t>
            </a:r>
          </a:p>
          <a:p>
            <a:pPr marL="342900" indent="-342900">
              <a:buAutoNum type="arabicPeriod"/>
            </a:pPr>
            <a:r>
              <a:rPr lang="en-US" dirty="0" smtClean="0"/>
              <a:t>Draw henna, </a:t>
            </a:r>
            <a:r>
              <a:rPr lang="en-US" dirty="0" err="1" smtClean="0"/>
              <a:t>mehndi</a:t>
            </a:r>
            <a:r>
              <a:rPr lang="en-US" dirty="0" smtClean="0"/>
              <a:t> or other </a:t>
            </a:r>
            <a:r>
              <a:rPr lang="en-US" dirty="0" err="1" smtClean="0"/>
              <a:t>zentangle</a:t>
            </a:r>
            <a:r>
              <a:rPr lang="en-US" dirty="0" smtClean="0"/>
              <a:t>-like designs to the grid</a:t>
            </a:r>
            <a:endParaRPr lang="en-US" dirty="0"/>
          </a:p>
        </p:txBody>
      </p:sp>
    </p:spTree>
    <p:extLst>
      <p:ext uri="{BB962C8B-B14F-4D97-AF65-F5344CB8AC3E}">
        <p14:creationId xmlns:p14="http://schemas.microsoft.com/office/powerpoint/2010/main" val="1575751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5479139" y="0"/>
            <a:ext cx="3664860" cy="3481617"/>
          </a:xfrm>
          <a:prstGeom prst="rect">
            <a:avLst/>
          </a:prstGeom>
        </p:spPr>
      </p:pic>
      <p:pic>
        <p:nvPicPr>
          <p:cNvPr id="5" name="Picture 4"/>
          <p:cNvPicPr>
            <a:picLocks noChangeAspect="1"/>
          </p:cNvPicPr>
          <p:nvPr/>
        </p:nvPicPr>
        <p:blipFill>
          <a:blip r:embed="rId4"/>
          <a:stretch>
            <a:fillRect/>
          </a:stretch>
        </p:blipFill>
        <p:spPr>
          <a:xfrm>
            <a:off x="5479139" y="3442350"/>
            <a:ext cx="3664860" cy="3415650"/>
          </a:xfrm>
          <a:prstGeom prst="rect">
            <a:avLst/>
          </a:prstGeom>
        </p:spPr>
      </p:pic>
      <p:pic>
        <p:nvPicPr>
          <p:cNvPr id="6" name="Picture 5"/>
          <p:cNvPicPr>
            <a:picLocks noChangeAspect="1"/>
          </p:cNvPicPr>
          <p:nvPr/>
        </p:nvPicPr>
        <p:blipFill rotWithShape="1">
          <a:blip r:embed="rId5"/>
          <a:srcRect r="49132"/>
          <a:stretch/>
        </p:blipFill>
        <p:spPr>
          <a:xfrm>
            <a:off x="3282678" y="-42807"/>
            <a:ext cx="2196461" cy="3530600"/>
          </a:xfrm>
          <a:prstGeom prst="rect">
            <a:avLst/>
          </a:prstGeom>
        </p:spPr>
      </p:pic>
      <p:pic>
        <p:nvPicPr>
          <p:cNvPr id="7" name="Picture 6"/>
          <p:cNvPicPr>
            <a:picLocks noChangeAspect="1"/>
          </p:cNvPicPr>
          <p:nvPr/>
        </p:nvPicPr>
        <p:blipFill rotWithShape="1">
          <a:blip r:embed="rId5"/>
          <a:srcRect r="49132"/>
          <a:stretch/>
        </p:blipFill>
        <p:spPr>
          <a:xfrm>
            <a:off x="3282678" y="3418029"/>
            <a:ext cx="2196461" cy="3530600"/>
          </a:xfrm>
          <a:prstGeom prst="rect">
            <a:avLst/>
          </a:prstGeom>
        </p:spPr>
      </p:pic>
      <p:pic>
        <p:nvPicPr>
          <p:cNvPr id="8" name="Picture 7"/>
          <p:cNvPicPr>
            <a:picLocks noChangeAspect="1"/>
          </p:cNvPicPr>
          <p:nvPr/>
        </p:nvPicPr>
        <p:blipFill>
          <a:blip r:embed="rId6"/>
          <a:stretch>
            <a:fillRect/>
          </a:stretch>
        </p:blipFill>
        <p:spPr>
          <a:xfrm>
            <a:off x="0" y="0"/>
            <a:ext cx="3282678" cy="3282678"/>
          </a:xfrm>
          <a:prstGeom prst="rect">
            <a:avLst/>
          </a:prstGeom>
        </p:spPr>
      </p:pic>
      <p:pic>
        <p:nvPicPr>
          <p:cNvPr id="9" name="Picture 8"/>
          <p:cNvPicPr>
            <a:picLocks noChangeAspect="1"/>
          </p:cNvPicPr>
          <p:nvPr/>
        </p:nvPicPr>
        <p:blipFill>
          <a:blip r:embed="rId7"/>
          <a:stretch>
            <a:fillRect/>
          </a:stretch>
        </p:blipFill>
        <p:spPr>
          <a:xfrm>
            <a:off x="57085" y="3581498"/>
            <a:ext cx="3165916" cy="3148080"/>
          </a:xfrm>
          <a:prstGeom prst="rect">
            <a:avLst/>
          </a:prstGeom>
        </p:spPr>
      </p:pic>
    </p:spTree>
    <p:extLst>
      <p:ext uri="{BB962C8B-B14F-4D97-AF65-F5344CB8AC3E}">
        <p14:creationId xmlns:p14="http://schemas.microsoft.com/office/powerpoint/2010/main" val="1882064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ZENTANGLES and MEHNDI/HENNA</a:t>
            </a:r>
            <a:endParaRPr lang="en-US" dirty="0"/>
          </a:p>
        </p:txBody>
      </p:sp>
      <p:pic>
        <p:nvPicPr>
          <p:cNvPr id="4" name="Picture 3"/>
          <p:cNvPicPr>
            <a:picLocks noChangeAspect="1"/>
          </p:cNvPicPr>
          <p:nvPr/>
        </p:nvPicPr>
        <p:blipFill>
          <a:blip r:embed="rId2"/>
          <a:stretch>
            <a:fillRect/>
          </a:stretch>
        </p:blipFill>
        <p:spPr>
          <a:xfrm>
            <a:off x="460078" y="1332024"/>
            <a:ext cx="4368800" cy="5080000"/>
          </a:xfrm>
          <a:prstGeom prst="rect">
            <a:avLst/>
          </a:prstGeom>
        </p:spPr>
      </p:pic>
      <p:pic>
        <p:nvPicPr>
          <p:cNvPr id="5" name="Picture 4"/>
          <p:cNvPicPr>
            <a:picLocks noChangeAspect="1"/>
          </p:cNvPicPr>
          <p:nvPr/>
        </p:nvPicPr>
        <p:blipFill rotWithShape="1">
          <a:blip r:embed="rId3"/>
          <a:srcRect r="10969"/>
          <a:stretch/>
        </p:blipFill>
        <p:spPr>
          <a:xfrm rot="5400000">
            <a:off x="4319636" y="2126979"/>
            <a:ext cx="5080001" cy="3490094"/>
          </a:xfrm>
          <a:prstGeom prst="rect">
            <a:avLst/>
          </a:prstGeom>
        </p:spPr>
      </p:pic>
      <p:sp>
        <p:nvSpPr>
          <p:cNvPr id="6" name="TextBox 5"/>
          <p:cNvSpPr txBox="1"/>
          <p:nvPr/>
        </p:nvSpPr>
        <p:spPr>
          <a:xfrm>
            <a:off x="460078" y="6469103"/>
            <a:ext cx="8205642" cy="369332"/>
          </a:xfrm>
          <a:prstGeom prst="rect">
            <a:avLst/>
          </a:prstGeom>
          <a:noFill/>
        </p:spPr>
        <p:txBody>
          <a:bodyPr wrap="none" rtlCol="0">
            <a:spAutoFit/>
          </a:bodyPr>
          <a:lstStyle/>
          <a:p>
            <a:r>
              <a:rPr lang="en-US" dirty="0" smtClean="0"/>
              <a:t>Tutorials and images are available online for further research on designs to implement</a:t>
            </a:r>
            <a:endParaRPr lang="en-US" dirty="0"/>
          </a:p>
        </p:txBody>
      </p:sp>
    </p:spTree>
    <p:extLst>
      <p:ext uri="{BB962C8B-B14F-4D97-AF65-F5344CB8AC3E}">
        <p14:creationId xmlns:p14="http://schemas.microsoft.com/office/powerpoint/2010/main" val="3301056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29"/>
            <a:ext cx="5644537" cy="1143000"/>
          </a:xfrm>
        </p:spPr>
        <p:txBody>
          <a:bodyPr>
            <a:normAutofit fontScale="90000"/>
          </a:bodyPr>
          <a:lstStyle/>
          <a:p>
            <a:r>
              <a:rPr lang="en-US" dirty="0" smtClean="0"/>
              <a:t>SYMBOLS with MEANING</a:t>
            </a:r>
            <a:endParaRPr lang="en-US" dirty="0"/>
          </a:p>
        </p:txBody>
      </p:sp>
      <p:pic>
        <p:nvPicPr>
          <p:cNvPr id="4" name="Picture 3"/>
          <p:cNvPicPr>
            <a:picLocks noChangeAspect="1"/>
          </p:cNvPicPr>
          <p:nvPr/>
        </p:nvPicPr>
        <p:blipFill>
          <a:blip r:embed="rId3"/>
          <a:stretch>
            <a:fillRect/>
          </a:stretch>
        </p:blipFill>
        <p:spPr>
          <a:xfrm>
            <a:off x="240968" y="1168400"/>
            <a:ext cx="3810000" cy="5689600"/>
          </a:xfrm>
          <a:prstGeom prst="rect">
            <a:avLst/>
          </a:prstGeom>
        </p:spPr>
      </p:pic>
      <p:pic>
        <p:nvPicPr>
          <p:cNvPr id="5" name="Picture 4"/>
          <p:cNvPicPr>
            <a:picLocks noChangeAspect="1"/>
          </p:cNvPicPr>
          <p:nvPr/>
        </p:nvPicPr>
        <p:blipFill rotWithShape="1">
          <a:blip r:embed="rId4"/>
          <a:srcRect b="27051"/>
          <a:stretch/>
        </p:blipFill>
        <p:spPr>
          <a:xfrm>
            <a:off x="5644537" y="364955"/>
            <a:ext cx="3499463" cy="3410273"/>
          </a:xfrm>
          <a:prstGeom prst="rect">
            <a:avLst/>
          </a:prstGeom>
        </p:spPr>
      </p:pic>
      <p:pic>
        <p:nvPicPr>
          <p:cNvPr id="6" name="Picture 5"/>
          <p:cNvPicPr>
            <a:picLocks noChangeAspect="1"/>
          </p:cNvPicPr>
          <p:nvPr/>
        </p:nvPicPr>
        <p:blipFill rotWithShape="1">
          <a:blip r:embed="rId5"/>
          <a:srcRect t="41243"/>
          <a:stretch/>
        </p:blipFill>
        <p:spPr>
          <a:xfrm>
            <a:off x="5644537" y="3775228"/>
            <a:ext cx="3499463" cy="3082772"/>
          </a:xfrm>
          <a:prstGeom prst="rect">
            <a:avLst/>
          </a:prstGeom>
        </p:spPr>
      </p:pic>
      <p:sp>
        <p:nvSpPr>
          <p:cNvPr id="7" name="TextBox 6"/>
          <p:cNvSpPr txBox="1"/>
          <p:nvPr/>
        </p:nvSpPr>
        <p:spPr>
          <a:xfrm>
            <a:off x="141071" y="943409"/>
            <a:ext cx="5404043" cy="369332"/>
          </a:xfrm>
          <a:prstGeom prst="rect">
            <a:avLst/>
          </a:prstGeom>
          <a:noFill/>
        </p:spPr>
        <p:txBody>
          <a:bodyPr wrap="none" rtlCol="0">
            <a:spAutoFit/>
          </a:bodyPr>
          <a:lstStyle/>
          <a:p>
            <a:r>
              <a:rPr lang="en-US" dirty="0" smtClean="0"/>
              <a:t>Many cultures use sacred symbols in traditional designs</a:t>
            </a:r>
            <a:endParaRPr lang="en-US" dirty="0"/>
          </a:p>
        </p:txBody>
      </p:sp>
      <p:pic>
        <p:nvPicPr>
          <p:cNvPr id="8" name="Picture 7"/>
          <p:cNvPicPr>
            <a:picLocks noChangeAspect="1"/>
          </p:cNvPicPr>
          <p:nvPr/>
        </p:nvPicPr>
        <p:blipFill rotWithShape="1">
          <a:blip r:embed="rId6"/>
          <a:srcRect t="36203" b="32171"/>
          <a:stretch/>
        </p:blipFill>
        <p:spPr>
          <a:xfrm rot="5400000">
            <a:off x="2229498" y="3462410"/>
            <a:ext cx="5151079" cy="1336887"/>
          </a:xfrm>
          <a:prstGeom prst="rect">
            <a:avLst/>
          </a:prstGeom>
        </p:spPr>
      </p:pic>
    </p:spTree>
    <p:extLst>
      <p:ext uri="{BB962C8B-B14F-4D97-AF65-F5344CB8AC3E}">
        <p14:creationId xmlns:p14="http://schemas.microsoft.com/office/powerpoint/2010/main" val="4147074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99800" y="1354339"/>
            <a:ext cx="7705684" cy="8187289"/>
          </a:xfrm>
          <a:prstGeom prst="rect">
            <a:avLst/>
          </a:prstGeom>
        </p:spPr>
      </p:pic>
      <p:sp>
        <p:nvSpPr>
          <p:cNvPr id="2" name="Title 1"/>
          <p:cNvSpPr>
            <a:spLocks noGrp="1"/>
          </p:cNvSpPr>
          <p:nvPr>
            <p:ph type="title"/>
          </p:nvPr>
        </p:nvSpPr>
        <p:spPr>
          <a:xfrm>
            <a:off x="457200" y="60603"/>
            <a:ext cx="8229600" cy="1143000"/>
          </a:xfrm>
        </p:spPr>
        <p:txBody>
          <a:bodyPr/>
          <a:lstStyle/>
          <a:p>
            <a:r>
              <a:rPr lang="en-US" dirty="0" smtClean="0"/>
              <a:t>ANCIENT MAYAN SYMBOLS</a:t>
            </a:r>
            <a:endParaRPr lang="en-US" dirty="0"/>
          </a:p>
        </p:txBody>
      </p:sp>
      <p:pic>
        <p:nvPicPr>
          <p:cNvPr id="4" name="Picture 3"/>
          <p:cNvPicPr>
            <a:picLocks noChangeAspect="1"/>
          </p:cNvPicPr>
          <p:nvPr/>
        </p:nvPicPr>
        <p:blipFill>
          <a:blip r:embed="rId4"/>
          <a:stretch>
            <a:fillRect/>
          </a:stretch>
        </p:blipFill>
        <p:spPr>
          <a:xfrm>
            <a:off x="1612597" y="1325802"/>
            <a:ext cx="5592113" cy="5592113"/>
          </a:xfrm>
          <a:prstGeom prst="rect">
            <a:avLst/>
          </a:prstGeom>
        </p:spPr>
      </p:pic>
      <p:sp>
        <p:nvSpPr>
          <p:cNvPr id="6" name="TextBox 5"/>
          <p:cNvSpPr txBox="1"/>
          <p:nvPr/>
        </p:nvSpPr>
        <p:spPr>
          <a:xfrm>
            <a:off x="228867" y="927932"/>
            <a:ext cx="8757475" cy="369332"/>
          </a:xfrm>
          <a:prstGeom prst="rect">
            <a:avLst/>
          </a:prstGeom>
          <a:noFill/>
        </p:spPr>
        <p:txBody>
          <a:bodyPr wrap="none" rtlCol="0">
            <a:spAutoFit/>
          </a:bodyPr>
          <a:lstStyle/>
          <a:p>
            <a:r>
              <a:rPr lang="en-US" dirty="0" smtClean="0"/>
              <a:t>Note how many of the images are radial in nature similar to the Mayan calendar we viewed</a:t>
            </a:r>
            <a:endParaRPr lang="en-US" dirty="0"/>
          </a:p>
        </p:txBody>
      </p:sp>
    </p:spTree>
    <p:extLst>
      <p:ext uri="{BB962C8B-B14F-4D97-AF65-F5344CB8AC3E}">
        <p14:creationId xmlns:p14="http://schemas.microsoft.com/office/powerpoint/2010/main" val="2404118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4948</TotalTime>
  <Words>1002</Words>
  <Application>Microsoft Macintosh PowerPoint</Application>
  <PresentationFormat>On-screen Show (4:3)</PresentationFormat>
  <Paragraphs>64</Paragraphs>
  <Slides>16</Slides>
  <Notes>14</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MANDALA</vt:lpstr>
      <vt:lpstr>Tibetan Buddhist Monks</vt:lpstr>
      <vt:lpstr>PowerPoint Presentation</vt:lpstr>
      <vt:lpstr>THE PROCESS</vt:lpstr>
      <vt:lpstr>HOW TO DRAW A MANDALA</vt:lpstr>
      <vt:lpstr>PowerPoint Presentation</vt:lpstr>
      <vt:lpstr>ZENTANGLES and MEHNDI/HENNA</vt:lpstr>
      <vt:lpstr>SYMBOLS with MEANING</vt:lpstr>
      <vt:lpstr>ANCIENT MAYAN SYMBOLS</vt:lpstr>
      <vt:lpstr>ANCIENT EGYPTIAN SYMBOLS</vt:lpstr>
      <vt:lpstr>HOBO CODE</vt:lpstr>
      <vt:lpstr>MANDALAS in POPULAR MEDIA</vt:lpstr>
      <vt:lpstr>PowerPoint Presentation</vt:lpstr>
      <vt:lpstr>PowerPoint Presentation</vt:lpstr>
      <vt:lpstr>OJOS DE DIOS</vt:lpstr>
      <vt:lpstr>SPIROGRAPH</vt:lpstr>
    </vt:vector>
  </TitlesOfParts>
  <Company>TBHS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Rosemary Ziegler</dc:creator>
  <cp:lastModifiedBy>Rosemary Ziegler</cp:lastModifiedBy>
  <cp:revision>29</cp:revision>
  <dcterms:created xsi:type="dcterms:W3CDTF">2017-10-16T01:44:11Z</dcterms:created>
  <dcterms:modified xsi:type="dcterms:W3CDTF">2017-10-19T12:13:11Z</dcterms:modified>
</cp:coreProperties>
</file>