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7" r:id="rId3"/>
    <p:sldId id="273" r:id="rId4"/>
    <p:sldId id="259" r:id="rId5"/>
    <p:sldId id="258" r:id="rId6"/>
    <p:sldId id="260" r:id="rId7"/>
    <p:sldId id="262" r:id="rId8"/>
    <p:sldId id="264" r:id="rId9"/>
    <p:sldId id="263" r:id="rId10"/>
    <p:sldId id="261" r:id="rId11"/>
    <p:sldId id="266" r:id="rId12"/>
    <p:sldId id="268" r:id="rId13"/>
    <p:sldId id="265" r:id="rId14"/>
    <p:sldId id="267" r:id="rId15"/>
    <p:sldId id="272" r:id="rId16"/>
    <p:sldId id="270" r:id="rId17"/>
    <p:sldId id="269" r:id="rId18"/>
    <p:sldId id="271"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455" autoAdjust="0"/>
  </p:normalViewPr>
  <p:slideViewPr>
    <p:cSldViewPr snapToGrid="0" snapToObjects="1">
      <p:cViewPr varScale="1">
        <p:scale>
          <a:sx n="82" d="100"/>
          <a:sy n="82" d="100"/>
        </p:scale>
        <p:origin x="164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543ACD-1A99-E740-BA8A-9703D62B0131}" type="datetimeFigureOut">
              <a:rPr lang="en-US" smtClean="0"/>
              <a:t>8/31/2017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056913-E9F8-5448-824D-BA55CB72ED31}" type="slidenum">
              <a:rPr lang="en-US" smtClean="0"/>
              <a:t>‹#›</a:t>
            </a:fld>
            <a:endParaRPr lang="en-US"/>
          </a:p>
        </p:txBody>
      </p:sp>
    </p:spTree>
    <p:extLst>
      <p:ext uri="{BB962C8B-B14F-4D97-AF65-F5344CB8AC3E}">
        <p14:creationId xmlns:p14="http://schemas.microsoft.com/office/powerpoint/2010/main" val="3378164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journal entry (should take 5-10 minutes to complete).</a:t>
            </a:r>
            <a:r>
              <a:rPr lang="en-US" baseline="0" dirty="0" smtClean="0"/>
              <a:t> Show online first and then transition to this slide. </a:t>
            </a:r>
          </a:p>
          <a:p>
            <a:endParaRPr lang="en-US" baseline="0" dirty="0" smtClean="0"/>
          </a:p>
          <a:p>
            <a:r>
              <a:rPr lang="en-US" baseline="0" dirty="0" smtClean="0"/>
              <a:t>Being able to draw something from what could be seen as a wasted paper, a mistake or otherwise is the ultimate test of creativity. Again, the goal today is to start being open about our process or creating and thinking about drawing in a </a:t>
            </a:r>
            <a:r>
              <a:rPr lang="en-US" baseline="0" smtClean="0"/>
              <a:t>new light. </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1</a:t>
            </a:fld>
            <a:endParaRPr lang="en-US"/>
          </a:p>
        </p:txBody>
      </p:sp>
    </p:spTree>
    <p:extLst>
      <p:ext uri="{BB962C8B-B14F-4D97-AF65-F5344CB8AC3E}">
        <p14:creationId xmlns:p14="http://schemas.microsoft.com/office/powerpoint/2010/main" val="3722563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your partner. Now</a:t>
            </a:r>
            <a:r>
              <a:rPr lang="en-US" baseline="0" dirty="0" smtClean="0"/>
              <a:t> y</a:t>
            </a:r>
            <a:r>
              <a:rPr lang="en-US" dirty="0" smtClean="0"/>
              <a:t>ou may go back to your seat. We are going to do some more sketching exercises</a:t>
            </a:r>
            <a:r>
              <a:rPr lang="en-US" baseline="0" dirty="0" smtClean="0"/>
              <a:t> to increase our ability and widen our thought process on what drawing can be. Please open your journal to a new page. At the top label, Mini Project: Sketching and continue to label all of our subsequent drawings. All mini projects make up 30% of your final grade. Please take this seriously and follow along with the group. Choose an object in the room or in your backpack; choose wisely</a:t>
            </a:r>
            <a:r>
              <a:rPr lang="is-IS" baseline="0" dirty="0" smtClean="0"/>
              <a:t>… you are going to do a million trillion examples of this FYI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10</a:t>
            </a:fld>
            <a:endParaRPr lang="en-US"/>
          </a:p>
        </p:txBody>
      </p:sp>
    </p:spTree>
    <p:extLst>
      <p:ext uri="{BB962C8B-B14F-4D97-AF65-F5344CB8AC3E}">
        <p14:creationId xmlns:p14="http://schemas.microsoft.com/office/powerpoint/2010/main" val="3941158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Attempting to draw with your non-dominant hand</a:t>
            </a:r>
            <a:r>
              <a:rPr lang="en-US" baseline="0" dirty="0" smtClean="0"/>
              <a:t> is very difficult. I like to start with this drawing because it reminds you to loosen up; some of these sketches aren’t going to look “good” in the traditional sense. You will have 3 minutes to complete this drawing. GO </a:t>
            </a:r>
          </a:p>
          <a:p>
            <a:endParaRPr lang="en-US" baseline="0" dirty="0" smtClean="0"/>
          </a:p>
          <a:p>
            <a:r>
              <a:rPr lang="en-US" baseline="0" dirty="0" smtClean="0"/>
              <a:t>Students are going to have to place 8 drawings on 1 side of the paper (about the size of a fist)</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11</a:t>
            </a:fld>
            <a:endParaRPr lang="en-US"/>
          </a:p>
        </p:txBody>
      </p:sp>
    </p:spTree>
    <p:extLst>
      <p:ext uri="{BB962C8B-B14F-4D97-AF65-F5344CB8AC3E}">
        <p14:creationId xmlns:p14="http://schemas.microsoft.com/office/powerpoint/2010/main" val="2476533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beginning of the class we mentioned that sketches are quick and loosely drawn. To encourage quickness I am going to time you at 1 minute per sketch of your object. We are going to do this 5 different times. GO (remember to label each of these drawings as we complete them (2. Sketching) AND write down the characteristics of a sketch in the GREEN section of your journal.</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12</a:t>
            </a:fld>
            <a:endParaRPr lang="en-US"/>
          </a:p>
        </p:txBody>
      </p:sp>
    </p:spTree>
    <p:extLst>
      <p:ext uri="{BB962C8B-B14F-4D97-AF65-F5344CB8AC3E}">
        <p14:creationId xmlns:p14="http://schemas.microsoft.com/office/powerpoint/2010/main" val="296726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 to try holding our pencils in a different way. Turn and talk</a:t>
            </a:r>
            <a:r>
              <a:rPr lang="en-US" baseline="0" dirty="0" smtClean="0"/>
              <a:t> to your neighbor; show your neighbor your 2 drawings</a:t>
            </a:r>
            <a:r>
              <a:rPr lang="is-IS" baseline="0" dirty="0" smtClean="0"/>
              <a:t>… Do they look different? How did changing your grip on the pencil change the mark making? </a:t>
            </a:r>
            <a:r>
              <a:rPr lang="en-US" dirty="0" smtClean="0"/>
              <a:t>In general the closer you</a:t>
            </a:r>
            <a:r>
              <a:rPr lang="en-US" baseline="0" dirty="0" smtClean="0"/>
              <a:t> are to the point of the pencil the darker and more specific your mark making. Some artists even experiment with using their feet, knees or mouths to draw!</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13</a:t>
            </a:fld>
            <a:endParaRPr lang="en-US"/>
          </a:p>
        </p:txBody>
      </p:sp>
    </p:spTree>
    <p:extLst>
      <p:ext uri="{BB962C8B-B14F-4D97-AF65-F5344CB8AC3E}">
        <p14:creationId xmlns:p14="http://schemas.microsoft.com/office/powerpoint/2010/main" val="2902896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Continuous</a:t>
            </a:r>
            <a:r>
              <a:rPr lang="en-US" baseline="0" dirty="0" smtClean="0"/>
              <a:t> contour is one of the simplest looking drawings but actually one of the hardest to do... (Demonstrate on the board and talk about the important qualities of a CC drawing) CC must have one LONG line creating an outline as well as some internal details of your object. Because of this there will be some lines connecting things that you wouldn’t normally see (that’s ok). You also want to try your hardest not to go back over the same line 1,000 times to get back to a new spot. If you want to learn more about CC go to the website and view this tutorial. </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14</a:t>
            </a:fld>
            <a:endParaRPr lang="en-US"/>
          </a:p>
        </p:txBody>
      </p:sp>
    </p:spTree>
    <p:extLst>
      <p:ext uri="{BB962C8B-B14F-4D97-AF65-F5344CB8AC3E}">
        <p14:creationId xmlns:p14="http://schemas.microsoft.com/office/powerpoint/2010/main" val="4241318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Chances are,</a:t>
            </a:r>
            <a:r>
              <a:rPr lang="en-US" baseline="0" dirty="0" smtClean="0"/>
              <a:t> as you’ve been drawing</a:t>
            </a:r>
            <a:r>
              <a:rPr lang="is-IS" baseline="0" dirty="0" smtClean="0"/>
              <a:t>… You’ve drawn your object from the same point of view EVERY TIME. This is a trap that many artists fall into (if you haven’t silently give yourself a pat on the back now). Let’s change our point of view to an ariel or bird’s eye view of your object; everyone stand up. You have 3 minutes to draw your object from this angle. GO</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15</a:t>
            </a:fld>
            <a:endParaRPr lang="en-US"/>
          </a:p>
        </p:txBody>
      </p:sp>
    </p:spTree>
    <p:extLst>
      <p:ext uri="{BB962C8B-B14F-4D97-AF65-F5344CB8AC3E}">
        <p14:creationId xmlns:p14="http://schemas.microsoft.com/office/powerpoint/2010/main" val="106032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a:t>
            </a:r>
            <a:r>
              <a:rPr lang="en-US" baseline="0" dirty="0" smtClean="0"/>
              <a:t> to contour drawing</a:t>
            </a:r>
            <a:r>
              <a:rPr lang="is-IS" baseline="0" dirty="0" smtClean="0"/>
              <a:t>… Negative space can be hard to see and relay in a drawing. You are NOT going to outline your drawing with a line but instead shade (using the side of your pencil) the negative space (or space around) your object. GO</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16</a:t>
            </a:fld>
            <a:endParaRPr lang="en-US"/>
          </a:p>
        </p:txBody>
      </p:sp>
    </p:spTree>
    <p:extLst>
      <p:ext uri="{BB962C8B-B14F-4D97-AF65-F5344CB8AC3E}">
        <p14:creationId xmlns:p14="http://schemas.microsoft.com/office/powerpoint/2010/main" val="198926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“How to Draw” tutorial will show</a:t>
            </a:r>
            <a:r>
              <a:rPr lang="en-US" baseline="0" dirty="0" smtClean="0"/>
              <a:t> you how to draw an object by first breaking it down into shapes and forms. For example, this ______ can be broken into what shapes or forms when drawing</a:t>
            </a:r>
            <a:r>
              <a:rPr lang="is-IS" baseline="0" dirty="0" smtClean="0"/>
              <a:t>… </a:t>
            </a:r>
            <a:r>
              <a:rPr lang="en-US" baseline="0" dirty="0" smtClean="0"/>
              <a:t>Take a look at your object; what simple shapes or forms can you see in the object? Again, if this is something you’re interested in learning I’ve linked a YouTube tutorial explaining the process (by show of hands, who would like to watch this now). Your drawing for this should look like the 5</a:t>
            </a:r>
            <a:r>
              <a:rPr lang="en-US" baseline="30000" dirty="0" smtClean="0"/>
              <a:t>th</a:t>
            </a:r>
            <a:r>
              <a:rPr lang="en-US" baseline="0" dirty="0" smtClean="0"/>
              <a:t> in the lion series.</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17</a:t>
            </a:fld>
            <a:endParaRPr lang="en-US"/>
          </a:p>
        </p:txBody>
      </p:sp>
    </p:spTree>
    <p:extLst>
      <p:ext uri="{BB962C8B-B14F-4D97-AF65-F5344CB8AC3E}">
        <p14:creationId xmlns:p14="http://schemas.microsoft.com/office/powerpoint/2010/main" val="3551194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previous</a:t>
            </a:r>
            <a:r>
              <a:rPr lang="en-US" baseline="0" dirty="0" smtClean="0"/>
              <a:t> 8 drawings (including your gesture drawing paper) will count towards your final mini project grade but this is the BIG KAHUNA. You will have 30 minutes to use some/all of the skills we practiced today to complete a detailed drawing of your object on 9x12 drawing paper. </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18</a:t>
            </a:fld>
            <a:endParaRPr lang="en-US"/>
          </a:p>
        </p:txBody>
      </p:sp>
    </p:spTree>
    <p:extLst>
      <p:ext uri="{BB962C8B-B14F-4D97-AF65-F5344CB8AC3E}">
        <p14:creationId xmlns:p14="http://schemas.microsoft.com/office/powerpoint/2010/main" val="2423537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Statue by Pat Kennedy 2003</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2</a:t>
            </a:fld>
            <a:endParaRPr lang="en-US"/>
          </a:p>
        </p:txBody>
      </p:sp>
    </p:spTree>
    <p:extLst>
      <p:ext uri="{BB962C8B-B14F-4D97-AF65-F5344CB8AC3E}">
        <p14:creationId xmlns:p14="http://schemas.microsoft.com/office/powerpoint/2010/main" val="320450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think of Lewis</a:t>
            </a:r>
            <a:r>
              <a:rPr lang="en-US" baseline="0" dirty="0" smtClean="0"/>
              <a:t> &amp; Clark as explorers, adventurers, scientists, and humanitarians but what people often forget is that these two folks are actually artists as well! While traveling West Lewis &amp; Clark were charged with documenting new rock formations, flora, fauna and persons of interest. They used journals to complete drawings and writings to observe the West and communicate what they’d seen with other settlers in the East.</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3</a:t>
            </a:fld>
            <a:endParaRPr lang="en-US"/>
          </a:p>
        </p:txBody>
      </p:sp>
    </p:spTree>
    <p:extLst>
      <p:ext uri="{BB962C8B-B14F-4D97-AF65-F5344CB8AC3E}">
        <p14:creationId xmlns:p14="http://schemas.microsoft.com/office/powerpoint/2010/main" val="239664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I’ve decided that everyone who posts their sketchbooks online</a:t>
            </a:r>
            <a:r>
              <a:rPr lang="en-US" baseline="0" dirty="0" smtClean="0"/>
              <a:t> cannot truly be real. A sketchbook is for practice. It’s often filled with failures and weird ½ thoughts, not perfected drawings and illustrations. Wreck this journal is a really cool and inspirational workbook to try if you’re interested in expanding your drawing skills</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4</a:t>
            </a:fld>
            <a:endParaRPr lang="en-US"/>
          </a:p>
        </p:txBody>
      </p:sp>
    </p:spTree>
    <p:extLst>
      <p:ext uri="{BB962C8B-B14F-4D97-AF65-F5344CB8AC3E}">
        <p14:creationId xmlns:p14="http://schemas.microsoft.com/office/powerpoint/2010/main" val="4082455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journals/sketchbooks are to be used for practice. Remember they are graded for completion and should include failed attempts</a:t>
            </a:r>
            <a:r>
              <a:rPr lang="en-US" baseline="0" dirty="0" smtClean="0"/>
              <a:t> at drawing or painting an object. </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5</a:t>
            </a:fld>
            <a:endParaRPr lang="en-US"/>
          </a:p>
        </p:txBody>
      </p:sp>
    </p:spTree>
    <p:extLst>
      <p:ext uri="{BB962C8B-B14F-4D97-AF65-F5344CB8AC3E}">
        <p14:creationId xmlns:p14="http://schemas.microsoft.com/office/powerpoint/2010/main" val="489845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the characteristics of a sketch. Turn to the GREEN portion of your journal and write down these attributes for future use. Remember your journal is your greatest resource. You are going to keep notes on all of the materials and processes that we use so that you can use the independently in the future. </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6</a:t>
            </a:fld>
            <a:endParaRPr lang="en-US"/>
          </a:p>
        </p:txBody>
      </p:sp>
    </p:spTree>
    <p:extLst>
      <p:ext uri="{BB962C8B-B14F-4D97-AF65-F5344CB8AC3E}">
        <p14:creationId xmlns:p14="http://schemas.microsoft.com/office/powerpoint/2010/main" val="3852445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Leonardo</a:t>
            </a:r>
            <a:r>
              <a:rPr lang="en-US" baseline="0" dirty="0" smtClean="0"/>
              <a:t> </a:t>
            </a:r>
            <a:r>
              <a:rPr lang="en-US" baseline="0" dirty="0" err="1" smtClean="0"/>
              <a:t>DaVinci</a:t>
            </a:r>
            <a:r>
              <a:rPr lang="en-US" baseline="0" dirty="0" smtClean="0"/>
              <a:t> is one of the famous artists we reviewed who based much of his artwork on observation. </a:t>
            </a:r>
            <a:r>
              <a:rPr lang="en-US" dirty="0" smtClean="0"/>
              <a:t>Fun facts: Leonardo </a:t>
            </a:r>
            <a:r>
              <a:rPr lang="en-US" dirty="0" err="1" smtClean="0"/>
              <a:t>DaVinci</a:t>
            </a:r>
            <a:r>
              <a:rPr lang="en-US" dirty="0" smtClean="0"/>
              <a:t> created over 50 journals and 20,000</a:t>
            </a:r>
            <a:r>
              <a:rPr lang="en-US" baseline="0" dirty="0" smtClean="0"/>
              <a:t> pages of sketches. Many of these were used later as important resources for anatomy and physiology studies. He was left handed and wrote much of his sketchbooks backwards (mirror writing); scholars are not sure if it was meant as code because he worked on a number of military machines or if he was simply dyslexic. Follow the link to download a translated version of </a:t>
            </a:r>
            <a:r>
              <a:rPr lang="en-US" baseline="0" dirty="0" err="1" smtClean="0"/>
              <a:t>DaVinci’s</a:t>
            </a:r>
            <a:r>
              <a:rPr lang="en-US" baseline="0" dirty="0" smtClean="0"/>
              <a:t> compiled sketches. Get into groups of 2-3.</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7</a:t>
            </a:fld>
            <a:endParaRPr lang="en-US"/>
          </a:p>
        </p:txBody>
      </p:sp>
    </p:spTree>
    <p:extLst>
      <p:ext uri="{BB962C8B-B14F-4D97-AF65-F5344CB8AC3E}">
        <p14:creationId xmlns:p14="http://schemas.microsoft.com/office/powerpoint/2010/main" val="1370598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artists, animators and artists that focus on portraiture will often create</a:t>
            </a:r>
            <a:r>
              <a:rPr lang="en-US" baseline="0" dirty="0" smtClean="0"/>
              <a:t> quick, “gesture drawings” of people as a sketch to show their movement. We are going to complete 5 now as a group. (Pass out newsprint). Fold your paper in ½ twice</a:t>
            </a:r>
            <a:r>
              <a:rPr lang="is-IS" baseline="0" dirty="0" smtClean="0"/>
              <a:t>… You can visit quickposes.com to view randomly generated poses; of which we will do 2. These are EXTREMELY QUICK. First get a sense of the overall pose by drawing one long line down the center of the body. Use quick, loose lines to describe the outer shape of the body (these should vary in thickness/weight), and remember do not add detail (like eyes, nose, mouth, shoes, etc.) Now you will pose for each other. The person with the shortest arms will go first this time. I will time you at 1 minute per drawing. On the back of the paper do 1 large gesture drawing. </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8</a:t>
            </a:fld>
            <a:endParaRPr lang="en-US"/>
          </a:p>
        </p:txBody>
      </p:sp>
    </p:spTree>
    <p:extLst>
      <p:ext uri="{BB962C8B-B14F-4D97-AF65-F5344CB8AC3E}">
        <p14:creationId xmlns:p14="http://schemas.microsoft.com/office/powerpoint/2010/main" val="2480669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Alberto Giacometti is an artist</a:t>
            </a:r>
            <a:r>
              <a:rPr lang="en-US" baseline="0" dirty="0" smtClean="0"/>
              <a:t> who focuses on gesture. What is a gesture (use hands); Gesture is a movement that communicates an idea, emotion or meaning</a:t>
            </a:r>
            <a:r>
              <a:rPr lang="en-US" dirty="0" smtClean="0"/>
              <a:t>.</a:t>
            </a:r>
            <a:r>
              <a:rPr lang="en-US" baseline="0" dirty="0" smtClean="0"/>
              <a:t> Turn to your partner and trade off sharing gestures. Person 1 will mime a gesture; Person 2 will guess the meaning. Then Person 2 will mime a gesture; Person 1 will guess the meaning. The person with the longest arms goes first. </a:t>
            </a:r>
          </a:p>
          <a:p>
            <a:endParaRPr lang="en-US" baseline="0" dirty="0" smtClean="0"/>
          </a:p>
          <a:p>
            <a:r>
              <a:rPr lang="en-US" baseline="0" dirty="0" smtClean="0"/>
              <a:t>PS. If you go to SLAM you’ll find both paintings and sculptures by Giacometti. COOL!</a:t>
            </a:r>
            <a:endParaRPr lang="en-US" dirty="0"/>
          </a:p>
        </p:txBody>
      </p:sp>
      <p:sp>
        <p:nvSpPr>
          <p:cNvPr id="4" name="Slide Number Placeholder 3"/>
          <p:cNvSpPr>
            <a:spLocks noGrp="1"/>
          </p:cNvSpPr>
          <p:nvPr>
            <p:ph type="sldNum" sz="quarter" idx="10"/>
          </p:nvPr>
        </p:nvSpPr>
        <p:spPr/>
        <p:txBody>
          <a:bodyPr/>
          <a:lstStyle/>
          <a:p>
            <a:fld id="{A9056913-E9F8-5448-824D-BA55CB72ED31}" type="slidenum">
              <a:rPr lang="en-US" smtClean="0"/>
              <a:t>9</a:t>
            </a:fld>
            <a:endParaRPr lang="en-US"/>
          </a:p>
        </p:txBody>
      </p:sp>
    </p:spTree>
    <p:extLst>
      <p:ext uri="{BB962C8B-B14F-4D97-AF65-F5344CB8AC3E}">
        <p14:creationId xmlns:p14="http://schemas.microsoft.com/office/powerpoint/2010/main" val="832517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CADF19-582B-C045-8D86-6C9BD0824E93}" type="datetimeFigureOut">
              <a:rPr lang="en-US" smtClean="0"/>
              <a:t>8/31/2017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A0FC9F-33A1-BC41-AAC8-87C2444E6B65}" type="slidenum">
              <a:rPr lang="en-US" smtClean="0"/>
              <a:t>‹#›</a:t>
            </a:fld>
            <a:endParaRPr lang="en-US"/>
          </a:p>
        </p:txBody>
      </p:sp>
    </p:spTree>
    <p:extLst>
      <p:ext uri="{BB962C8B-B14F-4D97-AF65-F5344CB8AC3E}">
        <p14:creationId xmlns:p14="http://schemas.microsoft.com/office/powerpoint/2010/main" val="160339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CADF19-582B-C045-8D86-6C9BD0824E93}" type="datetimeFigureOut">
              <a:rPr lang="en-US" smtClean="0"/>
              <a:t>8/31/2017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A0FC9F-33A1-BC41-AAC8-87C2444E6B65}" type="slidenum">
              <a:rPr lang="en-US" smtClean="0"/>
              <a:t>‹#›</a:t>
            </a:fld>
            <a:endParaRPr lang="en-US"/>
          </a:p>
        </p:txBody>
      </p:sp>
    </p:spTree>
    <p:extLst>
      <p:ext uri="{BB962C8B-B14F-4D97-AF65-F5344CB8AC3E}">
        <p14:creationId xmlns:p14="http://schemas.microsoft.com/office/powerpoint/2010/main" val="3352949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CADF19-582B-C045-8D86-6C9BD0824E93}" type="datetimeFigureOut">
              <a:rPr lang="en-US" smtClean="0"/>
              <a:t>8/31/2017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A0FC9F-33A1-BC41-AAC8-87C2444E6B65}" type="slidenum">
              <a:rPr lang="en-US" smtClean="0"/>
              <a:t>‹#›</a:t>
            </a:fld>
            <a:endParaRPr lang="en-US"/>
          </a:p>
        </p:txBody>
      </p:sp>
    </p:spTree>
    <p:extLst>
      <p:ext uri="{BB962C8B-B14F-4D97-AF65-F5344CB8AC3E}">
        <p14:creationId xmlns:p14="http://schemas.microsoft.com/office/powerpoint/2010/main" val="2838129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CADF19-582B-C045-8D86-6C9BD0824E93}" type="datetimeFigureOut">
              <a:rPr lang="en-US" smtClean="0"/>
              <a:t>8/31/2017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A0FC9F-33A1-BC41-AAC8-87C2444E6B65}" type="slidenum">
              <a:rPr lang="en-US" smtClean="0"/>
              <a:t>‹#›</a:t>
            </a:fld>
            <a:endParaRPr lang="en-US"/>
          </a:p>
        </p:txBody>
      </p:sp>
    </p:spTree>
    <p:extLst>
      <p:ext uri="{BB962C8B-B14F-4D97-AF65-F5344CB8AC3E}">
        <p14:creationId xmlns:p14="http://schemas.microsoft.com/office/powerpoint/2010/main" val="2167454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CADF19-582B-C045-8D86-6C9BD0824E93}" type="datetimeFigureOut">
              <a:rPr lang="en-US" smtClean="0"/>
              <a:t>8/31/2017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A0FC9F-33A1-BC41-AAC8-87C2444E6B65}" type="slidenum">
              <a:rPr lang="en-US" smtClean="0"/>
              <a:t>‹#›</a:t>
            </a:fld>
            <a:endParaRPr lang="en-US"/>
          </a:p>
        </p:txBody>
      </p:sp>
    </p:spTree>
    <p:extLst>
      <p:ext uri="{BB962C8B-B14F-4D97-AF65-F5344CB8AC3E}">
        <p14:creationId xmlns:p14="http://schemas.microsoft.com/office/powerpoint/2010/main" val="2057425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CADF19-582B-C045-8D86-6C9BD0824E93}" type="datetimeFigureOut">
              <a:rPr lang="en-US" smtClean="0"/>
              <a:t>8/31/2017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A0FC9F-33A1-BC41-AAC8-87C2444E6B65}" type="slidenum">
              <a:rPr lang="en-US" smtClean="0"/>
              <a:t>‹#›</a:t>
            </a:fld>
            <a:endParaRPr lang="en-US"/>
          </a:p>
        </p:txBody>
      </p:sp>
    </p:spTree>
    <p:extLst>
      <p:ext uri="{BB962C8B-B14F-4D97-AF65-F5344CB8AC3E}">
        <p14:creationId xmlns:p14="http://schemas.microsoft.com/office/powerpoint/2010/main" val="3839188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CADF19-582B-C045-8D86-6C9BD0824E93}" type="datetimeFigureOut">
              <a:rPr lang="en-US" smtClean="0"/>
              <a:t>8/31/2017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A0FC9F-33A1-BC41-AAC8-87C2444E6B65}" type="slidenum">
              <a:rPr lang="en-US" smtClean="0"/>
              <a:t>‹#›</a:t>
            </a:fld>
            <a:endParaRPr lang="en-US"/>
          </a:p>
        </p:txBody>
      </p:sp>
    </p:spTree>
    <p:extLst>
      <p:ext uri="{BB962C8B-B14F-4D97-AF65-F5344CB8AC3E}">
        <p14:creationId xmlns:p14="http://schemas.microsoft.com/office/powerpoint/2010/main" val="3492911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CADF19-582B-C045-8D86-6C9BD0824E93}" type="datetimeFigureOut">
              <a:rPr lang="en-US" smtClean="0"/>
              <a:t>8/31/2017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A0FC9F-33A1-BC41-AAC8-87C2444E6B65}" type="slidenum">
              <a:rPr lang="en-US" smtClean="0"/>
              <a:t>‹#›</a:t>
            </a:fld>
            <a:endParaRPr lang="en-US"/>
          </a:p>
        </p:txBody>
      </p:sp>
    </p:spTree>
    <p:extLst>
      <p:ext uri="{BB962C8B-B14F-4D97-AF65-F5344CB8AC3E}">
        <p14:creationId xmlns:p14="http://schemas.microsoft.com/office/powerpoint/2010/main" val="1723558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CADF19-582B-C045-8D86-6C9BD0824E93}" type="datetimeFigureOut">
              <a:rPr lang="en-US" smtClean="0"/>
              <a:t>8/31/2017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A0FC9F-33A1-BC41-AAC8-87C2444E6B65}" type="slidenum">
              <a:rPr lang="en-US" smtClean="0"/>
              <a:t>‹#›</a:t>
            </a:fld>
            <a:endParaRPr lang="en-US"/>
          </a:p>
        </p:txBody>
      </p:sp>
    </p:spTree>
    <p:extLst>
      <p:ext uri="{BB962C8B-B14F-4D97-AF65-F5344CB8AC3E}">
        <p14:creationId xmlns:p14="http://schemas.microsoft.com/office/powerpoint/2010/main" val="1067033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CADF19-582B-C045-8D86-6C9BD0824E93}" type="datetimeFigureOut">
              <a:rPr lang="en-US" smtClean="0"/>
              <a:t>8/31/2017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A0FC9F-33A1-BC41-AAC8-87C2444E6B65}" type="slidenum">
              <a:rPr lang="en-US" smtClean="0"/>
              <a:t>‹#›</a:t>
            </a:fld>
            <a:endParaRPr lang="en-US"/>
          </a:p>
        </p:txBody>
      </p:sp>
    </p:spTree>
    <p:extLst>
      <p:ext uri="{BB962C8B-B14F-4D97-AF65-F5344CB8AC3E}">
        <p14:creationId xmlns:p14="http://schemas.microsoft.com/office/powerpoint/2010/main" val="3504479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CADF19-582B-C045-8D86-6C9BD0824E93}" type="datetimeFigureOut">
              <a:rPr lang="en-US" smtClean="0"/>
              <a:t>8/31/2017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A0FC9F-33A1-BC41-AAC8-87C2444E6B65}" type="slidenum">
              <a:rPr lang="en-US" smtClean="0"/>
              <a:t>‹#›</a:t>
            </a:fld>
            <a:endParaRPr lang="en-US"/>
          </a:p>
        </p:txBody>
      </p:sp>
    </p:spTree>
    <p:extLst>
      <p:ext uri="{BB962C8B-B14F-4D97-AF65-F5344CB8AC3E}">
        <p14:creationId xmlns:p14="http://schemas.microsoft.com/office/powerpoint/2010/main" val="2404189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ADF19-582B-C045-8D86-6C9BD0824E93}" type="datetimeFigureOut">
              <a:rPr lang="en-US" smtClean="0"/>
              <a:t>8/31/2017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0FC9F-33A1-BC41-AAC8-87C2444E6B65}" type="slidenum">
              <a:rPr lang="en-US" smtClean="0"/>
              <a:t>‹#›</a:t>
            </a:fld>
            <a:endParaRPr lang="en-US"/>
          </a:p>
        </p:txBody>
      </p:sp>
    </p:spTree>
    <p:extLst>
      <p:ext uri="{BB962C8B-B14F-4D97-AF65-F5344CB8AC3E}">
        <p14:creationId xmlns:p14="http://schemas.microsoft.com/office/powerpoint/2010/main" val="7589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SL3LiR_pvsU"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TntR8sb-UMc"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ww.youtube.com/watch?v=5M275csibg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archive.org/details/leonardodavinci00vincgoo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quickposes.com/en/gestures/rand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3893" y="198499"/>
            <a:ext cx="7772400" cy="895809"/>
          </a:xfrm>
        </p:spPr>
        <p:txBody>
          <a:bodyPr/>
          <a:lstStyle/>
          <a:p>
            <a:r>
              <a:rPr lang="en-US" dirty="0" smtClean="0"/>
              <a:t>CREATIVITY: Squiggle Champion</a:t>
            </a:r>
            <a:endParaRPr lang="en-US" dirty="0"/>
          </a:p>
        </p:txBody>
      </p:sp>
      <p:pic>
        <p:nvPicPr>
          <p:cNvPr id="4" name="Picture 3" descr="Screen Shot 2017-08-14 at 9.17.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900" y="2151389"/>
            <a:ext cx="5918200" cy="4406900"/>
          </a:xfrm>
          <a:prstGeom prst="rect">
            <a:avLst/>
          </a:prstGeom>
        </p:spPr>
      </p:pic>
      <p:sp>
        <p:nvSpPr>
          <p:cNvPr id="5" name="TextBox 4"/>
          <p:cNvSpPr txBox="1"/>
          <p:nvPr/>
        </p:nvSpPr>
        <p:spPr>
          <a:xfrm>
            <a:off x="0" y="6519446"/>
            <a:ext cx="9144000" cy="338554"/>
          </a:xfrm>
          <a:prstGeom prst="rect">
            <a:avLst/>
          </a:prstGeom>
          <a:noFill/>
        </p:spPr>
        <p:txBody>
          <a:bodyPr wrap="square" rtlCol="0">
            <a:spAutoFit/>
          </a:bodyPr>
          <a:lstStyle/>
          <a:p>
            <a:pPr algn="ctr"/>
            <a:r>
              <a:rPr lang="en-US" sz="1600" dirty="0" smtClean="0"/>
              <a:t>Matthew Lively was declared the squiggle Champion of the World. Above are examples of his work</a:t>
            </a:r>
            <a:endParaRPr lang="en-US" sz="1600" dirty="0"/>
          </a:p>
        </p:txBody>
      </p:sp>
      <p:sp>
        <p:nvSpPr>
          <p:cNvPr id="6" name="TextBox 5"/>
          <p:cNvSpPr txBox="1"/>
          <p:nvPr/>
        </p:nvSpPr>
        <p:spPr>
          <a:xfrm>
            <a:off x="320986" y="1094308"/>
            <a:ext cx="8693906" cy="923330"/>
          </a:xfrm>
          <a:prstGeom prst="rect">
            <a:avLst/>
          </a:prstGeom>
          <a:noFill/>
        </p:spPr>
        <p:txBody>
          <a:bodyPr wrap="none" rtlCol="0">
            <a:spAutoFit/>
          </a:bodyPr>
          <a:lstStyle/>
          <a:p>
            <a:pPr algn="ctr"/>
            <a:r>
              <a:rPr lang="en-US" dirty="0" smtClean="0"/>
              <a:t>Hand your journal to neighbor. Draw a random line in your neighbor’s journal. Pass it back.</a:t>
            </a:r>
          </a:p>
          <a:p>
            <a:pPr algn="ctr"/>
            <a:endParaRPr lang="en-US" dirty="0"/>
          </a:p>
          <a:p>
            <a:pPr algn="ctr"/>
            <a:r>
              <a:rPr lang="en-US" dirty="0" smtClean="0"/>
              <a:t>Use that random line to create a completed scene or drawing in your journal</a:t>
            </a:r>
            <a:endParaRPr lang="en-US" dirty="0"/>
          </a:p>
        </p:txBody>
      </p:sp>
    </p:spTree>
    <p:extLst>
      <p:ext uri="{BB962C8B-B14F-4D97-AF65-F5344CB8AC3E}">
        <p14:creationId xmlns:p14="http://schemas.microsoft.com/office/powerpoint/2010/main" val="36240361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MINI PROJECT: Sketching</a:t>
            </a:r>
            <a:endParaRPr lang="en-US" dirty="0"/>
          </a:p>
        </p:txBody>
      </p:sp>
      <p:sp>
        <p:nvSpPr>
          <p:cNvPr id="3" name="Content Placeholder 2"/>
          <p:cNvSpPr>
            <a:spLocks noGrp="1"/>
          </p:cNvSpPr>
          <p:nvPr>
            <p:ph idx="1"/>
          </p:nvPr>
        </p:nvSpPr>
        <p:spPr>
          <a:xfrm>
            <a:off x="457200" y="1084604"/>
            <a:ext cx="8229600" cy="5543459"/>
          </a:xfrm>
        </p:spPr>
        <p:txBody>
          <a:bodyPr>
            <a:noAutofit/>
          </a:bodyPr>
          <a:lstStyle/>
          <a:p>
            <a:r>
              <a:rPr lang="en-US" sz="2200" dirty="0" smtClean="0"/>
              <a:t>Choose a fairly complex 3 Dimensional object to draw for each of the following prompts</a:t>
            </a:r>
          </a:p>
          <a:p>
            <a:pPr lvl="1"/>
            <a:r>
              <a:rPr lang="en-US" sz="1600" dirty="0" smtClean="0"/>
              <a:t>YES: </a:t>
            </a:r>
          </a:p>
          <a:p>
            <a:pPr lvl="2"/>
            <a:r>
              <a:rPr lang="en-US" sz="1600" dirty="0" smtClean="0"/>
              <a:t>Toy car or animal</a:t>
            </a:r>
          </a:p>
          <a:p>
            <a:pPr lvl="2"/>
            <a:r>
              <a:rPr lang="en-US" sz="1600" dirty="0" smtClean="0"/>
              <a:t>Wooden mannequin or your hand</a:t>
            </a:r>
          </a:p>
          <a:p>
            <a:pPr lvl="2"/>
            <a:r>
              <a:rPr lang="en-US" sz="1600" dirty="0" smtClean="0"/>
              <a:t>Plant or flower</a:t>
            </a:r>
          </a:p>
          <a:p>
            <a:pPr lvl="1"/>
            <a:r>
              <a:rPr lang="en-US" sz="1600" dirty="0" smtClean="0"/>
              <a:t>NO:</a:t>
            </a:r>
          </a:p>
          <a:p>
            <a:pPr lvl="2"/>
            <a:r>
              <a:rPr lang="en-US" sz="1600" dirty="0" smtClean="0"/>
              <a:t>Anything on a screen</a:t>
            </a:r>
          </a:p>
          <a:p>
            <a:pPr lvl="2"/>
            <a:r>
              <a:rPr lang="en-US" sz="1600" dirty="0" smtClean="0"/>
              <a:t>Book, Laptop or cell phone (</a:t>
            </a:r>
            <a:r>
              <a:rPr lang="en-US" sz="1600" dirty="0" err="1" smtClean="0"/>
              <a:t>boooring</a:t>
            </a:r>
            <a:r>
              <a:rPr lang="en-US" sz="1600" dirty="0" smtClean="0"/>
              <a:t>)</a:t>
            </a:r>
          </a:p>
          <a:p>
            <a:r>
              <a:rPr lang="en-US" sz="2800" dirty="0"/>
              <a:t>C</a:t>
            </a:r>
            <a:r>
              <a:rPr lang="en-US" sz="2800" dirty="0" smtClean="0"/>
              <a:t>omplete all of the drawings suggested based on the directions given </a:t>
            </a:r>
            <a:r>
              <a:rPr lang="en-US" sz="2800" b="1" dirty="0" smtClean="0"/>
              <a:t>(label each on your paper)</a:t>
            </a:r>
            <a:r>
              <a:rPr lang="is-IS" sz="2800" dirty="0" smtClean="0"/>
              <a:t>…</a:t>
            </a:r>
            <a:endParaRPr lang="is-IS" sz="2200" dirty="0"/>
          </a:p>
          <a:p>
            <a:r>
              <a:rPr lang="is-IS" sz="2200" dirty="0" smtClean="0"/>
              <a:t>The goal is to explore new techniques and expand our technical knowledge, giving us a new way to think about drawing</a:t>
            </a:r>
          </a:p>
          <a:p>
            <a:pPr marL="0" indent="0">
              <a:buNone/>
            </a:pPr>
            <a:endParaRPr lang="is-IS" sz="2200" dirty="0" smtClean="0"/>
          </a:p>
          <a:p>
            <a:r>
              <a:rPr lang="is-IS" sz="2200" dirty="0" smtClean="0"/>
              <a:t>Your attitude is </a:t>
            </a:r>
            <a:r>
              <a:rPr lang="is-IS" sz="2200" b="1" dirty="0" smtClean="0"/>
              <a:t>MORE</a:t>
            </a:r>
            <a:r>
              <a:rPr lang="is-IS" sz="2200" dirty="0" smtClean="0"/>
              <a:t> important than the final drawing. Explore. Try. Fail. You’re learning!... </a:t>
            </a:r>
            <a:r>
              <a:rPr lang="is-IS" sz="2200" dirty="0"/>
              <a:t>D</a:t>
            </a:r>
            <a:r>
              <a:rPr lang="is-IS" sz="2200" dirty="0" smtClean="0"/>
              <a:t>on’t expect these to look perfect.</a:t>
            </a:r>
          </a:p>
        </p:txBody>
      </p:sp>
    </p:spTree>
    <p:extLst>
      <p:ext uri="{BB962C8B-B14F-4D97-AF65-F5344CB8AC3E}">
        <p14:creationId xmlns:p14="http://schemas.microsoft.com/office/powerpoint/2010/main" val="38112632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 DOMINANT HAND</a:t>
            </a:r>
            <a:endParaRPr lang="en-US" dirty="0"/>
          </a:p>
        </p:txBody>
      </p:sp>
      <p:pic>
        <p:nvPicPr>
          <p:cNvPr id="4" name="Picture 3"/>
          <p:cNvPicPr>
            <a:picLocks noChangeAspect="1"/>
          </p:cNvPicPr>
          <p:nvPr/>
        </p:nvPicPr>
        <p:blipFill>
          <a:blip r:embed="rId3"/>
          <a:stretch>
            <a:fillRect/>
          </a:stretch>
        </p:blipFill>
        <p:spPr>
          <a:xfrm>
            <a:off x="1244600" y="2389033"/>
            <a:ext cx="6654800" cy="4432300"/>
          </a:xfrm>
          <a:prstGeom prst="rect">
            <a:avLst/>
          </a:prstGeom>
        </p:spPr>
      </p:pic>
      <p:sp>
        <p:nvSpPr>
          <p:cNvPr id="5" name="TextBox 4"/>
          <p:cNvSpPr txBox="1"/>
          <p:nvPr/>
        </p:nvSpPr>
        <p:spPr>
          <a:xfrm>
            <a:off x="2107521" y="1344639"/>
            <a:ext cx="4787000" cy="1015663"/>
          </a:xfrm>
          <a:prstGeom prst="rect">
            <a:avLst/>
          </a:prstGeom>
          <a:noFill/>
        </p:spPr>
        <p:txBody>
          <a:bodyPr wrap="none" rtlCol="0">
            <a:spAutoFit/>
          </a:bodyPr>
          <a:lstStyle/>
          <a:p>
            <a:pPr algn="ctr"/>
            <a:r>
              <a:rPr lang="en-US" sz="2400" b="1" dirty="0"/>
              <a:t>1</a:t>
            </a:r>
            <a:r>
              <a:rPr lang="en-US" sz="2400" b="1" dirty="0" smtClean="0"/>
              <a:t>.</a:t>
            </a:r>
          </a:p>
          <a:p>
            <a:r>
              <a:rPr lang="en-US" dirty="0" smtClean="0"/>
              <a:t>Draw your object with your non-dominant hand.</a:t>
            </a:r>
          </a:p>
          <a:p>
            <a:endParaRPr lang="en-US" dirty="0"/>
          </a:p>
        </p:txBody>
      </p:sp>
    </p:spTree>
    <p:extLst>
      <p:ext uri="{BB962C8B-B14F-4D97-AF65-F5344CB8AC3E}">
        <p14:creationId xmlns:p14="http://schemas.microsoft.com/office/powerpoint/2010/main" val="9323889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3488990" cy="1143000"/>
          </a:xfrm>
        </p:spPr>
        <p:txBody>
          <a:bodyPr/>
          <a:lstStyle/>
          <a:p>
            <a:r>
              <a:rPr lang="en-US" dirty="0" smtClean="0"/>
              <a:t>SKETCHING</a:t>
            </a:r>
            <a:endParaRPr lang="en-US" dirty="0"/>
          </a:p>
        </p:txBody>
      </p:sp>
      <p:sp>
        <p:nvSpPr>
          <p:cNvPr id="4" name="TextBox 3"/>
          <p:cNvSpPr txBox="1"/>
          <p:nvPr/>
        </p:nvSpPr>
        <p:spPr>
          <a:xfrm>
            <a:off x="0" y="1417638"/>
            <a:ext cx="3386802" cy="4893648"/>
          </a:xfrm>
          <a:prstGeom prst="rect">
            <a:avLst/>
          </a:prstGeom>
          <a:noFill/>
        </p:spPr>
        <p:txBody>
          <a:bodyPr wrap="square" rtlCol="0">
            <a:spAutoFit/>
          </a:bodyPr>
          <a:lstStyle/>
          <a:p>
            <a:pPr algn="ctr"/>
            <a:r>
              <a:rPr lang="en-US" sz="2400" b="1" dirty="0"/>
              <a:t>2</a:t>
            </a:r>
            <a:r>
              <a:rPr lang="en-US" sz="2400" b="1" dirty="0" smtClean="0"/>
              <a:t>.</a:t>
            </a:r>
          </a:p>
          <a:p>
            <a:pPr algn="ctr"/>
            <a:endParaRPr lang="en-US" dirty="0" smtClean="0"/>
          </a:p>
          <a:p>
            <a:pPr algn="ctr"/>
            <a:r>
              <a:rPr lang="en-US" dirty="0" smtClean="0"/>
              <a:t>Complete a series of sketches.</a:t>
            </a:r>
          </a:p>
          <a:p>
            <a:pPr algn="ctr"/>
            <a:endParaRPr lang="en-US" dirty="0" smtClean="0"/>
          </a:p>
          <a:p>
            <a:pPr algn="ctr"/>
            <a:endParaRPr lang="en-US" dirty="0"/>
          </a:p>
          <a:p>
            <a:pPr algn="ctr"/>
            <a:r>
              <a:rPr lang="en-US" dirty="0" smtClean="0"/>
              <a:t>You will be timed at 1 minute per drawing to complete a total of 5 sketches.</a:t>
            </a:r>
          </a:p>
          <a:p>
            <a:pPr algn="ctr"/>
            <a:endParaRPr lang="en-US" dirty="0" smtClean="0"/>
          </a:p>
          <a:p>
            <a:pPr algn="ctr"/>
            <a:endParaRPr lang="en-US" dirty="0"/>
          </a:p>
          <a:p>
            <a:pPr algn="ctr"/>
            <a:r>
              <a:rPr lang="en-US" b="1" dirty="0" smtClean="0"/>
              <a:t>A sketch should be:</a:t>
            </a:r>
          </a:p>
          <a:p>
            <a:pPr algn="ctr"/>
            <a:r>
              <a:rPr lang="en-US" dirty="0" smtClean="0"/>
              <a:t>Quickly drawn </a:t>
            </a:r>
          </a:p>
          <a:p>
            <a:pPr algn="ctr"/>
            <a:r>
              <a:rPr lang="en-US" dirty="0" smtClean="0"/>
              <a:t>Loosely drawn</a:t>
            </a:r>
          </a:p>
          <a:p>
            <a:pPr algn="ctr"/>
            <a:r>
              <a:rPr lang="en-US" dirty="0" smtClean="0"/>
              <a:t>Lightly drawn</a:t>
            </a:r>
          </a:p>
          <a:p>
            <a:pPr algn="ctr"/>
            <a:r>
              <a:rPr lang="en-US" dirty="0" smtClean="0"/>
              <a:t>No editing/erasing</a:t>
            </a:r>
          </a:p>
          <a:p>
            <a:pPr algn="ctr"/>
            <a:endParaRPr lang="en-US" dirty="0" smtClean="0"/>
          </a:p>
          <a:p>
            <a:pPr algn="ctr"/>
            <a:endParaRPr lang="en-US" dirty="0"/>
          </a:p>
        </p:txBody>
      </p:sp>
      <p:pic>
        <p:nvPicPr>
          <p:cNvPr id="6" name="Picture 5"/>
          <p:cNvPicPr>
            <a:picLocks noChangeAspect="1"/>
          </p:cNvPicPr>
          <p:nvPr/>
        </p:nvPicPr>
        <p:blipFill>
          <a:blip r:embed="rId3"/>
          <a:stretch>
            <a:fillRect/>
          </a:stretch>
        </p:blipFill>
        <p:spPr>
          <a:xfrm>
            <a:off x="3488990" y="907134"/>
            <a:ext cx="5655010" cy="5089509"/>
          </a:xfrm>
          <a:prstGeom prst="rect">
            <a:avLst/>
          </a:prstGeom>
        </p:spPr>
      </p:pic>
    </p:spTree>
    <p:extLst>
      <p:ext uri="{BB962C8B-B14F-4D97-AF65-F5344CB8AC3E}">
        <p14:creationId xmlns:p14="http://schemas.microsoft.com/office/powerpoint/2010/main" val="16311223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5640" y="274638"/>
            <a:ext cx="3338360" cy="1143000"/>
          </a:xfrm>
        </p:spPr>
        <p:txBody>
          <a:bodyPr>
            <a:normAutofit fontScale="90000"/>
          </a:bodyPr>
          <a:lstStyle/>
          <a:p>
            <a:r>
              <a:rPr lang="en-US" dirty="0" smtClean="0"/>
              <a:t>HOLDING YOUR PENCIL</a:t>
            </a:r>
            <a:endParaRPr lang="en-US" dirty="0"/>
          </a:p>
        </p:txBody>
      </p:sp>
      <p:pic>
        <p:nvPicPr>
          <p:cNvPr id="4" name="Picture 3"/>
          <p:cNvPicPr>
            <a:picLocks noChangeAspect="1"/>
          </p:cNvPicPr>
          <p:nvPr/>
        </p:nvPicPr>
        <p:blipFill>
          <a:blip r:embed="rId3"/>
          <a:stretch>
            <a:fillRect/>
          </a:stretch>
        </p:blipFill>
        <p:spPr>
          <a:xfrm>
            <a:off x="457200" y="0"/>
            <a:ext cx="5348440" cy="6858000"/>
          </a:xfrm>
          <a:prstGeom prst="rect">
            <a:avLst/>
          </a:prstGeom>
        </p:spPr>
      </p:pic>
      <p:sp>
        <p:nvSpPr>
          <p:cNvPr id="5" name="TextBox 4"/>
          <p:cNvSpPr txBox="1"/>
          <p:nvPr/>
        </p:nvSpPr>
        <p:spPr>
          <a:xfrm>
            <a:off x="5926904" y="1547524"/>
            <a:ext cx="2890459" cy="3046988"/>
          </a:xfrm>
          <a:prstGeom prst="rect">
            <a:avLst/>
          </a:prstGeom>
          <a:noFill/>
        </p:spPr>
        <p:txBody>
          <a:bodyPr wrap="square" rtlCol="0">
            <a:spAutoFit/>
          </a:bodyPr>
          <a:lstStyle/>
          <a:p>
            <a:pPr algn="ctr"/>
            <a:r>
              <a:rPr lang="en-US" sz="2400" b="1" dirty="0" smtClean="0"/>
              <a:t>3.</a:t>
            </a:r>
          </a:p>
          <a:p>
            <a:r>
              <a:rPr lang="en-US" dirty="0" smtClean="0"/>
              <a:t>Draw your object by holding your pencil all the way at the point (5min).</a:t>
            </a:r>
            <a:endParaRPr lang="en-US" dirty="0"/>
          </a:p>
          <a:p>
            <a:pPr algn="ctr"/>
            <a:r>
              <a:rPr lang="en-US" sz="2400" b="1" dirty="0" smtClean="0"/>
              <a:t>4.</a:t>
            </a:r>
          </a:p>
          <a:p>
            <a:r>
              <a:rPr lang="en-US" dirty="0" smtClean="0"/>
              <a:t>Draw your object by holding your pencil as close to the end as possible (5min).</a:t>
            </a:r>
          </a:p>
          <a:p>
            <a:endParaRPr lang="en-US" dirty="0"/>
          </a:p>
          <a:p>
            <a:endParaRPr lang="en-US" dirty="0"/>
          </a:p>
        </p:txBody>
      </p:sp>
      <p:pic>
        <p:nvPicPr>
          <p:cNvPr id="6" name="Picture 5" descr="AF Turn and Tal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4892" y="4219193"/>
            <a:ext cx="2621107" cy="1965830"/>
          </a:xfrm>
          <a:prstGeom prst="rect">
            <a:avLst/>
          </a:prstGeom>
        </p:spPr>
      </p:pic>
      <p:sp>
        <p:nvSpPr>
          <p:cNvPr id="7" name="TextBox 6"/>
          <p:cNvSpPr txBox="1"/>
          <p:nvPr/>
        </p:nvSpPr>
        <p:spPr>
          <a:xfrm>
            <a:off x="5926904" y="6124075"/>
            <a:ext cx="3401400" cy="646331"/>
          </a:xfrm>
          <a:prstGeom prst="rect">
            <a:avLst/>
          </a:prstGeom>
          <a:noFill/>
        </p:spPr>
        <p:txBody>
          <a:bodyPr wrap="square" rtlCol="0">
            <a:spAutoFit/>
          </a:bodyPr>
          <a:lstStyle/>
          <a:p>
            <a:r>
              <a:rPr lang="en-US" dirty="0" smtClean="0"/>
              <a:t>Did this make a difference in the types of marks you could make?</a:t>
            </a:r>
            <a:endParaRPr lang="en-US" dirty="0"/>
          </a:p>
        </p:txBody>
      </p:sp>
    </p:spTree>
    <p:extLst>
      <p:ext uri="{BB962C8B-B14F-4D97-AF65-F5344CB8AC3E}">
        <p14:creationId xmlns:p14="http://schemas.microsoft.com/office/powerpoint/2010/main" val="127208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CONTOUR</a:t>
            </a:r>
            <a:endParaRPr lang="en-US" dirty="0"/>
          </a:p>
        </p:txBody>
      </p:sp>
      <p:sp>
        <p:nvSpPr>
          <p:cNvPr id="4" name="TextBox 3"/>
          <p:cNvSpPr txBox="1"/>
          <p:nvPr/>
        </p:nvSpPr>
        <p:spPr>
          <a:xfrm>
            <a:off x="7912270" y="6336077"/>
            <a:ext cx="914471" cy="369332"/>
          </a:xfrm>
          <a:prstGeom prst="rect">
            <a:avLst/>
          </a:prstGeom>
          <a:noFill/>
        </p:spPr>
        <p:txBody>
          <a:bodyPr wrap="none" rtlCol="0">
            <a:spAutoFit/>
          </a:bodyPr>
          <a:lstStyle/>
          <a:p>
            <a:r>
              <a:rPr lang="en-US" dirty="0" smtClean="0">
                <a:hlinkClick r:id="rId3"/>
              </a:rPr>
              <a:t>Tutorial</a:t>
            </a:r>
            <a:endParaRPr lang="en-US" dirty="0"/>
          </a:p>
        </p:txBody>
      </p:sp>
      <p:pic>
        <p:nvPicPr>
          <p:cNvPr id="5" name="Picture 4"/>
          <p:cNvPicPr>
            <a:picLocks noChangeAspect="1"/>
          </p:cNvPicPr>
          <p:nvPr/>
        </p:nvPicPr>
        <p:blipFill>
          <a:blip r:embed="rId4"/>
          <a:stretch>
            <a:fillRect/>
          </a:stretch>
        </p:blipFill>
        <p:spPr>
          <a:xfrm>
            <a:off x="2225388" y="2091581"/>
            <a:ext cx="4577411" cy="4595721"/>
          </a:xfrm>
          <a:prstGeom prst="rect">
            <a:avLst/>
          </a:prstGeom>
        </p:spPr>
      </p:pic>
      <p:sp>
        <p:nvSpPr>
          <p:cNvPr id="7" name="TextBox 6"/>
          <p:cNvSpPr txBox="1"/>
          <p:nvPr/>
        </p:nvSpPr>
        <p:spPr>
          <a:xfrm>
            <a:off x="124346" y="1161222"/>
            <a:ext cx="8789983" cy="1569660"/>
          </a:xfrm>
          <a:prstGeom prst="rect">
            <a:avLst/>
          </a:prstGeom>
          <a:noFill/>
        </p:spPr>
        <p:txBody>
          <a:bodyPr wrap="square" rtlCol="0">
            <a:spAutoFit/>
          </a:bodyPr>
          <a:lstStyle/>
          <a:p>
            <a:pPr algn="ctr"/>
            <a:r>
              <a:rPr lang="en-US" sz="2400" b="1" dirty="0"/>
              <a:t>5</a:t>
            </a:r>
            <a:r>
              <a:rPr lang="en-US" sz="2400" b="1" dirty="0" smtClean="0"/>
              <a:t>.</a:t>
            </a:r>
          </a:p>
          <a:p>
            <a:pPr algn="ctr"/>
            <a:r>
              <a:rPr lang="en-US" dirty="0" smtClean="0"/>
              <a:t>Draw your object using continuous contour; </a:t>
            </a:r>
          </a:p>
          <a:p>
            <a:pPr algn="ctr"/>
            <a:r>
              <a:rPr lang="en-US" dirty="0" smtClean="0"/>
              <a:t>an outline (that also shows some inner detail) made using only one continuous line.</a:t>
            </a:r>
          </a:p>
          <a:p>
            <a:pPr algn="ctr"/>
            <a:endParaRPr lang="en-US" dirty="0" smtClean="0"/>
          </a:p>
          <a:p>
            <a:pPr algn="ctr"/>
            <a:endParaRPr lang="en-US" dirty="0"/>
          </a:p>
        </p:txBody>
      </p:sp>
    </p:spTree>
    <p:extLst>
      <p:ext uri="{BB962C8B-B14F-4D97-AF65-F5344CB8AC3E}">
        <p14:creationId xmlns:p14="http://schemas.microsoft.com/office/powerpoint/2010/main" val="42160201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 OF VIEW</a:t>
            </a:r>
            <a:endParaRPr lang="en-US" dirty="0"/>
          </a:p>
        </p:txBody>
      </p:sp>
      <p:pic>
        <p:nvPicPr>
          <p:cNvPr id="4" name="Picture 3"/>
          <p:cNvPicPr>
            <a:picLocks noChangeAspect="1"/>
          </p:cNvPicPr>
          <p:nvPr/>
        </p:nvPicPr>
        <p:blipFill>
          <a:blip r:embed="rId3"/>
          <a:stretch>
            <a:fillRect/>
          </a:stretch>
        </p:blipFill>
        <p:spPr>
          <a:xfrm>
            <a:off x="2005342" y="1417638"/>
            <a:ext cx="5156270" cy="4183024"/>
          </a:xfrm>
          <a:prstGeom prst="rect">
            <a:avLst/>
          </a:prstGeom>
        </p:spPr>
      </p:pic>
      <p:sp>
        <p:nvSpPr>
          <p:cNvPr id="5" name="Rectangle 4"/>
          <p:cNvSpPr/>
          <p:nvPr/>
        </p:nvSpPr>
        <p:spPr>
          <a:xfrm>
            <a:off x="297256" y="5565338"/>
            <a:ext cx="8566378" cy="1292662"/>
          </a:xfrm>
          <a:prstGeom prst="rect">
            <a:avLst/>
          </a:prstGeom>
        </p:spPr>
        <p:txBody>
          <a:bodyPr wrap="square">
            <a:spAutoFit/>
          </a:bodyPr>
          <a:lstStyle/>
          <a:p>
            <a:pPr algn="ctr"/>
            <a:r>
              <a:rPr lang="en-US" sz="2400" b="1" dirty="0" smtClean="0"/>
              <a:t>6.</a:t>
            </a:r>
          </a:p>
          <a:p>
            <a:pPr algn="ctr"/>
            <a:r>
              <a:rPr lang="en-US" dirty="0" smtClean="0"/>
              <a:t>STAND UP</a:t>
            </a:r>
          </a:p>
          <a:p>
            <a:pPr algn="ctr"/>
            <a:r>
              <a:rPr lang="en-US" dirty="0" smtClean="0"/>
              <a:t>Draw your object from a new point of view; a bird’s eye perspective</a:t>
            </a:r>
          </a:p>
          <a:p>
            <a:pPr algn="ctr"/>
            <a:endParaRPr lang="en-US" dirty="0"/>
          </a:p>
        </p:txBody>
      </p:sp>
    </p:spTree>
    <p:extLst>
      <p:ext uri="{BB962C8B-B14F-4D97-AF65-F5344CB8AC3E}">
        <p14:creationId xmlns:p14="http://schemas.microsoft.com/office/powerpoint/2010/main" val="3920068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NEGATIVE SPACE</a:t>
            </a:r>
            <a:endParaRPr lang="en-US" dirty="0"/>
          </a:p>
        </p:txBody>
      </p:sp>
      <p:pic>
        <p:nvPicPr>
          <p:cNvPr id="4" name="Picture 3"/>
          <p:cNvPicPr>
            <a:picLocks noChangeAspect="1"/>
          </p:cNvPicPr>
          <p:nvPr/>
        </p:nvPicPr>
        <p:blipFill>
          <a:blip r:embed="rId3"/>
          <a:stretch>
            <a:fillRect/>
          </a:stretch>
        </p:blipFill>
        <p:spPr>
          <a:xfrm>
            <a:off x="3761712" y="2349499"/>
            <a:ext cx="5085682" cy="2920831"/>
          </a:xfrm>
          <a:prstGeom prst="rect">
            <a:avLst/>
          </a:prstGeom>
        </p:spPr>
      </p:pic>
      <p:pic>
        <p:nvPicPr>
          <p:cNvPr id="5" name="Picture 4"/>
          <p:cNvPicPr>
            <a:picLocks noChangeAspect="1"/>
          </p:cNvPicPr>
          <p:nvPr/>
        </p:nvPicPr>
        <p:blipFill>
          <a:blip r:embed="rId4"/>
          <a:stretch>
            <a:fillRect/>
          </a:stretch>
        </p:blipFill>
        <p:spPr>
          <a:xfrm>
            <a:off x="175176" y="2349500"/>
            <a:ext cx="3425958" cy="3211836"/>
          </a:xfrm>
          <a:prstGeom prst="rect">
            <a:avLst/>
          </a:prstGeom>
        </p:spPr>
      </p:pic>
      <p:sp>
        <p:nvSpPr>
          <p:cNvPr id="6" name="Rectangle 5"/>
          <p:cNvSpPr/>
          <p:nvPr/>
        </p:nvSpPr>
        <p:spPr>
          <a:xfrm>
            <a:off x="1445230" y="1293545"/>
            <a:ext cx="6175074" cy="1015663"/>
          </a:xfrm>
          <a:prstGeom prst="rect">
            <a:avLst/>
          </a:prstGeom>
        </p:spPr>
        <p:txBody>
          <a:bodyPr wrap="square">
            <a:spAutoFit/>
          </a:bodyPr>
          <a:lstStyle/>
          <a:p>
            <a:pPr algn="ctr"/>
            <a:r>
              <a:rPr lang="en-US" sz="2400" b="1" dirty="0" smtClean="0"/>
              <a:t>7.</a:t>
            </a:r>
          </a:p>
          <a:p>
            <a:r>
              <a:rPr lang="en-US" dirty="0" smtClean="0"/>
              <a:t>Draw the space around your object using the side of your pencil</a:t>
            </a:r>
          </a:p>
          <a:p>
            <a:endParaRPr lang="en-US" dirty="0"/>
          </a:p>
        </p:txBody>
      </p:sp>
      <p:pic>
        <p:nvPicPr>
          <p:cNvPr id="8" name="Picture 7"/>
          <p:cNvPicPr>
            <a:picLocks noChangeAspect="1"/>
          </p:cNvPicPr>
          <p:nvPr/>
        </p:nvPicPr>
        <p:blipFill>
          <a:blip r:embed="rId5"/>
          <a:stretch>
            <a:fillRect/>
          </a:stretch>
        </p:blipFill>
        <p:spPr>
          <a:xfrm>
            <a:off x="2623045" y="5091908"/>
            <a:ext cx="3793939" cy="1681682"/>
          </a:xfrm>
          <a:prstGeom prst="rect">
            <a:avLst/>
          </a:prstGeom>
        </p:spPr>
      </p:pic>
    </p:spTree>
    <p:extLst>
      <p:ext uri="{BB962C8B-B14F-4D97-AF65-F5344CB8AC3E}">
        <p14:creationId xmlns:p14="http://schemas.microsoft.com/office/powerpoint/2010/main" val="11131934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2032" y="274638"/>
            <a:ext cx="4311968" cy="1143000"/>
          </a:xfrm>
        </p:spPr>
        <p:txBody>
          <a:bodyPr>
            <a:normAutofit fontScale="90000"/>
          </a:bodyPr>
          <a:lstStyle/>
          <a:p>
            <a:r>
              <a:rPr lang="en-US" dirty="0" smtClean="0"/>
              <a:t>SIMPLIFY into SHAPES</a:t>
            </a:r>
            <a:endParaRPr lang="en-US" dirty="0"/>
          </a:p>
        </p:txBody>
      </p:sp>
      <p:sp>
        <p:nvSpPr>
          <p:cNvPr id="4" name="TextBox 3"/>
          <p:cNvSpPr txBox="1"/>
          <p:nvPr/>
        </p:nvSpPr>
        <p:spPr>
          <a:xfrm>
            <a:off x="7897672" y="6239006"/>
            <a:ext cx="914471" cy="369332"/>
          </a:xfrm>
          <a:prstGeom prst="rect">
            <a:avLst/>
          </a:prstGeom>
          <a:noFill/>
        </p:spPr>
        <p:txBody>
          <a:bodyPr wrap="none" rtlCol="0">
            <a:spAutoFit/>
          </a:bodyPr>
          <a:lstStyle/>
          <a:p>
            <a:r>
              <a:rPr lang="en-US" dirty="0" smtClean="0">
                <a:hlinkClick r:id="rId3"/>
              </a:rPr>
              <a:t>Tutorial</a:t>
            </a:r>
            <a:endParaRPr lang="en-US" dirty="0"/>
          </a:p>
        </p:txBody>
      </p:sp>
      <p:sp>
        <p:nvSpPr>
          <p:cNvPr id="5" name="Rectangle 4"/>
          <p:cNvSpPr/>
          <p:nvPr/>
        </p:nvSpPr>
        <p:spPr>
          <a:xfrm>
            <a:off x="4832032" y="1417638"/>
            <a:ext cx="4311968" cy="2400657"/>
          </a:xfrm>
          <a:prstGeom prst="rect">
            <a:avLst/>
          </a:prstGeom>
        </p:spPr>
        <p:txBody>
          <a:bodyPr wrap="square">
            <a:spAutoFit/>
          </a:bodyPr>
          <a:lstStyle/>
          <a:p>
            <a:pPr algn="ctr"/>
            <a:r>
              <a:rPr lang="en-US" sz="2400" b="1" dirty="0" smtClean="0"/>
              <a:t>8.</a:t>
            </a:r>
          </a:p>
          <a:p>
            <a:pPr algn="ctr"/>
            <a:r>
              <a:rPr lang="en-US" dirty="0" smtClean="0"/>
              <a:t>Draw your object using simplified shapes.</a:t>
            </a:r>
          </a:p>
          <a:p>
            <a:pPr algn="ctr"/>
            <a:endParaRPr lang="en-US" dirty="0"/>
          </a:p>
          <a:p>
            <a:pPr algn="ctr"/>
            <a:r>
              <a:rPr lang="en-US" dirty="0" smtClean="0"/>
              <a:t>Remember that all real life objects have some combination of forms. Forms are:</a:t>
            </a:r>
          </a:p>
          <a:p>
            <a:pPr algn="ctr"/>
            <a:endParaRPr lang="en-US" dirty="0" smtClean="0"/>
          </a:p>
          <a:p>
            <a:pPr algn="ctr"/>
            <a:endParaRPr lang="en-US" dirty="0" smtClean="0"/>
          </a:p>
          <a:p>
            <a:pPr algn="ctr"/>
            <a:endParaRPr lang="en-US" dirty="0"/>
          </a:p>
        </p:txBody>
      </p:sp>
      <p:pic>
        <p:nvPicPr>
          <p:cNvPr id="6" name="Picture 5"/>
          <p:cNvPicPr>
            <a:picLocks noChangeAspect="1"/>
          </p:cNvPicPr>
          <p:nvPr/>
        </p:nvPicPr>
        <p:blipFill>
          <a:blip r:embed="rId4"/>
          <a:stretch>
            <a:fillRect/>
          </a:stretch>
        </p:blipFill>
        <p:spPr>
          <a:xfrm>
            <a:off x="5119242" y="3080444"/>
            <a:ext cx="3800309" cy="2613266"/>
          </a:xfrm>
          <a:prstGeom prst="rect">
            <a:avLst/>
          </a:prstGeom>
        </p:spPr>
      </p:pic>
      <p:pic>
        <p:nvPicPr>
          <p:cNvPr id="7" name="Picture 6"/>
          <p:cNvPicPr>
            <a:picLocks noChangeAspect="1"/>
          </p:cNvPicPr>
          <p:nvPr/>
        </p:nvPicPr>
        <p:blipFill rotWithShape="1">
          <a:blip r:embed="rId5"/>
          <a:srcRect l="5907" r="7267"/>
          <a:stretch/>
        </p:blipFill>
        <p:spPr>
          <a:xfrm>
            <a:off x="102186" y="1476034"/>
            <a:ext cx="4832032" cy="4526343"/>
          </a:xfrm>
          <a:prstGeom prst="rect">
            <a:avLst/>
          </a:prstGeom>
        </p:spPr>
      </p:pic>
    </p:spTree>
    <p:extLst>
      <p:ext uri="{BB962C8B-B14F-4D97-AF65-F5344CB8AC3E}">
        <p14:creationId xmlns:p14="http://schemas.microsoft.com/office/powerpoint/2010/main" val="2994010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3678768" cy="1143000"/>
          </a:xfrm>
        </p:spPr>
        <p:txBody>
          <a:bodyPr>
            <a:normAutofit fontScale="90000"/>
          </a:bodyPr>
          <a:lstStyle/>
          <a:p>
            <a:r>
              <a:rPr lang="en-US" dirty="0"/>
              <a:t/>
            </a:r>
            <a:br>
              <a:rPr lang="en-US" dirty="0"/>
            </a:br>
            <a:r>
              <a:rPr lang="en-US" sz="3600" dirty="0" smtClean="0"/>
              <a:t>DETAILED DRAWING</a:t>
            </a:r>
            <a:endParaRPr lang="en-US" sz="3600" dirty="0"/>
          </a:p>
        </p:txBody>
      </p:sp>
      <p:sp>
        <p:nvSpPr>
          <p:cNvPr id="4" name="TextBox 3"/>
          <p:cNvSpPr txBox="1"/>
          <p:nvPr/>
        </p:nvSpPr>
        <p:spPr>
          <a:xfrm>
            <a:off x="2642289" y="1795708"/>
            <a:ext cx="184666" cy="369332"/>
          </a:xfrm>
          <a:prstGeom prst="rect">
            <a:avLst/>
          </a:prstGeom>
          <a:noFill/>
        </p:spPr>
        <p:txBody>
          <a:bodyPr wrap="none" rtlCol="0">
            <a:spAutoFit/>
          </a:bodyPr>
          <a:lstStyle/>
          <a:p>
            <a:endParaRPr lang="en-US" dirty="0"/>
          </a:p>
        </p:txBody>
      </p:sp>
      <p:sp>
        <p:nvSpPr>
          <p:cNvPr id="5" name="Rectangle 4"/>
          <p:cNvSpPr/>
          <p:nvPr/>
        </p:nvSpPr>
        <p:spPr>
          <a:xfrm>
            <a:off x="255141" y="2010037"/>
            <a:ext cx="3299212" cy="4616649"/>
          </a:xfrm>
          <a:prstGeom prst="rect">
            <a:avLst/>
          </a:prstGeom>
        </p:spPr>
        <p:txBody>
          <a:bodyPr wrap="square">
            <a:spAutoFit/>
          </a:bodyPr>
          <a:lstStyle/>
          <a:p>
            <a:pPr algn="ctr"/>
            <a:r>
              <a:rPr lang="en-US" sz="2400" b="1" dirty="0" smtClean="0"/>
              <a:t>9.</a:t>
            </a:r>
          </a:p>
          <a:p>
            <a:r>
              <a:rPr lang="en-US" dirty="0" smtClean="0"/>
              <a:t>Draw your object with as much detail as you can. </a:t>
            </a:r>
          </a:p>
          <a:p>
            <a:endParaRPr lang="en-US" dirty="0" smtClean="0"/>
          </a:p>
          <a:p>
            <a:endParaRPr lang="en-US" dirty="0"/>
          </a:p>
          <a:p>
            <a:r>
              <a:rPr lang="en-US" dirty="0" smtClean="0"/>
              <a:t>Start with a light sketch, break your object into shapes/forms, then use shading and texture to create realistic form &amp; complete the image</a:t>
            </a:r>
          </a:p>
          <a:p>
            <a:endParaRPr lang="en-US" dirty="0" smtClean="0"/>
          </a:p>
          <a:p>
            <a:endParaRPr lang="en-US" dirty="0"/>
          </a:p>
          <a:p>
            <a:r>
              <a:rPr lang="en-US" dirty="0" smtClean="0"/>
              <a:t>You will have 30 minutes to complete this drawing on a 9x12 piece of paper</a:t>
            </a:r>
          </a:p>
          <a:p>
            <a:endParaRPr lang="en-US" dirty="0"/>
          </a:p>
        </p:txBody>
      </p:sp>
      <p:pic>
        <p:nvPicPr>
          <p:cNvPr id="6" name="Picture 5"/>
          <p:cNvPicPr>
            <a:picLocks noChangeAspect="1"/>
          </p:cNvPicPr>
          <p:nvPr/>
        </p:nvPicPr>
        <p:blipFill>
          <a:blip r:embed="rId3"/>
          <a:stretch>
            <a:fillRect/>
          </a:stretch>
        </p:blipFill>
        <p:spPr>
          <a:xfrm>
            <a:off x="3606481" y="0"/>
            <a:ext cx="5537518" cy="6349687"/>
          </a:xfrm>
          <a:prstGeom prst="rect">
            <a:avLst/>
          </a:prstGeom>
        </p:spPr>
      </p:pic>
    </p:spTree>
    <p:extLst>
      <p:ext uri="{BB962C8B-B14F-4D97-AF65-F5344CB8AC3E}">
        <p14:creationId xmlns:p14="http://schemas.microsoft.com/office/powerpoint/2010/main" val="37773468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116441" cy="1143000"/>
          </a:xfrm>
        </p:spPr>
        <p:txBody>
          <a:bodyPr/>
          <a:lstStyle/>
          <a:p>
            <a:r>
              <a:rPr lang="en-US" dirty="0" smtClean="0"/>
              <a:t>STAND UP IF</a:t>
            </a:r>
            <a:endParaRPr lang="en-US" dirty="0"/>
          </a:p>
        </p:txBody>
      </p:sp>
      <p:pic>
        <p:nvPicPr>
          <p:cNvPr id="4" name="Picture 3"/>
          <p:cNvPicPr>
            <a:picLocks noChangeAspect="1"/>
          </p:cNvPicPr>
          <p:nvPr/>
        </p:nvPicPr>
        <p:blipFill>
          <a:blip r:embed="rId3"/>
          <a:stretch>
            <a:fillRect/>
          </a:stretch>
        </p:blipFill>
        <p:spPr>
          <a:xfrm>
            <a:off x="3379890" y="2204650"/>
            <a:ext cx="3875613" cy="2581158"/>
          </a:xfrm>
          <a:prstGeom prst="rect">
            <a:avLst/>
          </a:prstGeom>
        </p:spPr>
      </p:pic>
      <p:sp>
        <p:nvSpPr>
          <p:cNvPr id="5" name="TextBox 4"/>
          <p:cNvSpPr txBox="1"/>
          <p:nvPr/>
        </p:nvSpPr>
        <p:spPr>
          <a:xfrm>
            <a:off x="3379890" y="4980083"/>
            <a:ext cx="4843790" cy="830997"/>
          </a:xfrm>
          <a:prstGeom prst="rect">
            <a:avLst/>
          </a:prstGeom>
          <a:noFill/>
        </p:spPr>
        <p:txBody>
          <a:bodyPr wrap="square" rtlCol="0">
            <a:spAutoFit/>
          </a:bodyPr>
          <a:lstStyle/>
          <a:p>
            <a:r>
              <a:rPr lang="en-US" sz="2400" b="1" dirty="0" smtClean="0">
                <a:solidFill>
                  <a:schemeClr val="accent3">
                    <a:lumMod val="75000"/>
                  </a:schemeClr>
                </a:solidFill>
                <a:latin typeface="Baskerville"/>
                <a:cs typeface="Baskerville"/>
              </a:rPr>
              <a:t>You’ve seen this statue of Lewis &amp; Clark  in St. Charles, MO.</a:t>
            </a:r>
            <a:endParaRPr lang="en-US" sz="2400" b="1" dirty="0">
              <a:solidFill>
                <a:schemeClr val="accent3">
                  <a:lumMod val="75000"/>
                </a:schemeClr>
              </a:solidFill>
              <a:latin typeface="Baskerville"/>
              <a:cs typeface="Baskerville"/>
            </a:endParaRPr>
          </a:p>
        </p:txBody>
      </p:sp>
      <p:pic>
        <p:nvPicPr>
          <p:cNvPr id="6" name="Picture 5"/>
          <p:cNvPicPr>
            <a:picLocks noChangeAspect="1"/>
          </p:cNvPicPr>
          <p:nvPr/>
        </p:nvPicPr>
        <p:blipFill>
          <a:blip r:embed="rId4"/>
          <a:stretch>
            <a:fillRect/>
          </a:stretch>
        </p:blipFill>
        <p:spPr>
          <a:xfrm>
            <a:off x="624311" y="1417638"/>
            <a:ext cx="2440703" cy="3368170"/>
          </a:xfrm>
          <a:prstGeom prst="rect">
            <a:avLst/>
          </a:prstGeom>
        </p:spPr>
      </p:pic>
      <p:sp>
        <p:nvSpPr>
          <p:cNvPr id="7" name="TextBox 6"/>
          <p:cNvSpPr txBox="1"/>
          <p:nvPr/>
        </p:nvSpPr>
        <p:spPr>
          <a:xfrm>
            <a:off x="3065014" y="1436233"/>
            <a:ext cx="5742584" cy="461665"/>
          </a:xfrm>
          <a:prstGeom prst="rect">
            <a:avLst/>
          </a:prstGeom>
          <a:noFill/>
        </p:spPr>
        <p:txBody>
          <a:bodyPr wrap="square" rtlCol="0">
            <a:spAutoFit/>
          </a:bodyPr>
          <a:lstStyle/>
          <a:p>
            <a:r>
              <a:rPr lang="en-US" sz="2400" b="1" i="1" dirty="0" smtClean="0">
                <a:solidFill>
                  <a:srgbClr val="0000FF"/>
                </a:solidFill>
              </a:rPr>
              <a:t>You’ve ever doodled in a notebook before</a:t>
            </a:r>
            <a:endParaRPr lang="en-US" sz="2400" b="1" i="1" dirty="0">
              <a:solidFill>
                <a:srgbClr val="0000FF"/>
              </a:solidFill>
            </a:endParaRPr>
          </a:p>
        </p:txBody>
      </p:sp>
      <p:pic>
        <p:nvPicPr>
          <p:cNvPr id="8" name="Picture 7"/>
          <p:cNvPicPr>
            <a:picLocks noChangeAspect="1"/>
          </p:cNvPicPr>
          <p:nvPr/>
        </p:nvPicPr>
        <p:blipFill>
          <a:blip r:embed="rId5"/>
          <a:stretch>
            <a:fillRect/>
          </a:stretch>
        </p:blipFill>
        <p:spPr>
          <a:xfrm>
            <a:off x="7429702" y="6554"/>
            <a:ext cx="1587956" cy="1429679"/>
          </a:xfrm>
          <a:prstGeom prst="rect">
            <a:avLst/>
          </a:prstGeom>
        </p:spPr>
      </p:pic>
      <p:sp>
        <p:nvSpPr>
          <p:cNvPr id="9" name="TextBox 8"/>
          <p:cNvSpPr txBox="1"/>
          <p:nvPr/>
        </p:nvSpPr>
        <p:spPr>
          <a:xfrm>
            <a:off x="3875032" y="771307"/>
            <a:ext cx="3903633" cy="646331"/>
          </a:xfrm>
          <a:prstGeom prst="rect">
            <a:avLst/>
          </a:prstGeom>
          <a:noFill/>
        </p:spPr>
        <p:txBody>
          <a:bodyPr wrap="none" rtlCol="0">
            <a:spAutoFit/>
          </a:bodyPr>
          <a:lstStyle/>
          <a:p>
            <a:r>
              <a:rPr lang="en-US" sz="3600" dirty="0" smtClean="0">
                <a:latin typeface="Edwardian Script ITC"/>
                <a:cs typeface="Edwardian Script ITC"/>
              </a:rPr>
              <a:t>you’ve written with a quill pen</a:t>
            </a:r>
            <a:endParaRPr lang="en-US" sz="3600" dirty="0">
              <a:latin typeface="Edwardian Script ITC"/>
              <a:cs typeface="Edwardian Script ITC"/>
            </a:endParaRPr>
          </a:p>
        </p:txBody>
      </p:sp>
      <p:pic>
        <p:nvPicPr>
          <p:cNvPr id="10" name="Picture 9"/>
          <p:cNvPicPr>
            <a:picLocks noChangeAspect="1"/>
          </p:cNvPicPr>
          <p:nvPr/>
        </p:nvPicPr>
        <p:blipFill>
          <a:blip r:embed="rId6"/>
          <a:stretch>
            <a:fillRect/>
          </a:stretch>
        </p:blipFill>
        <p:spPr>
          <a:xfrm>
            <a:off x="43041" y="4997746"/>
            <a:ext cx="3021973" cy="1967544"/>
          </a:xfrm>
          <a:prstGeom prst="rect">
            <a:avLst/>
          </a:prstGeom>
        </p:spPr>
      </p:pic>
      <p:sp>
        <p:nvSpPr>
          <p:cNvPr id="12" name="TextBox 11"/>
          <p:cNvSpPr txBox="1"/>
          <p:nvPr/>
        </p:nvSpPr>
        <p:spPr>
          <a:xfrm>
            <a:off x="3422944" y="5983606"/>
            <a:ext cx="4628512" cy="707886"/>
          </a:xfrm>
          <a:prstGeom prst="rect">
            <a:avLst/>
          </a:prstGeom>
          <a:noFill/>
        </p:spPr>
        <p:txBody>
          <a:bodyPr wrap="square" rtlCol="0">
            <a:spAutoFit/>
          </a:bodyPr>
          <a:lstStyle/>
          <a:p>
            <a:r>
              <a:rPr lang="en-US" sz="4000" b="1" dirty="0" smtClean="0">
                <a:solidFill>
                  <a:schemeClr val="bg2">
                    <a:lumMod val="25000"/>
                  </a:schemeClr>
                </a:solidFill>
                <a:latin typeface="Harrington"/>
                <a:cs typeface="Harrington"/>
              </a:rPr>
              <a:t>You enjoy coffee</a:t>
            </a:r>
            <a:r>
              <a:rPr lang="is-IS" sz="4000" b="1" dirty="0" smtClean="0">
                <a:solidFill>
                  <a:schemeClr val="bg2">
                    <a:lumMod val="25000"/>
                  </a:schemeClr>
                </a:solidFill>
                <a:latin typeface="Harrington"/>
                <a:cs typeface="Harrington"/>
              </a:rPr>
              <a:t>…</a:t>
            </a:r>
            <a:endParaRPr lang="en-US" sz="4000" b="1" dirty="0">
              <a:solidFill>
                <a:schemeClr val="bg2">
                  <a:lumMod val="25000"/>
                </a:schemeClr>
              </a:solidFill>
              <a:latin typeface="Harrington"/>
              <a:cs typeface="Harrington"/>
            </a:endParaRPr>
          </a:p>
        </p:txBody>
      </p:sp>
      <p:pic>
        <p:nvPicPr>
          <p:cNvPr id="13" name="Picture 12"/>
          <p:cNvPicPr>
            <a:picLocks noChangeAspect="1"/>
          </p:cNvPicPr>
          <p:nvPr/>
        </p:nvPicPr>
        <p:blipFill>
          <a:blip r:embed="rId7"/>
          <a:stretch>
            <a:fillRect/>
          </a:stretch>
        </p:blipFill>
        <p:spPr>
          <a:xfrm>
            <a:off x="7322062" y="2204650"/>
            <a:ext cx="1806347" cy="1411337"/>
          </a:xfrm>
          <a:prstGeom prst="rect">
            <a:avLst/>
          </a:prstGeom>
        </p:spPr>
      </p:pic>
      <p:sp>
        <p:nvSpPr>
          <p:cNvPr id="14" name="TextBox 13"/>
          <p:cNvSpPr txBox="1"/>
          <p:nvPr/>
        </p:nvSpPr>
        <p:spPr>
          <a:xfrm>
            <a:off x="7651857" y="3637511"/>
            <a:ext cx="1186701" cy="929760"/>
          </a:xfrm>
          <a:prstGeom prst="rect">
            <a:avLst/>
          </a:prstGeom>
          <a:noFill/>
        </p:spPr>
        <p:txBody>
          <a:bodyPr wrap="square" rtlCol="0">
            <a:spAutoFit/>
          </a:bodyPr>
          <a:lstStyle/>
          <a:p>
            <a:pPr algn="ctr"/>
            <a:r>
              <a:rPr lang="en-US" dirty="0" smtClean="0"/>
              <a:t>You’ve drawn one of these</a:t>
            </a:r>
            <a:endParaRPr lang="en-US" dirty="0"/>
          </a:p>
        </p:txBody>
      </p:sp>
    </p:spTree>
    <p:extLst>
      <p:ext uri="{BB962C8B-B14F-4D97-AF65-F5344CB8AC3E}">
        <p14:creationId xmlns:p14="http://schemas.microsoft.com/office/powerpoint/2010/main" val="8978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5148469" y="2857500"/>
            <a:ext cx="6858000" cy="1143000"/>
          </a:xfrm>
        </p:spPr>
        <p:txBody>
          <a:bodyPr>
            <a:normAutofit/>
          </a:bodyPr>
          <a:lstStyle/>
          <a:p>
            <a:r>
              <a:rPr lang="en-US" sz="3600" dirty="0" smtClean="0"/>
              <a:t>Meriwether Lewis &amp; William Clark</a:t>
            </a:r>
            <a:endParaRPr lang="en-US" sz="3600" dirty="0"/>
          </a:p>
        </p:txBody>
      </p:sp>
      <p:pic>
        <p:nvPicPr>
          <p:cNvPr id="4" name="Picture 3"/>
          <p:cNvPicPr>
            <a:picLocks noChangeAspect="1"/>
          </p:cNvPicPr>
          <p:nvPr/>
        </p:nvPicPr>
        <p:blipFill>
          <a:blip r:embed="rId3"/>
          <a:stretch>
            <a:fillRect/>
          </a:stretch>
        </p:blipFill>
        <p:spPr>
          <a:xfrm>
            <a:off x="0" y="4457700"/>
            <a:ext cx="3352800" cy="2400300"/>
          </a:xfrm>
          <a:prstGeom prst="rect">
            <a:avLst/>
          </a:prstGeom>
        </p:spPr>
      </p:pic>
      <p:pic>
        <p:nvPicPr>
          <p:cNvPr id="5" name="Picture 4"/>
          <p:cNvPicPr>
            <a:picLocks noChangeAspect="1"/>
          </p:cNvPicPr>
          <p:nvPr/>
        </p:nvPicPr>
        <p:blipFill>
          <a:blip r:embed="rId4"/>
          <a:stretch>
            <a:fillRect/>
          </a:stretch>
        </p:blipFill>
        <p:spPr>
          <a:xfrm>
            <a:off x="3352800" y="3690678"/>
            <a:ext cx="4509139" cy="3164596"/>
          </a:xfrm>
          <a:prstGeom prst="rect">
            <a:avLst/>
          </a:prstGeom>
        </p:spPr>
      </p:pic>
      <p:pic>
        <p:nvPicPr>
          <p:cNvPr id="6" name="Picture 5"/>
          <p:cNvPicPr>
            <a:picLocks noChangeAspect="1"/>
          </p:cNvPicPr>
          <p:nvPr/>
        </p:nvPicPr>
        <p:blipFill>
          <a:blip r:embed="rId5"/>
          <a:stretch>
            <a:fillRect/>
          </a:stretch>
        </p:blipFill>
        <p:spPr>
          <a:xfrm>
            <a:off x="0" y="0"/>
            <a:ext cx="3352800" cy="2628595"/>
          </a:xfrm>
          <a:prstGeom prst="rect">
            <a:avLst/>
          </a:prstGeom>
        </p:spPr>
      </p:pic>
      <p:pic>
        <p:nvPicPr>
          <p:cNvPr id="7" name="Picture 6"/>
          <p:cNvPicPr>
            <a:picLocks noChangeAspect="1"/>
          </p:cNvPicPr>
          <p:nvPr/>
        </p:nvPicPr>
        <p:blipFill>
          <a:blip r:embed="rId6"/>
          <a:stretch>
            <a:fillRect/>
          </a:stretch>
        </p:blipFill>
        <p:spPr>
          <a:xfrm>
            <a:off x="3352801" y="-162120"/>
            <a:ext cx="4509139" cy="3864976"/>
          </a:xfrm>
          <a:prstGeom prst="rect">
            <a:avLst/>
          </a:prstGeom>
        </p:spPr>
      </p:pic>
      <p:pic>
        <p:nvPicPr>
          <p:cNvPr id="10" name="Picture 9"/>
          <p:cNvPicPr>
            <a:picLocks noChangeAspect="1"/>
          </p:cNvPicPr>
          <p:nvPr/>
        </p:nvPicPr>
        <p:blipFill>
          <a:blip r:embed="rId7"/>
          <a:stretch>
            <a:fillRect/>
          </a:stretch>
        </p:blipFill>
        <p:spPr>
          <a:xfrm>
            <a:off x="0" y="2401079"/>
            <a:ext cx="3397092" cy="2273372"/>
          </a:xfrm>
          <a:prstGeom prst="rect">
            <a:avLst/>
          </a:prstGeom>
        </p:spPr>
      </p:pic>
    </p:spTree>
    <p:extLst>
      <p:ext uri="{BB962C8B-B14F-4D97-AF65-F5344CB8AC3E}">
        <p14:creationId xmlns:p14="http://schemas.microsoft.com/office/powerpoint/2010/main" val="21887558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IT?</a:t>
            </a:r>
            <a:endParaRPr lang="en-US" dirty="0"/>
          </a:p>
        </p:txBody>
      </p:sp>
      <p:pic>
        <p:nvPicPr>
          <p:cNvPr id="4" name="Content Placeholder 3"/>
          <p:cNvPicPr>
            <a:picLocks noGrp="1" noChangeAspect="1"/>
          </p:cNvPicPr>
          <p:nvPr>
            <p:ph idx="1"/>
          </p:nvPr>
        </p:nvPicPr>
        <p:blipFill>
          <a:blip r:embed="rId3"/>
          <a:srcRect t="1115" b="1115"/>
          <a:stretch>
            <a:fillRect/>
          </a:stretch>
        </p:blipFill>
        <p:spPr/>
      </p:pic>
      <p:sp>
        <p:nvSpPr>
          <p:cNvPr id="5" name="TextBox 4"/>
          <p:cNvSpPr txBox="1"/>
          <p:nvPr/>
        </p:nvSpPr>
        <p:spPr>
          <a:xfrm>
            <a:off x="6770778" y="6444257"/>
            <a:ext cx="1916022" cy="369332"/>
          </a:xfrm>
          <a:prstGeom prst="rect">
            <a:avLst/>
          </a:prstGeom>
          <a:noFill/>
        </p:spPr>
        <p:txBody>
          <a:bodyPr wrap="none" rtlCol="0">
            <a:spAutoFit/>
          </a:bodyPr>
          <a:lstStyle/>
          <a:p>
            <a:r>
              <a:rPr lang="en-US" dirty="0" smtClean="0">
                <a:hlinkClick r:id="rId4"/>
              </a:rPr>
              <a:t>Wreck this Journal</a:t>
            </a:r>
            <a:endParaRPr lang="en-US" dirty="0"/>
          </a:p>
        </p:txBody>
      </p:sp>
      <p:pic>
        <p:nvPicPr>
          <p:cNvPr id="6" name="Picture 5"/>
          <p:cNvPicPr>
            <a:picLocks noChangeAspect="1"/>
          </p:cNvPicPr>
          <p:nvPr/>
        </p:nvPicPr>
        <p:blipFill rotWithShape="1">
          <a:blip r:embed="rId5"/>
          <a:srcRect t="6956" b="9498"/>
          <a:stretch/>
        </p:blipFill>
        <p:spPr>
          <a:xfrm>
            <a:off x="344738" y="470874"/>
            <a:ext cx="8342061" cy="5804228"/>
          </a:xfrm>
          <a:prstGeom prst="rect">
            <a:avLst/>
          </a:prstGeom>
        </p:spPr>
      </p:pic>
    </p:spTree>
    <p:extLst>
      <p:ext uri="{BB962C8B-B14F-4D97-AF65-F5344CB8AC3E}">
        <p14:creationId xmlns:p14="http://schemas.microsoft.com/office/powerpoint/2010/main" val="14650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SKETCHBOOKS for PRACTICE</a:t>
            </a:r>
            <a:endParaRPr lang="en-US" dirty="0"/>
          </a:p>
        </p:txBody>
      </p:sp>
      <p:pic>
        <p:nvPicPr>
          <p:cNvPr id="4" name="Content Placeholder 3"/>
          <p:cNvPicPr>
            <a:picLocks noGrp="1" noChangeAspect="1"/>
          </p:cNvPicPr>
          <p:nvPr>
            <p:ph idx="1"/>
          </p:nvPr>
        </p:nvPicPr>
        <p:blipFill>
          <a:blip r:embed="rId3"/>
          <a:srcRect t="15466" b="15466"/>
          <a:stretch>
            <a:fillRect/>
          </a:stretch>
        </p:blipFill>
        <p:spPr/>
      </p:pic>
    </p:spTree>
    <p:extLst>
      <p:ext uri="{BB962C8B-B14F-4D97-AF65-F5344CB8AC3E}">
        <p14:creationId xmlns:p14="http://schemas.microsoft.com/office/powerpoint/2010/main" val="37078732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209" y="62899"/>
            <a:ext cx="8684891" cy="1143000"/>
          </a:xfrm>
        </p:spPr>
        <p:txBody>
          <a:bodyPr>
            <a:normAutofit/>
          </a:bodyPr>
          <a:lstStyle/>
          <a:p>
            <a:r>
              <a:rPr lang="en-US" dirty="0" smtClean="0"/>
              <a:t>CHARACTERISTICS of a SKETCH</a:t>
            </a:r>
            <a:endParaRPr lang="en-US" dirty="0"/>
          </a:p>
        </p:txBody>
      </p:sp>
      <p:pic>
        <p:nvPicPr>
          <p:cNvPr id="6" name="Picture 5"/>
          <p:cNvPicPr>
            <a:picLocks noChangeAspect="1"/>
          </p:cNvPicPr>
          <p:nvPr/>
        </p:nvPicPr>
        <p:blipFill>
          <a:blip r:embed="rId3"/>
          <a:stretch>
            <a:fillRect/>
          </a:stretch>
        </p:blipFill>
        <p:spPr>
          <a:xfrm>
            <a:off x="570786" y="1201460"/>
            <a:ext cx="3912600" cy="2778397"/>
          </a:xfrm>
          <a:prstGeom prst="rect">
            <a:avLst/>
          </a:prstGeom>
        </p:spPr>
      </p:pic>
      <p:sp>
        <p:nvSpPr>
          <p:cNvPr id="7" name="TextBox 6"/>
          <p:cNvSpPr txBox="1"/>
          <p:nvPr/>
        </p:nvSpPr>
        <p:spPr>
          <a:xfrm>
            <a:off x="4803672" y="1201460"/>
            <a:ext cx="3722171" cy="2585323"/>
          </a:xfrm>
          <a:prstGeom prst="rect">
            <a:avLst/>
          </a:prstGeom>
          <a:noFill/>
        </p:spPr>
        <p:txBody>
          <a:bodyPr wrap="square" rtlCol="0">
            <a:spAutoFit/>
          </a:bodyPr>
          <a:lstStyle/>
          <a:p>
            <a:r>
              <a:rPr lang="en-US" dirty="0" smtClean="0"/>
              <a:t>Unfinished pieces of art that an artist draws quickly (sometimes in seconds)</a:t>
            </a:r>
          </a:p>
          <a:p>
            <a:endParaRPr lang="en-US" dirty="0" smtClean="0"/>
          </a:p>
          <a:p>
            <a:r>
              <a:rPr lang="en-US" dirty="0" smtClean="0"/>
              <a:t>Done to </a:t>
            </a:r>
          </a:p>
          <a:p>
            <a:pPr marL="742950" lvl="1" indent="-285750">
              <a:buFont typeface="Arial"/>
              <a:buChar char="•"/>
            </a:pPr>
            <a:r>
              <a:rPr lang="en-US" dirty="0" smtClean="0"/>
              <a:t>record an observation</a:t>
            </a:r>
          </a:p>
          <a:p>
            <a:pPr marL="742950" lvl="1" indent="-285750">
              <a:buFont typeface="Arial"/>
              <a:buChar char="•"/>
            </a:pPr>
            <a:r>
              <a:rPr lang="en-US" dirty="0" smtClean="0"/>
              <a:t>develop an idea for later</a:t>
            </a:r>
          </a:p>
          <a:p>
            <a:pPr marL="742950" lvl="1" indent="-285750">
              <a:buFont typeface="Arial"/>
              <a:buChar char="•"/>
            </a:pPr>
            <a:r>
              <a:rPr lang="en-US" dirty="0" smtClean="0"/>
              <a:t>communicate an idea</a:t>
            </a:r>
          </a:p>
          <a:p>
            <a:pPr marL="742950" lvl="1" indent="-285750">
              <a:buFont typeface="Arial"/>
              <a:buChar char="•"/>
            </a:pPr>
            <a:r>
              <a:rPr lang="en-US" dirty="0" smtClean="0"/>
              <a:t>practice for a final image</a:t>
            </a:r>
          </a:p>
          <a:p>
            <a:endParaRPr lang="en-US" dirty="0"/>
          </a:p>
        </p:txBody>
      </p:sp>
      <p:cxnSp>
        <p:nvCxnSpPr>
          <p:cNvPr id="11" name="Straight Connector 10"/>
          <p:cNvCxnSpPr/>
          <p:nvPr/>
        </p:nvCxnSpPr>
        <p:spPr>
          <a:xfrm>
            <a:off x="354600" y="4114800"/>
            <a:ext cx="8421100" cy="25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4"/>
          <a:stretch>
            <a:fillRect/>
          </a:stretch>
        </p:blipFill>
        <p:spPr>
          <a:xfrm>
            <a:off x="0" y="4286930"/>
            <a:ext cx="9144000" cy="1905000"/>
          </a:xfrm>
          <a:prstGeom prst="rect">
            <a:avLst/>
          </a:prstGeom>
        </p:spPr>
      </p:pic>
      <p:sp>
        <p:nvSpPr>
          <p:cNvPr id="13" name="TextBox 12"/>
          <p:cNvSpPr txBox="1"/>
          <p:nvPr/>
        </p:nvSpPr>
        <p:spPr>
          <a:xfrm>
            <a:off x="0" y="6367671"/>
            <a:ext cx="9144000" cy="369332"/>
          </a:xfrm>
          <a:prstGeom prst="rect">
            <a:avLst/>
          </a:prstGeom>
          <a:noFill/>
        </p:spPr>
        <p:txBody>
          <a:bodyPr wrap="square" rtlCol="0">
            <a:spAutoFit/>
          </a:bodyPr>
          <a:lstStyle/>
          <a:p>
            <a:pPr algn="ctr"/>
            <a:r>
              <a:rPr lang="en-US" dirty="0" smtClean="0"/>
              <a:t>Can be done with any material</a:t>
            </a:r>
            <a:r>
              <a:rPr lang="is-IS" dirty="0" smtClean="0"/>
              <a:t>… But traditionally completed in pencil or pen</a:t>
            </a:r>
            <a:endParaRPr lang="en-US" dirty="0"/>
          </a:p>
        </p:txBody>
      </p:sp>
    </p:spTree>
    <p:extLst>
      <p:ext uri="{BB962C8B-B14F-4D97-AF65-F5344CB8AC3E}">
        <p14:creationId xmlns:p14="http://schemas.microsoft.com/office/powerpoint/2010/main" val="3208503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857500" y="2857500"/>
            <a:ext cx="6858000" cy="1143000"/>
          </a:xfrm>
        </p:spPr>
        <p:txBody>
          <a:bodyPr/>
          <a:lstStyle/>
          <a:p>
            <a:r>
              <a:rPr lang="en-US" dirty="0" smtClean="0"/>
              <a:t>Leonardo </a:t>
            </a:r>
            <a:r>
              <a:rPr lang="en-US" dirty="0" err="1" smtClean="0"/>
              <a:t>DaVinci</a:t>
            </a:r>
            <a:endParaRPr lang="en-US" dirty="0"/>
          </a:p>
        </p:txBody>
      </p:sp>
      <p:pic>
        <p:nvPicPr>
          <p:cNvPr id="4" name="Picture 3"/>
          <p:cNvPicPr>
            <a:picLocks noChangeAspect="1"/>
          </p:cNvPicPr>
          <p:nvPr/>
        </p:nvPicPr>
        <p:blipFill>
          <a:blip r:embed="rId3"/>
          <a:stretch>
            <a:fillRect/>
          </a:stretch>
        </p:blipFill>
        <p:spPr>
          <a:xfrm>
            <a:off x="4116458" y="0"/>
            <a:ext cx="5116442" cy="6858000"/>
          </a:xfrm>
          <a:prstGeom prst="rect">
            <a:avLst/>
          </a:prstGeom>
        </p:spPr>
      </p:pic>
      <p:sp>
        <p:nvSpPr>
          <p:cNvPr id="5" name="TextBox 4"/>
          <p:cNvSpPr txBox="1"/>
          <p:nvPr/>
        </p:nvSpPr>
        <p:spPr>
          <a:xfrm rot="16200000">
            <a:off x="1040694" y="2743200"/>
            <a:ext cx="1682146" cy="1384995"/>
          </a:xfrm>
          <a:prstGeom prst="rect">
            <a:avLst/>
          </a:prstGeom>
          <a:noFill/>
        </p:spPr>
        <p:txBody>
          <a:bodyPr wrap="none" rtlCol="0">
            <a:spAutoFit/>
          </a:bodyPr>
          <a:lstStyle/>
          <a:p>
            <a:pPr algn="ctr"/>
            <a:r>
              <a:rPr lang="en-US" sz="2800" dirty="0" smtClean="0"/>
              <a:t>STAND UP</a:t>
            </a:r>
          </a:p>
          <a:p>
            <a:pPr algn="ctr"/>
            <a:r>
              <a:rPr lang="is-IS" sz="2800" dirty="0" smtClean="0"/>
              <a:t>…</a:t>
            </a:r>
            <a:endParaRPr lang="en-US" sz="2800" dirty="0" smtClean="0"/>
          </a:p>
          <a:p>
            <a:pPr algn="ctr"/>
            <a:r>
              <a:rPr lang="en-US" sz="2800" dirty="0" smtClean="0"/>
              <a:t>LINE UP</a:t>
            </a:r>
            <a:endParaRPr lang="en-US" sz="2800" dirty="0"/>
          </a:p>
        </p:txBody>
      </p:sp>
      <p:sp>
        <p:nvSpPr>
          <p:cNvPr id="6" name="TextBox 5"/>
          <p:cNvSpPr txBox="1"/>
          <p:nvPr/>
        </p:nvSpPr>
        <p:spPr>
          <a:xfrm rot="16200000">
            <a:off x="-162135" y="3088853"/>
            <a:ext cx="6582751" cy="769441"/>
          </a:xfrm>
          <a:prstGeom prst="rect">
            <a:avLst/>
          </a:prstGeom>
          <a:noFill/>
        </p:spPr>
        <p:txBody>
          <a:bodyPr wrap="none" rtlCol="0">
            <a:spAutoFit/>
          </a:bodyPr>
          <a:lstStyle/>
          <a:p>
            <a:pPr algn="ctr"/>
            <a:r>
              <a:rPr lang="en-US" sz="2800" b="1" dirty="0" smtClean="0"/>
              <a:t>How many total pages did Da Vinci sketch?</a:t>
            </a:r>
          </a:p>
          <a:p>
            <a:pPr algn="ctr"/>
            <a:r>
              <a:rPr lang="en-US" sz="1600" dirty="0" smtClean="0"/>
              <a:t>Least # by the door and Highest # by the windows</a:t>
            </a:r>
            <a:endParaRPr lang="en-US" sz="1600" dirty="0"/>
          </a:p>
        </p:txBody>
      </p:sp>
      <p:sp>
        <p:nvSpPr>
          <p:cNvPr id="7" name="TextBox 6"/>
          <p:cNvSpPr txBox="1"/>
          <p:nvPr/>
        </p:nvSpPr>
        <p:spPr>
          <a:xfrm rot="16200000">
            <a:off x="2448319" y="3289300"/>
            <a:ext cx="2881618" cy="369332"/>
          </a:xfrm>
          <a:prstGeom prst="rect">
            <a:avLst/>
          </a:prstGeom>
          <a:noFill/>
        </p:spPr>
        <p:txBody>
          <a:bodyPr wrap="none" rtlCol="0">
            <a:spAutoFit/>
          </a:bodyPr>
          <a:lstStyle/>
          <a:p>
            <a:r>
              <a:rPr lang="en-US" dirty="0" smtClean="0">
                <a:hlinkClick r:id="rId4"/>
              </a:rPr>
              <a:t>Download Sketchbooks Here</a:t>
            </a:r>
            <a:endParaRPr lang="en-US" dirty="0"/>
          </a:p>
        </p:txBody>
      </p:sp>
    </p:spTree>
    <p:extLst>
      <p:ext uri="{BB962C8B-B14F-4D97-AF65-F5344CB8AC3E}">
        <p14:creationId xmlns:p14="http://schemas.microsoft.com/office/powerpoint/2010/main" val="411974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GESTURE DRAWING</a:t>
            </a:r>
            <a:endParaRPr lang="en-US" dirty="0"/>
          </a:p>
        </p:txBody>
      </p:sp>
      <p:sp>
        <p:nvSpPr>
          <p:cNvPr id="4" name="TextBox 3"/>
          <p:cNvSpPr txBox="1"/>
          <p:nvPr/>
        </p:nvSpPr>
        <p:spPr>
          <a:xfrm>
            <a:off x="1810187" y="1232972"/>
            <a:ext cx="5535515" cy="369332"/>
          </a:xfrm>
          <a:prstGeom prst="rect">
            <a:avLst/>
          </a:prstGeom>
          <a:noFill/>
        </p:spPr>
        <p:txBody>
          <a:bodyPr wrap="none" rtlCol="0">
            <a:spAutoFit/>
          </a:bodyPr>
          <a:lstStyle/>
          <a:p>
            <a:r>
              <a:rPr lang="en-US" dirty="0" smtClean="0"/>
              <a:t>A quick drawing that captures the movement of a person</a:t>
            </a:r>
            <a:endParaRPr lang="en-US" dirty="0"/>
          </a:p>
        </p:txBody>
      </p:sp>
      <p:pic>
        <p:nvPicPr>
          <p:cNvPr id="5" name="Picture 4"/>
          <p:cNvPicPr>
            <a:picLocks noChangeAspect="1"/>
          </p:cNvPicPr>
          <p:nvPr/>
        </p:nvPicPr>
        <p:blipFill>
          <a:blip r:embed="rId3"/>
          <a:stretch>
            <a:fillRect/>
          </a:stretch>
        </p:blipFill>
        <p:spPr>
          <a:xfrm>
            <a:off x="0" y="1732376"/>
            <a:ext cx="9144000" cy="4892040"/>
          </a:xfrm>
          <a:prstGeom prst="rect">
            <a:avLst/>
          </a:prstGeom>
        </p:spPr>
      </p:pic>
      <p:sp>
        <p:nvSpPr>
          <p:cNvPr id="6" name="TextBox 5"/>
          <p:cNvSpPr txBox="1"/>
          <p:nvPr/>
        </p:nvSpPr>
        <p:spPr>
          <a:xfrm>
            <a:off x="3255417" y="6305485"/>
            <a:ext cx="2768569" cy="369332"/>
          </a:xfrm>
          <a:prstGeom prst="rect">
            <a:avLst/>
          </a:prstGeom>
          <a:noFill/>
        </p:spPr>
        <p:txBody>
          <a:bodyPr wrap="none" rtlCol="0">
            <a:spAutoFit/>
          </a:bodyPr>
          <a:lstStyle/>
          <a:p>
            <a:r>
              <a:rPr lang="en-US" dirty="0" smtClean="0">
                <a:hlinkClick r:id="rId4"/>
              </a:rPr>
              <a:t>Randomly Generated Poses</a:t>
            </a:r>
            <a:endParaRPr lang="en-US" dirty="0"/>
          </a:p>
        </p:txBody>
      </p:sp>
    </p:spTree>
    <p:extLst>
      <p:ext uri="{BB962C8B-B14F-4D97-AF65-F5344CB8AC3E}">
        <p14:creationId xmlns:p14="http://schemas.microsoft.com/office/powerpoint/2010/main" val="31458846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ALBERTO GIACOMETTI</a:t>
            </a:r>
            <a:endParaRPr lang="en-US" dirty="0"/>
          </a:p>
        </p:txBody>
      </p:sp>
      <p:sp>
        <p:nvSpPr>
          <p:cNvPr id="4" name="TextBox 3"/>
          <p:cNvSpPr txBox="1"/>
          <p:nvPr/>
        </p:nvSpPr>
        <p:spPr>
          <a:xfrm>
            <a:off x="1819963" y="1263991"/>
            <a:ext cx="5577724" cy="646331"/>
          </a:xfrm>
          <a:prstGeom prst="rect">
            <a:avLst/>
          </a:prstGeom>
          <a:noFill/>
        </p:spPr>
        <p:txBody>
          <a:bodyPr wrap="square" rtlCol="0">
            <a:spAutoFit/>
          </a:bodyPr>
          <a:lstStyle/>
          <a:p>
            <a:pPr algn="ctr"/>
            <a:r>
              <a:rPr lang="en-US" dirty="0" smtClean="0"/>
              <a:t>Sculptor and painter, Giacometti created gestural pieces which give a sense of movement to the human form</a:t>
            </a:r>
            <a:endParaRPr lang="en-US" dirty="0"/>
          </a:p>
        </p:txBody>
      </p:sp>
      <p:pic>
        <p:nvPicPr>
          <p:cNvPr id="5" name="Picture 4"/>
          <p:cNvPicPr>
            <a:picLocks noChangeAspect="1"/>
          </p:cNvPicPr>
          <p:nvPr/>
        </p:nvPicPr>
        <p:blipFill>
          <a:blip r:embed="rId3"/>
          <a:stretch>
            <a:fillRect/>
          </a:stretch>
        </p:blipFill>
        <p:spPr>
          <a:xfrm>
            <a:off x="6258358" y="2214313"/>
            <a:ext cx="2885641" cy="4220316"/>
          </a:xfrm>
          <a:prstGeom prst="rect">
            <a:avLst/>
          </a:prstGeom>
        </p:spPr>
      </p:pic>
      <p:pic>
        <p:nvPicPr>
          <p:cNvPr id="6" name="Picture 5"/>
          <p:cNvPicPr>
            <a:picLocks noChangeAspect="1"/>
          </p:cNvPicPr>
          <p:nvPr/>
        </p:nvPicPr>
        <p:blipFill>
          <a:blip r:embed="rId4"/>
          <a:stretch>
            <a:fillRect/>
          </a:stretch>
        </p:blipFill>
        <p:spPr>
          <a:xfrm>
            <a:off x="2954989" y="2214313"/>
            <a:ext cx="3307672" cy="4220315"/>
          </a:xfrm>
          <a:prstGeom prst="rect">
            <a:avLst/>
          </a:prstGeom>
        </p:spPr>
      </p:pic>
      <p:pic>
        <p:nvPicPr>
          <p:cNvPr id="7" name="Picture 6"/>
          <p:cNvPicPr>
            <a:picLocks noChangeAspect="1"/>
          </p:cNvPicPr>
          <p:nvPr/>
        </p:nvPicPr>
        <p:blipFill>
          <a:blip r:embed="rId5"/>
          <a:stretch>
            <a:fillRect/>
          </a:stretch>
        </p:blipFill>
        <p:spPr>
          <a:xfrm>
            <a:off x="0" y="2199671"/>
            <a:ext cx="2969587" cy="4255878"/>
          </a:xfrm>
          <a:prstGeom prst="rect">
            <a:avLst/>
          </a:prstGeom>
        </p:spPr>
      </p:pic>
    </p:spTree>
    <p:extLst>
      <p:ext uri="{BB962C8B-B14F-4D97-AF65-F5344CB8AC3E}">
        <p14:creationId xmlns:p14="http://schemas.microsoft.com/office/powerpoint/2010/main" val="6316514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4144</TotalTime>
  <Words>2043</Words>
  <Application>Microsoft Office PowerPoint</Application>
  <PresentationFormat>On-screen Show (4:3)</PresentationFormat>
  <Paragraphs>142</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Baskerville</vt:lpstr>
      <vt:lpstr>Calibri</vt:lpstr>
      <vt:lpstr>Edwardian Script ITC</vt:lpstr>
      <vt:lpstr>Harrington</vt:lpstr>
      <vt:lpstr>Office Theme</vt:lpstr>
      <vt:lpstr>CREATIVITY: Squiggle Champion</vt:lpstr>
      <vt:lpstr>STAND UP IF</vt:lpstr>
      <vt:lpstr>Meriwether Lewis &amp; William Clark</vt:lpstr>
      <vt:lpstr>WHAT IS IT?</vt:lpstr>
      <vt:lpstr>SKETCHBOOKS for PRACTICE</vt:lpstr>
      <vt:lpstr>CHARACTERISTICS of a SKETCH</vt:lpstr>
      <vt:lpstr>Leonardo DaVinci</vt:lpstr>
      <vt:lpstr>GESTURE DRAWING</vt:lpstr>
      <vt:lpstr>ALBERTO GIACOMETTI</vt:lpstr>
      <vt:lpstr>MINI PROJECT: Sketching</vt:lpstr>
      <vt:lpstr>NON DOMINANT HAND</vt:lpstr>
      <vt:lpstr>SKETCHING</vt:lpstr>
      <vt:lpstr>HOLDING YOUR PENCIL</vt:lpstr>
      <vt:lpstr>CONTINUOUS CONTOUR</vt:lpstr>
      <vt:lpstr>POINT OF VIEW</vt:lpstr>
      <vt:lpstr>NEGATIVE SPACE</vt:lpstr>
      <vt:lpstr>SIMPLIFY into SHAPES</vt:lpstr>
      <vt:lpstr> DETAILED DRAWING</vt:lpstr>
    </vt:vector>
  </TitlesOfParts>
  <Company>TBHS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Rosemary Ziegler</dc:creator>
  <cp:lastModifiedBy>profilesetup</cp:lastModifiedBy>
  <cp:revision>33</cp:revision>
  <dcterms:created xsi:type="dcterms:W3CDTF">2017-08-12T03:53:32Z</dcterms:created>
  <dcterms:modified xsi:type="dcterms:W3CDTF">2017-08-31T15:52:55Z</dcterms:modified>
</cp:coreProperties>
</file>