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73" r:id="rId2"/>
    <p:sldId id="256" r:id="rId3"/>
    <p:sldId id="258" r:id="rId4"/>
    <p:sldId id="257" r:id="rId5"/>
    <p:sldId id="261" r:id="rId6"/>
    <p:sldId id="264" r:id="rId7"/>
    <p:sldId id="265" r:id="rId8"/>
    <p:sldId id="262" r:id="rId9"/>
    <p:sldId id="263" r:id="rId10"/>
    <p:sldId id="268" r:id="rId11"/>
    <p:sldId id="260" r:id="rId12"/>
    <p:sldId id="277" r:id="rId13"/>
    <p:sldId id="266" r:id="rId14"/>
    <p:sldId id="271" r:id="rId15"/>
    <p:sldId id="269" r:id="rId16"/>
    <p:sldId id="270" r:id="rId17"/>
    <p:sldId id="267" r:id="rId18"/>
    <p:sldId id="274" r:id="rId19"/>
    <p:sldId id="275" r:id="rId20"/>
    <p:sldId id="276" r:id="rId21"/>
    <p:sldId id="272"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5" d="100"/>
          <a:sy n="95" d="100"/>
        </p:scale>
        <p:origin x="-976"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D6A21D-1220-DE41-9B6D-C24551592D33}" type="datetimeFigureOut">
              <a:rPr lang="en-US" smtClean="0"/>
              <a:t>9/4/17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0E5162-053B-4644-90AF-07C9F8DFAB5E}" type="slidenum">
              <a:rPr lang="en-US" smtClean="0"/>
              <a:t>‹#›</a:t>
            </a:fld>
            <a:endParaRPr lang="en-US"/>
          </a:p>
        </p:txBody>
      </p:sp>
    </p:spTree>
    <p:extLst>
      <p:ext uri="{BB962C8B-B14F-4D97-AF65-F5344CB8AC3E}">
        <p14:creationId xmlns:p14="http://schemas.microsoft.com/office/powerpoint/2010/main" val="28230115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your fingers to hold up the number of lines you see in this image. Did you know that 1+1=3?</a:t>
            </a:r>
            <a:r>
              <a:rPr lang="en-US" baseline="0" dirty="0" smtClean="0"/>
              <a:t> Yep. </a:t>
            </a:r>
            <a:endParaRPr lang="en-US" dirty="0"/>
          </a:p>
        </p:txBody>
      </p:sp>
      <p:sp>
        <p:nvSpPr>
          <p:cNvPr id="4" name="Slide Number Placeholder 3"/>
          <p:cNvSpPr>
            <a:spLocks noGrp="1"/>
          </p:cNvSpPr>
          <p:nvPr>
            <p:ph type="sldNum" sz="quarter" idx="10"/>
          </p:nvPr>
        </p:nvSpPr>
        <p:spPr/>
        <p:txBody>
          <a:bodyPr/>
          <a:lstStyle/>
          <a:p>
            <a:fld id="{080E5162-053B-4644-90AF-07C9F8DFAB5E}" type="slidenum">
              <a:rPr lang="en-US" smtClean="0"/>
              <a:t>1</a:t>
            </a:fld>
            <a:endParaRPr lang="en-US"/>
          </a:p>
        </p:txBody>
      </p:sp>
    </p:spTree>
    <p:extLst>
      <p:ext uri="{BB962C8B-B14F-4D97-AF65-F5344CB8AC3E}">
        <p14:creationId xmlns:p14="http://schemas.microsoft.com/office/powerpoint/2010/main" val="2550702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Together as a group we are going to attempt drawing these 9 eggs in our journals using pencil following this tutorial (please use pen or marker-no erasing). These are basic</a:t>
            </a:r>
            <a:r>
              <a:rPr lang="en-US" baseline="0" dirty="0" smtClean="0"/>
              <a:t> techniques for creating the illusion of form that also help create texture and can be elaborated on in order to create more complex forms for future drawings. </a:t>
            </a:r>
            <a:endParaRPr lang="en-US" dirty="0"/>
          </a:p>
        </p:txBody>
      </p:sp>
      <p:sp>
        <p:nvSpPr>
          <p:cNvPr id="4" name="Slide Number Placeholder 3"/>
          <p:cNvSpPr>
            <a:spLocks noGrp="1"/>
          </p:cNvSpPr>
          <p:nvPr>
            <p:ph type="sldNum" sz="quarter" idx="10"/>
          </p:nvPr>
        </p:nvSpPr>
        <p:spPr/>
        <p:txBody>
          <a:bodyPr/>
          <a:lstStyle/>
          <a:p>
            <a:fld id="{080E5162-053B-4644-90AF-07C9F8DFAB5E}" type="slidenum">
              <a:rPr lang="en-US" smtClean="0"/>
              <a:t>10</a:t>
            </a:fld>
            <a:endParaRPr lang="en-US"/>
          </a:p>
        </p:txBody>
      </p:sp>
    </p:spTree>
    <p:extLst>
      <p:ext uri="{BB962C8B-B14F-4D97-AF65-F5344CB8AC3E}">
        <p14:creationId xmlns:p14="http://schemas.microsoft.com/office/powerpoint/2010/main" val="3623928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many artists a still life is a practice piece that they may complete in their studios to prepare for other artworks. For others like Paul Cezanne it was a main focus of his artwork (top right). Paul Cezanne is an impressionist artist who worked in oil paint during the late 1800s; if you like his work then write his name down in the </a:t>
            </a:r>
            <a:r>
              <a:rPr lang="en-US" baseline="0" dirty="0" smtClean="0"/>
              <a:t>RED portion </a:t>
            </a:r>
            <a:r>
              <a:rPr lang="en-US" baseline="0" dirty="0" smtClean="0"/>
              <a:t>of your notebook. </a:t>
            </a:r>
            <a:endParaRPr lang="en-US" dirty="0"/>
          </a:p>
        </p:txBody>
      </p:sp>
      <p:sp>
        <p:nvSpPr>
          <p:cNvPr id="4" name="Slide Number Placeholder 3"/>
          <p:cNvSpPr>
            <a:spLocks noGrp="1"/>
          </p:cNvSpPr>
          <p:nvPr>
            <p:ph type="sldNum" sz="quarter" idx="10"/>
          </p:nvPr>
        </p:nvSpPr>
        <p:spPr/>
        <p:txBody>
          <a:bodyPr/>
          <a:lstStyle/>
          <a:p>
            <a:fld id="{080E5162-053B-4644-90AF-07C9F8DFAB5E}" type="slidenum">
              <a:rPr lang="en-US" smtClean="0"/>
              <a:t>11</a:t>
            </a:fld>
            <a:endParaRPr lang="en-US"/>
          </a:p>
        </p:txBody>
      </p:sp>
    </p:spTree>
    <p:extLst>
      <p:ext uri="{BB962C8B-B14F-4D97-AF65-F5344CB8AC3E}">
        <p14:creationId xmlns:p14="http://schemas.microsoft.com/office/powerpoint/2010/main" val="3953287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Completed</a:t>
            </a:r>
            <a:r>
              <a:rPr lang="en-US" baseline="0" dirty="0" smtClean="0"/>
              <a:t> most of his career in Amsterdam as a Still Life Flower Painter in the early 1600s.  </a:t>
            </a:r>
            <a:endParaRPr lang="en-US" dirty="0"/>
          </a:p>
        </p:txBody>
      </p:sp>
      <p:sp>
        <p:nvSpPr>
          <p:cNvPr id="4" name="Slide Number Placeholder 3"/>
          <p:cNvSpPr>
            <a:spLocks noGrp="1"/>
          </p:cNvSpPr>
          <p:nvPr>
            <p:ph type="sldNum" sz="quarter" idx="10"/>
          </p:nvPr>
        </p:nvSpPr>
        <p:spPr/>
        <p:txBody>
          <a:bodyPr/>
          <a:lstStyle/>
          <a:p>
            <a:fld id="{080E5162-053B-4644-90AF-07C9F8DFAB5E}" type="slidenum">
              <a:rPr lang="en-US" smtClean="0"/>
              <a:t>12</a:t>
            </a:fld>
            <a:endParaRPr lang="en-US"/>
          </a:p>
        </p:txBody>
      </p:sp>
    </p:spTree>
    <p:extLst>
      <p:ext uri="{BB962C8B-B14F-4D97-AF65-F5344CB8AC3E}">
        <p14:creationId xmlns:p14="http://schemas.microsoft.com/office/powerpoint/2010/main" val="4060102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focus on creating spheres</a:t>
            </a:r>
            <a:r>
              <a:rPr lang="en-US" baseline="0" dirty="0" smtClean="0"/>
              <a:t> and cubes in class. If this is a topic you’re interested in, or if you want to score in the “excellent category for this mini category you can try to create cylinders and cones as well as combine form drawings.  </a:t>
            </a:r>
            <a:endParaRPr lang="en-US" dirty="0"/>
          </a:p>
        </p:txBody>
      </p:sp>
      <p:sp>
        <p:nvSpPr>
          <p:cNvPr id="4" name="Slide Number Placeholder 3"/>
          <p:cNvSpPr>
            <a:spLocks noGrp="1"/>
          </p:cNvSpPr>
          <p:nvPr>
            <p:ph type="sldNum" sz="quarter" idx="10"/>
          </p:nvPr>
        </p:nvSpPr>
        <p:spPr/>
        <p:txBody>
          <a:bodyPr/>
          <a:lstStyle/>
          <a:p>
            <a:fld id="{080E5162-053B-4644-90AF-07C9F8DFAB5E}" type="slidenum">
              <a:rPr lang="en-US" smtClean="0"/>
              <a:t>13</a:t>
            </a:fld>
            <a:endParaRPr lang="en-US"/>
          </a:p>
        </p:txBody>
      </p:sp>
    </p:spTree>
    <p:extLst>
      <p:ext uri="{BB962C8B-B14F-4D97-AF65-F5344CB8AC3E}">
        <p14:creationId xmlns:p14="http://schemas.microsoft.com/office/powerpoint/2010/main" val="3250080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we are going to complete this</a:t>
            </a:r>
            <a:r>
              <a:rPr lang="en-US" baseline="0" dirty="0" smtClean="0"/>
              <a:t> drawing as a group and I will be explaining these tips as we go</a:t>
            </a:r>
            <a:r>
              <a:rPr lang="is-IS" baseline="0" dirty="0" smtClean="0"/>
              <a:t>… It might be helpful for you to have these written in your journal for future reference on your independent project. I will put this up again at the end of class for you to copy into your journal</a:t>
            </a:r>
            <a:endParaRPr lang="en-US" dirty="0"/>
          </a:p>
        </p:txBody>
      </p:sp>
      <p:sp>
        <p:nvSpPr>
          <p:cNvPr id="4" name="Slide Number Placeholder 3"/>
          <p:cNvSpPr>
            <a:spLocks noGrp="1"/>
          </p:cNvSpPr>
          <p:nvPr>
            <p:ph type="sldNum" sz="quarter" idx="10"/>
          </p:nvPr>
        </p:nvSpPr>
        <p:spPr/>
        <p:txBody>
          <a:bodyPr/>
          <a:lstStyle/>
          <a:p>
            <a:fld id="{080E5162-053B-4644-90AF-07C9F8DFAB5E}" type="slidenum">
              <a:rPr lang="en-US" smtClean="0"/>
              <a:t>17</a:t>
            </a:fld>
            <a:endParaRPr lang="en-US"/>
          </a:p>
        </p:txBody>
      </p:sp>
    </p:spTree>
    <p:extLst>
      <p:ext uri="{BB962C8B-B14F-4D97-AF65-F5344CB8AC3E}">
        <p14:creationId xmlns:p14="http://schemas.microsoft.com/office/powerpoint/2010/main" val="1215505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final assignment to your sketches we attempted to draw a detailed image of your object. This is REALLY HARD. I look at images like this adorable kitty and I’m like “wow</a:t>
            </a:r>
            <a:r>
              <a:rPr lang="is-IS" baseline="0" dirty="0" smtClean="0"/>
              <a:t>… “and then I’m like “HOW?” Well It’s actually easier than you think.</a:t>
            </a:r>
            <a:endParaRPr lang="en-US" dirty="0"/>
          </a:p>
        </p:txBody>
      </p:sp>
      <p:sp>
        <p:nvSpPr>
          <p:cNvPr id="4" name="Slide Number Placeholder 3"/>
          <p:cNvSpPr>
            <a:spLocks noGrp="1"/>
          </p:cNvSpPr>
          <p:nvPr>
            <p:ph type="sldNum" sz="quarter" idx="10"/>
          </p:nvPr>
        </p:nvSpPr>
        <p:spPr/>
        <p:txBody>
          <a:bodyPr/>
          <a:lstStyle/>
          <a:p>
            <a:fld id="{080E5162-053B-4644-90AF-07C9F8DFAB5E}" type="slidenum">
              <a:rPr lang="en-US" smtClean="0"/>
              <a:t>2</a:t>
            </a:fld>
            <a:endParaRPr lang="en-US"/>
          </a:p>
        </p:txBody>
      </p:sp>
    </p:spTree>
    <p:extLst>
      <p:ext uri="{BB962C8B-B14F-4D97-AF65-F5344CB8AC3E}">
        <p14:creationId xmlns:p14="http://schemas.microsoft.com/office/powerpoint/2010/main" val="1606043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you’ve ever followed a step by step tutorial you’ll notice that the first thing they do is to break that difficult</a:t>
            </a:r>
            <a:r>
              <a:rPr lang="en-US" baseline="0" dirty="0" smtClean="0"/>
              <a:t> object into palatable shapes. For example our arms are cylinders and our heads are spheres (loosely).</a:t>
            </a:r>
            <a:endParaRPr lang="en-US" dirty="0"/>
          </a:p>
        </p:txBody>
      </p:sp>
      <p:sp>
        <p:nvSpPr>
          <p:cNvPr id="4" name="Slide Number Placeholder 3"/>
          <p:cNvSpPr>
            <a:spLocks noGrp="1"/>
          </p:cNvSpPr>
          <p:nvPr>
            <p:ph type="sldNum" sz="quarter" idx="10"/>
          </p:nvPr>
        </p:nvSpPr>
        <p:spPr/>
        <p:txBody>
          <a:bodyPr/>
          <a:lstStyle/>
          <a:p>
            <a:fld id="{080E5162-053B-4644-90AF-07C9F8DFAB5E}" type="slidenum">
              <a:rPr lang="en-US" smtClean="0"/>
              <a:t>3</a:t>
            </a:fld>
            <a:endParaRPr lang="en-US"/>
          </a:p>
        </p:txBody>
      </p:sp>
    </p:spTree>
    <p:extLst>
      <p:ext uri="{BB962C8B-B14F-4D97-AF65-F5344CB8AC3E}">
        <p14:creationId xmlns:p14="http://schemas.microsoft.com/office/powerpoint/2010/main" val="2861027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identify the shapes present,</a:t>
            </a:r>
            <a:r>
              <a:rPr lang="en-US" baseline="0" dirty="0" smtClean="0"/>
              <a:t> an </a:t>
            </a:r>
            <a:r>
              <a:rPr lang="en-US" dirty="0" smtClean="0"/>
              <a:t>Artists</a:t>
            </a:r>
            <a:r>
              <a:rPr lang="en-US" baseline="0" dirty="0" smtClean="0"/>
              <a:t> need to know how to translate that 2 Dimensional shape into a 3 Dimensional form. To do this they must create an optical illusion.</a:t>
            </a:r>
            <a:endParaRPr lang="en-US" dirty="0"/>
          </a:p>
        </p:txBody>
      </p:sp>
      <p:sp>
        <p:nvSpPr>
          <p:cNvPr id="4" name="Slide Number Placeholder 3"/>
          <p:cNvSpPr>
            <a:spLocks noGrp="1"/>
          </p:cNvSpPr>
          <p:nvPr>
            <p:ph type="sldNum" sz="quarter" idx="10"/>
          </p:nvPr>
        </p:nvSpPr>
        <p:spPr/>
        <p:txBody>
          <a:bodyPr/>
          <a:lstStyle/>
          <a:p>
            <a:fld id="{080E5162-053B-4644-90AF-07C9F8DFAB5E}" type="slidenum">
              <a:rPr lang="en-US" smtClean="0"/>
              <a:t>4</a:t>
            </a:fld>
            <a:endParaRPr lang="en-US"/>
          </a:p>
        </p:txBody>
      </p:sp>
    </p:spTree>
    <p:extLst>
      <p:ext uri="{BB962C8B-B14F-4D97-AF65-F5344CB8AC3E}">
        <p14:creationId xmlns:p14="http://schemas.microsoft.com/office/powerpoint/2010/main" val="4056207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illusion is called the Coffer Illusion and happens because our brains initially detect corners instead of curves; they are more</a:t>
            </a:r>
            <a:r>
              <a:rPr lang="en-US" baseline="0" dirty="0" smtClean="0"/>
              <a:t> common in our daily environment. </a:t>
            </a:r>
            <a:endParaRPr lang="en-US" dirty="0"/>
          </a:p>
        </p:txBody>
      </p:sp>
      <p:sp>
        <p:nvSpPr>
          <p:cNvPr id="4" name="Slide Number Placeholder 3"/>
          <p:cNvSpPr>
            <a:spLocks noGrp="1"/>
          </p:cNvSpPr>
          <p:nvPr>
            <p:ph type="sldNum" sz="quarter" idx="10"/>
          </p:nvPr>
        </p:nvSpPr>
        <p:spPr/>
        <p:txBody>
          <a:bodyPr/>
          <a:lstStyle/>
          <a:p>
            <a:fld id="{080E5162-053B-4644-90AF-07C9F8DFAB5E}" type="slidenum">
              <a:rPr lang="en-US" smtClean="0"/>
              <a:t>5</a:t>
            </a:fld>
            <a:endParaRPr lang="en-US"/>
          </a:p>
        </p:txBody>
      </p:sp>
    </p:spTree>
    <p:extLst>
      <p:ext uri="{BB962C8B-B14F-4D97-AF65-F5344CB8AC3E}">
        <p14:creationId xmlns:p14="http://schemas.microsoft.com/office/powerpoint/2010/main" val="1454562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fact the term for hyper realistic European paintings in the mid 1500s (like the Renaissance painting to the left) was “Trompe </a:t>
            </a:r>
            <a:r>
              <a:rPr lang="en-US" baseline="0" dirty="0" err="1" smtClean="0"/>
              <a:t>D’Oeil</a:t>
            </a:r>
            <a:r>
              <a:rPr lang="en-US" baseline="0" dirty="0" smtClean="0"/>
              <a:t>” which literally translates to “Trick of the Eye” in French. These have continued to be popular, as shown by the 3D chalk drawing on the right. Has anyone ever seen a chalk drawing like this in real life? If not, I highly suggest that you go to the “Loop Arts Fest” next year; I’ve linked their website to this PPT. They have a yearly professional chalk competition that covers the sidewalks, parking lots and streets (students can even participate/compete). </a:t>
            </a:r>
            <a:endParaRPr lang="en-US" dirty="0"/>
          </a:p>
        </p:txBody>
      </p:sp>
      <p:sp>
        <p:nvSpPr>
          <p:cNvPr id="4" name="Slide Number Placeholder 3"/>
          <p:cNvSpPr>
            <a:spLocks noGrp="1"/>
          </p:cNvSpPr>
          <p:nvPr>
            <p:ph type="sldNum" sz="quarter" idx="10"/>
          </p:nvPr>
        </p:nvSpPr>
        <p:spPr/>
        <p:txBody>
          <a:bodyPr/>
          <a:lstStyle/>
          <a:p>
            <a:fld id="{080E5162-053B-4644-90AF-07C9F8DFAB5E}" type="slidenum">
              <a:rPr lang="en-US" smtClean="0"/>
              <a:t>6</a:t>
            </a:fld>
            <a:endParaRPr lang="en-US"/>
          </a:p>
        </p:txBody>
      </p:sp>
    </p:spTree>
    <p:extLst>
      <p:ext uri="{BB962C8B-B14F-4D97-AF65-F5344CB8AC3E}">
        <p14:creationId xmlns:p14="http://schemas.microsoft.com/office/powerpoint/2010/main" val="474222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Another optical illusion we have in STL</a:t>
            </a:r>
            <a:r>
              <a:rPr lang="en-US" baseline="0" dirty="0" smtClean="0"/>
              <a:t> is one by</a:t>
            </a:r>
            <a:r>
              <a:rPr lang="en-US" dirty="0" smtClean="0"/>
              <a:t> </a:t>
            </a:r>
            <a:r>
              <a:rPr lang="en-US" baseline="0" dirty="0" smtClean="0"/>
              <a:t>Richard Haas, a contemporary New York artist who paints the exteriors of buildings in Tromp </a:t>
            </a:r>
            <a:r>
              <a:rPr lang="en-US" baseline="0" dirty="0" err="1" smtClean="0"/>
              <a:t>L’Oeil</a:t>
            </a:r>
            <a:r>
              <a:rPr lang="en-US" baseline="0" dirty="0" smtClean="0"/>
              <a:t> (write in green portion of journal). Has anyone seen this building from 40? I digress</a:t>
            </a:r>
            <a:r>
              <a:rPr lang="is-IS" baseline="0" dirty="0" smtClean="0"/>
              <a:t>…</a:t>
            </a:r>
            <a:r>
              <a:rPr lang="en-US" baseline="0" dirty="0" smtClean="0"/>
              <a:t> Back to the question, HOW does an artist create a hyper-realistic image in the first place. What were the first two steps? (students respond)</a:t>
            </a:r>
            <a:endParaRPr lang="en-US" dirty="0" smtClean="0"/>
          </a:p>
          <a:p>
            <a:endParaRPr lang="en-US" dirty="0"/>
          </a:p>
        </p:txBody>
      </p:sp>
      <p:sp>
        <p:nvSpPr>
          <p:cNvPr id="4" name="Slide Number Placeholder 3"/>
          <p:cNvSpPr>
            <a:spLocks noGrp="1"/>
          </p:cNvSpPr>
          <p:nvPr>
            <p:ph type="sldNum" sz="quarter" idx="10"/>
          </p:nvPr>
        </p:nvSpPr>
        <p:spPr/>
        <p:txBody>
          <a:bodyPr/>
          <a:lstStyle/>
          <a:p>
            <a:fld id="{080E5162-053B-4644-90AF-07C9F8DFAB5E}" type="slidenum">
              <a:rPr lang="en-US" smtClean="0"/>
              <a:t>7</a:t>
            </a:fld>
            <a:endParaRPr lang="en-US"/>
          </a:p>
        </p:txBody>
      </p:sp>
    </p:spTree>
    <p:extLst>
      <p:ext uri="{BB962C8B-B14F-4D97-AF65-F5344CB8AC3E}">
        <p14:creationId xmlns:p14="http://schemas.microsoft.com/office/powerpoint/2010/main" val="416641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step in the trick artists use to create realistic drawings, is to change the values</a:t>
            </a:r>
            <a:r>
              <a:rPr lang="en-US" baseline="0" dirty="0" smtClean="0"/>
              <a:t> within the shape. Value is the lightness or darkness in an image. It can be created with any material but for our purposes today it is created when you press harder or softer with a </a:t>
            </a:r>
            <a:r>
              <a:rPr lang="en-US" b="1" baseline="0" dirty="0" smtClean="0"/>
              <a:t>pencil</a:t>
            </a:r>
            <a:r>
              <a:rPr lang="en-US" baseline="0" dirty="0" smtClean="0"/>
              <a:t>. Let’s ALL practice that in our journals</a:t>
            </a:r>
            <a:r>
              <a:rPr lang="is-IS" baseline="0" dirty="0" smtClean="0"/>
              <a:t>… Now flip to the </a:t>
            </a:r>
            <a:r>
              <a:rPr lang="is-IS" baseline="0" dirty="0" smtClean="0"/>
              <a:t>GREEN portion </a:t>
            </a:r>
            <a:r>
              <a:rPr lang="is-IS" baseline="0" dirty="0" smtClean="0"/>
              <a:t>of your journal and write down the definition of VALUE. </a:t>
            </a:r>
            <a:endParaRPr lang="en-US" dirty="0"/>
          </a:p>
        </p:txBody>
      </p:sp>
      <p:sp>
        <p:nvSpPr>
          <p:cNvPr id="4" name="Slide Number Placeholder 3"/>
          <p:cNvSpPr>
            <a:spLocks noGrp="1"/>
          </p:cNvSpPr>
          <p:nvPr>
            <p:ph type="sldNum" sz="quarter" idx="10"/>
          </p:nvPr>
        </p:nvSpPr>
        <p:spPr/>
        <p:txBody>
          <a:bodyPr/>
          <a:lstStyle/>
          <a:p>
            <a:fld id="{080E5162-053B-4644-90AF-07C9F8DFAB5E}" type="slidenum">
              <a:rPr lang="en-US" smtClean="0"/>
              <a:t>8</a:t>
            </a:fld>
            <a:endParaRPr lang="en-US"/>
          </a:p>
        </p:txBody>
      </p:sp>
    </p:spTree>
    <p:extLst>
      <p:ext uri="{BB962C8B-B14F-4D97-AF65-F5344CB8AC3E}">
        <p14:creationId xmlns:p14="http://schemas.microsoft.com/office/powerpoint/2010/main" val="439268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Blending is what people traditionally think of when I say value scale or shading</a:t>
            </a:r>
            <a:r>
              <a:rPr lang="is-IS" dirty="0" smtClean="0"/>
              <a:t>… But it’s actually only</a:t>
            </a:r>
            <a:r>
              <a:rPr lang="is-IS" baseline="0" dirty="0" smtClean="0"/>
              <a:t> one method to create a value scale. These are also terms I would like you to know and write in the back of your journal. CREATE a WS to be glued into the back of the journal in the GREEN section. </a:t>
            </a:r>
            <a:endParaRPr lang="en-US" dirty="0"/>
          </a:p>
        </p:txBody>
      </p:sp>
      <p:sp>
        <p:nvSpPr>
          <p:cNvPr id="4" name="Slide Number Placeholder 3"/>
          <p:cNvSpPr>
            <a:spLocks noGrp="1"/>
          </p:cNvSpPr>
          <p:nvPr>
            <p:ph type="sldNum" sz="quarter" idx="10"/>
          </p:nvPr>
        </p:nvSpPr>
        <p:spPr/>
        <p:txBody>
          <a:bodyPr/>
          <a:lstStyle/>
          <a:p>
            <a:fld id="{080E5162-053B-4644-90AF-07C9F8DFAB5E}" type="slidenum">
              <a:rPr lang="en-US" smtClean="0"/>
              <a:t>9</a:t>
            </a:fld>
            <a:endParaRPr lang="en-US"/>
          </a:p>
        </p:txBody>
      </p:sp>
    </p:spTree>
    <p:extLst>
      <p:ext uri="{BB962C8B-B14F-4D97-AF65-F5344CB8AC3E}">
        <p14:creationId xmlns:p14="http://schemas.microsoft.com/office/powerpoint/2010/main" val="283317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32B572-6252-8342-A75A-991BD867CAB0}" type="datetimeFigureOut">
              <a:rPr lang="en-US" smtClean="0"/>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16B45-1595-4E4D-BAF1-E62962674D7E}" type="slidenum">
              <a:rPr lang="en-US" smtClean="0"/>
              <a:t>‹#›</a:t>
            </a:fld>
            <a:endParaRPr lang="en-US"/>
          </a:p>
        </p:txBody>
      </p:sp>
    </p:spTree>
    <p:extLst>
      <p:ext uri="{BB962C8B-B14F-4D97-AF65-F5344CB8AC3E}">
        <p14:creationId xmlns:p14="http://schemas.microsoft.com/office/powerpoint/2010/main" val="65196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32B572-6252-8342-A75A-991BD867CAB0}" type="datetimeFigureOut">
              <a:rPr lang="en-US" smtClean="0"/>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16B45-1595-4E4D-BAF1-E62962674D7E}" type="slidenum">
              <a:rPr lang="en-US" smtClean="0"/>
              <a:t>‹#›</a:t>
            </a:fld>
            <a:endParaRPr lang="en-US"/>
          </a:p>
        </p:txBody>
      </p:sp>
    </p:spTree>
    <p:extLst>
      <p:ext uri="{BB962C8B-B14F-4D97-AF65-F5344CB8AC3E}">
        <p14:creationId xmlns:p14="http://schemas.microsoft.com/office/powerpoint/2010/main" val="4120870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32B572-6252-8342-A75A-991BD867CAB0}" type="datetimeFigureOut">
              <a:rPr lang="en-US" smtClean="0"/>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16B45-1595-4E4D-BAF1-E62962674D7E}" type="slidenum">
              <a:rPr lang="en-US" smtClean="0"/>
              <a:t>‹#›</a:t>
            </a:fld>
            <a:endParaRPr lang="en-US"/>
          </a:p>
        </p:txBody>
      </p:sp>
    </p:spTree>
    <p:extLst>
      <p:ext uri="{BB962C8B-B14F-4D97-AF65-F5344CB8AC3E}">
        <p14:creationId xmlns:p14="http://schemas.microsoft.com/office/powerpoint/2010/main" val="3519693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32B572-6252-8342-A75A-991BD867CAB0}" type="datetimeFigureOut">
              <a:rPr lang="en-US" smtClean="0"/>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16B45-1595-4E4D-BAF1-E62962674D7E}" type="slidenum">
              <a:rPr lang="en-US" smtClean="0"/>
              <a:t>‹#›</a:t>
            </a:fld>
            <a:endParaRPr lang="en-US"/>
          </a:p>
        </p:txBody>
      </p:sp>
    </p:spTree>
    <p:extLst>
      <p:ext uri="{BB962C8B-B14F-4D97-AF65-F5344CB8AC3E}">
        <p14:creationId xmlns:p14="http://schemas.microsoft.com/office/powerpoint/2010/main" val="104756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32B572-6252-8342-A75A-991BD867CAB0}" type="datetimeFigureOut">
              <a:rPr lang="en-US" smtClean="0"/>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16B45-1595-4E4D-BAF1-E62962674D7E}" type="slidenum">
              <a:rPr lang="en-US" smtClean="0"/>
              <a:t>‹#›</a:t>
            </a:fld>
            <a:endParaRPr lang="en-US"/>
          </a:p>
        </p:txBody>
      </p:sp>
    </p:spTree>
    <p:extLst>
      <p:ext uri="{BB962C8B-B14F-4D97-AF65-F5344CB8AC3E}">
        <p14:creationId xmlns:p14="http://schemas.microsoft.com/office/powerpoint/2010/main" val="3460461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32B572-6252-8342-A75A-991BD867CAB0}" type="datetimeFigureOut">
              <a:rPr lang="en-US" smtClean="0"/>
              <a:t>9/4/17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16B45-1595-4E4D-BAF1-E62962674D7E}" type="slidenum">
              <a:rPr lang="en-US" smtClean="0"/>
              <a:t>‹#›</a:t>
            </a:fld>
            <a:endParaRPr lang="en-US"/>
          </a:p>
        </p:txBody>
      </p:sp>
    </p:spTree>
    <p:extLst>
      <p:ext uri="{BB962C8B-B14F-4D97-AF65-F5344CB8AC3E}">
        <p14:creationId xmlns:p14="http://schemas.microsoft.com/office/powerpoint/2010/main" val="953385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32B572-6252-8342-A75A-991BD867CAB0}" type="datetimeFigureOut">
              <a:rPr lang="en-US" smtClean="0"/>
              <a:t>9/4/17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C16B45-1595-4E4D-BAF1-E62962674D7E}" type="slidenum">
              <a:rPr lang="en-US" smtClean="0"/>
              <a:t>‹#›</a:t>
            </a:fld>
            <a:endParaRPr lang="en-US"/>
          </a:p>
        </p:txBody>
      </p:sp>
    </p:spTree>
    <p:extLst>
      <p:ext uri="{BB962C8B-B14F-4D97-AF65-F5344CB8AC3E}">
        <p14:creationId xmlns:p14="http://schemas.microsoft.com/office/powerpoint/2010/main" val="1308311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32B572-6252-8342-A75A-991BD867CAB0}" type="datetimeFigureOut">
              <a:rPr lang="en-US" smtClean="0"/>
              <a:t>9/4/17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C16B45-1595-4E4D-BAF1-E62962674D7E}" type="slidenum">
              <a:rPr lang="en-US" smtClean="0"/>
              <a:t>‹#›</a:t>
            </a:fld>
            <a:endParaRPr lang="en-US"/>
          </a:p>
        </p:txBody>
      </p:sp>
    </p:spTree>
    <p:extLst>
      <p:ext uri="{BB962C8B-B14F-4D97-AF65-F5344CB8AC3E}">
        <p14:creationId xmlns:p14="http://schemas.microsoft.com/office/powerpoint/2010/main" val="4064831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2B572-6252-8342-A75A-991BD867CAB0}" type="datetimeFigureOut">
              <a:rPr lang="en-US" smtClean="0"/>
              <a:t>9/4/17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C16B45-1595-4E4D-BAF1-E62962674D7E}" type="slidenum">
              <a:rPr lang="en-US" smtClean="0"/>
              <a:t>‹#›</a:t>
            </a:fld>
            <a:endParaRPr lang="en-US"/>
          </a:p>
        </p:txBody>
      </p:sp>
    </p:spTree>
    <p:extLst>
      <p:ext uri="{BB962C8B-B14F-4D97-AF65-F5344CB8AC3E}">
        <p14:creationId xmlns:p14="http://schemas.microsoft.com/office/powerpoint/2010/main" val="555805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32B572-6252-8342-A75A-991BD867CAB0}" type="datetimeFigureOut">
              <a:rPr lang="en-US" smtClean="0"/>
              <a:t>9/4/17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16B45-1595-4E4D-BAF1-E62962674D7E}" type="slidenum">
              <a:rPr lang="en-US" smtClean="0"/>
              <a:t>‹#›</a:t>
            </a:fld>
            <a:endParaRPr lang="en-US"/>
          </a:p>
        </p:txBody>
      </p:sp>
    </p:spTree>
    <p:extLst>
      <p:ext uri="{BB962C8B-B14F-4D97-AF65-F5344CB8AC3E}">
        <p14:creationId xmlns:p14="http://schemas.microsoft.com/office/powerpoint/2010/main" val="259463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32B572-6252-8342-A75A-991BD867CAB0}" type="datetimeFigureOut">
              <a:rPr lang="en-US" smtClean="0"/>
              <a:t>9/4/17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16B45-1595-4E4D-BAF1-E62962674D7E}" type="slidenum">
              <a:rPr lang="en-US" smtClean="0"/>
              <a:t>‹#›</a:t>
            </a:fld>
            <a:endParaRPr lang="en-US"/>
          </a:p>
        </p:txBody>
      </p:sp>
    </p:spTree>
    <p:extLst>
      <p:ext uri="{BB962C8B-B14F-4D97-AF65-F5344CB8AC3E}">
        <p14:creationId xmlns:p14="http://schemas.microsoft.com/office/powerpoint/2010/main" val="2070183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2B572-6252-8342-A75A-991BD867CAB0}" type="datetimeFigureOut">
              <a:rPr lang="en-US" smtClean="0"/>
              <a:t>9/4/17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C16B45-1595-4E4D-BAF1-E62962674D7E}" type="slidenum">
              <a:rPr lang="en-US" smtClean="0"/>
              <a:t>‹#›</a:t>
            </a:fld>
            <a:endParaRPr lang="en-US"/>
          </a:p>
        </p:txBody>
      </p:sp>
    </p:spTree>
    <p:extLst>
      <p:ext uri="{BB962C8B-B14F-4D97-AF65-F5344CB8AC3E}">
        <p14:creationId xmlns:p14="http://schemas.microsoft.com/office/powerpoint/2010/main" val="702920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X6497XcnavY" TargetMode="External"/><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hyperlink" Target="https://www.youtube.com/watch?v=qM7CcUrUD2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hyperlink" Target="https://easypeasyartschool.com.au/use-oil-pastels/" TargetMode="External"/><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205Ac6KfPGo" TargetMode="External"/><Relationship Id="rId4" Type="http://schemas.openxmlformats.org/officeDocument/2006/relationships/image" Target="../media/image30.png"/><Relationship Id="rId5" Type="http://schemas.openxmlformats.org/officeDocument/2006/relationships/hyperlink" Target="https://www.youtube.com/watch?v=ni46Mx8nGZk" TargetMode="External"/><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hyperlink" Target="https://visittheloop.com/loopartsfest2017/"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 &amp; NEGATIVE SPACE</a:t>
            </a:r>
            <a:endParaRPr lang="en-US" dirty="0"/>
          </a:p>
        </p:txBody>
      </p:sp>
      <p:sp>
        <p:nvSpPr>
          <p:cNvPr id="4" name="TextBox 3"/>
          <p:cNvSpPr txBox="1"/>
          <p:nvPr/>
        </p:nvSpPr>
        <p:spPr>
          <a:xfrm>
            <a:off x="0" y="1333965"/>
            <a:ext cx="9144000" cy="369332"/>
          </a:xfrm>
          <a:prstGeom prst="rect">
            <a:avLst/>
          </a:prstGeom>
          <a:noFill/>
        </p:spPr>
        <p:txBody>
          <a:bodyPr wrap="square" rtlCol="0">
            <a:spAutoFit/>
          </a:bodyPr>
          <a:lstStyle/>
          <a:p>
            <a:pPr algn="ctr"/>
            <a:r>
              <a:rPr lang="en-US" dirty="0" smtClean="0"/>
              <a:t>A Review</a:t>
            </a:r>
            <a:endParaRPr lang="en-US" dirty="0"/>
          </a:p>
        </p:txBody>
      </p:sp>
      <p:pic>
        <p:nvPicPr>
          <p:cNvPr id="5" name="Picture 4" descr="Screen Shot 2017-08-14 at 10.40.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700" y="2082800"/>
            <a:ext cx="4025900" cy="2692400"/>
          </a:xfrm>
          <a:prstGeom prst="rect">
            <a:avLst/>
          </a:prstGeom>
        </p:spPr>
      </p:pic>
      <p:sp>
        <p:nvSpPr>
          <p:cNvPr id="6" name="TextBox 5"/>
          <p:cNvSpPr txBox="1"/>
          <p:nvPr/>
        </p:nvSpPr>
        <p:spPr>
          <a:xfrm>
            <a:off x="0" y="1944740"/>
            <a:ext cx="9144000" cy="461665"/>
          </a:xfrm>
          <a:prstGeom prst="rect">
            <a:avLst/>
          </a:prstGeom>
          <a:noFill/>
        </p:spPr>
        <p:txBody>
          <a:bodyPr wrap="square" rtlCol="0">
            <a:spAutoFit/>
          </a:bodyPr>
          <a:lstStyle/>
          <a:p>
            <a:pPr algn="ctr"/>
            <a:r>
              <a:rPr lang="en-US" sz="2400" b="1" dirty="0" smtClean="0"/>
              <a:t>HOW MANY LINES DO YOU SEE BELOW?</a:t>
            </a:r>
            <a:endParaRPr lang="en-US" sz="2400" b="1" dirty="0"/>
          </a:p>
        </p:txBody>
      </p:sp>
      <p:sp>
        <p:nvSpPr>
          <p:cNvPr id="7" name="TextBox 6"/>
          <p:cNvSpPr txBox="1"/>
          <p:nvPr/>
        </p:nvSpPr>
        <p:spPr>
          <a:xfrm>
            <a:off x="1" y="4563623"/>
            <a:ext cx="9144000" cy="923330"/>
          </a:xfrm>
          <a:prstGeom prst="rect">
            <a:avLst/>
          </a:prstGeom>
          <a:noFill/>
        </p:spPr>
        <p:txBody>
          <a:bodyPr wrap="square" rtlCol="0">
            <a:spAutoFit/>
          </a:bodyPr>
          <a:lstStyle/>
          <a:p>
            <a:pPr algn="ctr"/>
            <a:r>
              <a:rPr lang="en-US" dirty="0" smtClean="0"/>
              <a:t>1+1=3 </a:t>
            </a:r>
            <a:r>
              <a:rPr lang="is-IS" dirty="0" smtClean="0"/>
              <a:t>… </a:t>
            </a:r>
          </a:p>
          <a:p>
            <a:pPr algn="ctr"/>
            <a:r>
              <a:rPr lang="is-IS" dirty="0" smtClean="0"/>
              <a:t>There are 3 different lines in this image. The 2 black lines are positive space and the white line that is created with the negative space between them.</a:t>
            </a:r>
            <a:endParaRPr lang="en-US" dirty="0"/>
          </a:p>
        </p:txBody>
      </p:sp>
      <p:pic>
        <p:nvPicPr>
          <p:cNvPr id="8" name="Picture 7"/>
          <p:cNvPicPr>
            <a:picLocks noChangeAspect="1"/>
          </p:cNvPicPr>
          <p:nvPr/>
        </p:nvPicPr>
        <p:blipFill>
          <a:blip r:embed="rId4"/>
          <a:stretch>
            <a:fillRect/>
          </a:stretch>
        </p:blipFill>
        <p:spPr>
          <a:xfrm>
            <a:off x="1" y="5640388"/>
            <a:ext cx="1826211" cy="1109677"/>
          </a:xfrm>
          <a:prstGeom prst="rect">
            <a:avLst/>
          </a:prstGeom>
        </p:spPr>
      </p:pic>
      <p:pic>
        <p:nvPicPr>
          <p:cNvPr id="9" name="Picture 8"/>
          <p:cNvPicPr>
            <a:picLocks noChangeAspect="1"/>
          </p:cNvPicPr>
          <p:nvPr/>
        </p:nvPicPr>
        <p:blipFill>
          <a:blip r:embed="rId4"/>
          <a:stretch>
            <a:fillRect/>
          </a:stretch>
        </p:blipFill>
        <p:spPr>
          <a:xfrm flipH="1">
            <a:off x="7317789" y="5640388"/>
            <a:ext cx="1826211" cy="1109677"/>
          </a:xfrm>
          <a:prstGeom prst="rect">
            <a:avLst/>
          </a:prstGeom>
        </p:spPr>
      </p:pic>
      <p:sp>
        <p:nvSpPr>
          <p:cNvPr id="10" name="TextBox 9"/>
          <p:cNvSpPr txBox="1"/>
          <p:nvPr/>
        </p:nvSpPr>
        <p:spPr>
          <a:xfrm>
            <a:off x="1598032" y="5930833"/>
            <a:ext cx="5957167" cy="646331"/>
          </a:xfrm>
          <a:prstGeom prst="rect">
            <a:avLst/>
          </a:prstGeom>
          <a:noFill/>
        </p:spPr>
        <p:txBody>
          <a:bodyPr wrap="none" rtlCol="0">
            <a:spAutoFit/>
          </a:bodyPr>
          <a:lstStyle/>
          <a:p>
            <a:pPr algn="ctr"/>
            <a:r>
              <a:rPr lang="en-US" b="1" dirty="0" smtClean="0"/>
              <a:t>REMEMBER TO POST ABOUT YOUR OREO BEFORE EATING IT</a:t>
            </a:r>
          </a:p>
          <a:p>
            <a:pPr algn="ctr"/>
            <a:r>
              <a:rPr lang="en-US" dirty="0" smtClean="0"/>
              <a:t>@</a:t>
            </a:r>
            <a:r>
              <a:rPr lang="en-US" dirty="0" err="1" smtClean="0"/>
              <a:t>tbhs_artz</a:t>
            </a:r>
            <a:r>
              <a:rPr lang="en-US" dirty="0" smtClean="0"/>
              <a:t> 		#</a:t>
            </a:r>
            <a:r>
              <a:rPr lang="en-US" dirty="0" err="1" smtClean="0"/>
              <a:t>deletethiscookie</a:t>
            </a:r>
            <a:endParaRPr lang="en-US" dirty="0"/>
          </a:p>
        </p:txBody>
      </p:sp>
    </p:spTree>
    <p:extLst>
      <p:ext uri="{BB962C8B-B14F-4D97-AF65-F5344CB8AC3E}">
        <p14:creationId xmlns:p14="http://schemas.microsoft.com/office/powerpoint/2010/main" val="2360635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Your Journal</a:t>
            </a:r>
            <a:r>
              <a:rPr lang="is-IS" dirty="0" smtClean="0"/>
              <a:t>…</a:t>
            </a:r>
            <a:endParaRPr lang="en-US" dirty="0"/>
          </a:p>
        </p:txBody>
      </p:sp>
      <p:sp>
        <p:nvSpPr>
          <p:cNvPr id="4" name="TextBox 3"/>
          <p:cNvSpPr txBox="1"/>
          <p:nvPr/>
        </p:nvSpPr>
        <p:spPr>
          <a:xfrm>
            <a:off x="3932716" y="6269912"/>
            <a:ext cx="914471" cy="369332"/>
          </a:xfrm>
          <a:prstGeom prst="rect">
            <a:avLst/>
          </a:prstGeom>
          <a:noFill/>
        </p:spPr>
        <p:txBody>
          <a:bodyPr wrap="none" rtlCol="0">
            <a:spAutoFit/>
          </a:bodyPr>
          <a:lstStyle/>
          <a:p>
            <a:r>
              <a:rPr lang="en-US" dirty="0" smtClean="0">
                <a:hlinkClick r:id="rId3"/>
              </a:rPr>
              <a:t>Tutorial</a:t>
            </a:r>
            <a:endParaRPr lang="en-US" dirty="0"/>
          </a:p>
        </p:txBody>
      </p:sp>
      <p:pic>
        <p:nvPicPr>
          <p:cNvPr id="6" name="Picture 5"/>
          <p:cNvPicPr>
            <a:picLocks noChangeAspect="1"/>
          </p:cNvPicPr>
          <p:nvPr/>
        </p:nvPicPr>
        <p:blipFill>
          <a:blip r:embed="rId4"/>
          <a:stretch>
            <a:fillRect/>
          </a:stretch>
        </p:blipFill>
        <p:spPr>
          <a:xfrm>
            <a:off x="207075" y="1218481"/>
            <a:ext cx="6785574" cy="5010015"/>
          </a:xfrm>
          <a:prstGeom prst="rect">
            <a:avLst/>
          </a:prstGeom>
        </p:spPr>
      </p:pic>
      <p:pic>
        <p:nvPicPr>
          <p:cNvPr id="5" name="Picture 4"/>
          <p:cNvPicPr>
            <a:picLocks noChangeAspect="1"/>
          </p:cNvPicPr>
          <p:nvPr/>
        </p:nvPicPr>
        <p:blipFill rotWithShape="1">
          <a:blip r:embed="rId5"/>
          <a:srcRect l="14302" r="14194"/>
          <a:stretch/>
        </p:blipFill>
        <p:spPr>
          <a:xfrm>
            <a:off x="4389952" y="1218482"/>
            <a:ext cx="4590205" cy="4814626"/>
          </a:xfrm>
          <a:prstGeom prst="rect">
            <a:avLst/>
          </a:prstGeom>
        </p:spPr>
      </p:pic>
    </p:spTree>
    <p:extLst>
      <p:ext uri="{BB962C8B-B14F-4D97-AF65-F5344CB8AC3E}">
        <p14:creationId xmlns:p14="http://schemas.microsoft.com/office/powerpoint/2010/main" val="27929771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43867" cy="1143000"/>
          </a:xfrm>
        </p:spPr>
        <p:txBody>
          <a:bodyPr/>
          <a:lstStyle/>
          <a:p>
            <a:pPr algn="l"/>
            <a:r>
              <a:rPr lang="en-US" dirty="0" smtClean="0"/>
              <a:t>STILL LIFE</a:t>
            </a:r>
            <a:endParaRPr lang="en-US" dirty="0"/>
          </a:p>
        </p:txBody>
      </p:sp>
      <p:pic>
        <p:nvPicPr>
          <p:cNvPr id="4" name="Picture 3"/>
          <p:cNvPicPr>
            <a:picLocks noChangeAspect="1"/>
          </p:cNvPicPr>
          <p:nvPr/>
        </p:nvPicPr>
        <p:blipFill>
          <a:blip r:embed="rId3"/>
          <a:stretch>
            <a:fillRect/>
          </a:stretch>
        </p:blipFill>
        <p:spPr>
          <a:xfrm>
            <a:off x="4679947" y="3461058"/>
            <a:ext cx="4497919" cy="3437900"/>
          </a:xfrm>
          <a:prstGeom prst="rect">
            <a:avLst/>
          </a:prstGeom>
        </p:spPr>
      </p:pic>
      <p:pic>
        <p:nvPicPr>
          <p:cNvPr id="5" name="Picture 4"/>
          <p:cNvPicPr>
            <a:picLocks noChangeAspect="1"/>
          </p:cNvPicPr>
          <p:nvPr/>
        </p:nvPicPr>
        <p:blipFill>
          <a:blip r:embed="rId4"/>
          <a:stretch>
            <a:fillRect/>
          </a:stretch>
        </p:blipFill>
        <p:spPr>
          <a:xfrm>
            <a:off x="-44452" y="3461058"/>
            <a:ext cx="4745568" cy="3437900"/>
          </a:xfrm>
          <a:prstGeom prst="rect">
            <a:avLst/>
          </a:prstGeom>
        </p:spPr>
      </p:pic>
      <p:pic>
        <p:nvPicPr>
          <p:cNvPr id="6" name="Picture 5"/>
          <p:cNvPicPr>
            <a:picLocks noChangeAspect="1"/>
          </p:cNvPicPr>
          <p:nvPr/>
        </p:nvPicPr>
        <p:blipFill>
          <a:blip r:embed="rId5"/>
          <a:stretch>
            <a:fillRect/>
          </a:stretch>
        </p:blipFill>
        <p:spPr>
          <a:xfrm>
            <a:off x="4690199" y="-13368"/>
            <a:ext cx="5341887" cy="3477991"/>
          </a:xfrm>
          <a:prstGeom prst="rect">
            <a:avLst/>
          </a:prstGeom>
        </p:spPr>
      </p:pic>
      <p:sp>
        <p:nvSpPr>
          <p:cNvPr id="7" name="TextBox 6"/>
          <p:cNvSpPr txBox="1"/>
          <p:nvPr/>
        </p:nvSpPr>
        <p:spPr>
          <a:xfrm>
            <a:off x="457200" y="1642532"/>
            <a:ext cx="3843867" cy="1200329"/>
          </a:xfrm>
          <a:prstGeom prst="rect">
            <a:avLst/>
          </a:prstGeom>
          <a:noFill/>
        </p:spPr>
        <p:txBody>
          <a:bodyPr wrap="square" rtlCol="0">
            <a:spAutoFit/>
          </a:bodyPr>
          <a:lstStyle/>
          <a:p>
            <a:r>
              <a:rPr lang="en-US" dirty="0" smtClean="0"/>
              <a:t>Combining items in a display for the purpose of drawing or painting the items from life. This can be completed with a variety of items and materials.</a:t>
            </a:r>
            <a:endParaRPr lang="en-US" dirty="0"/>
          </a:p>
        </p:txBody>
      </p:sp>
    </p:spTree>
    <p:extLst>
      <p:ext uri="{BB962C8B-B14F-4D97-AF65-F5344CB8AC3E}">
        <p14:creationId xmlns:p14="http://schemas.microsoft.com/office/powerpoint/2010/main" val="23266373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AMBROSIUS BOSSCHAERT the Elder</a:t>
            </a:r>
            <a:endParaRPr lang="en-US" dirty="0"/>
          </a:p>
        </p:txBody>
      </p:sp>
      <p:pic>
        <p:nvPicPr>
          <p:cNvPr id="4" name="Picture 3"/>
          <p:cNvPicPr>
            <a:picLocks noChangeAspect="1"/>
          </p:cNvPicPr>
          <p:nvPr/>
        </p:nvPicPr>
        <p:blipFill>
          <a:blip r:embed="rId3"/>
          <a:stretch>
            <a:fillRect/>
          </a:stretch>
        </p:blipFill>
        <p:spPr>
          <a:xfrm>
            <a:off x="4769739" y="1302443"/>
            <a:ext cx="3917061" cy="5440362"/>
          </a:xfrm>
          <a:prstGeom prst="rect">
            <a:avLst/>
          </a:prstGeom>
        </p:spPr>
      </p:pic>
      <p:pic>
        <p:nvPicPr>
          <p:cNvPr id="5" name="Picture 4"/>
          <p:cNvPicPr>
            <a:picLocks noChangeAspect="1"/>
          </p:cNvPicPr>
          <p:nvPr/>
        </p:nvPicPr>
        <p:blipFill>
          <a:blip r:embed="rId4"/>
          <a:stretch>
            <a:fillRect/>
          </a:stretch>
        </p:blipFill>
        <p:spPr>
          <a:xfrm>
            <a:off x="457200" y="1302443"/>
            <a:ext cx="3957053" cy="5448609"/>
          </a:xfrm>
          <a:prstGeom prst="rect">
            <a:avLst/>
          </a:prstGeom>
        </p:spPr>
      </p:pic>
    </p:spTree>
    <p:extLst>
      <p:ext uri="{BB962C8B-B14F-4D97-AF65-F5344CB8AC3E}">
        <p14:creationId xmlns:p14="http://schemas.microsoft.com/office/powerpoint/2010/main" val="237339723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 PROJECT: STILL LIFE</a:t>
            </a:r>
            <a:endParaRPr lang="en-US" dirty="0"/>
          </a:p>
        </p:txBody>
      </p:sp>
      <p:pic>
        <p:nvPicPr>
          <p:cNvPr id="4" name="Picture 3"/>
          <p:cNvPicPr>
            <a:picLocks noChangeAspect="1"/>
          </p:cNvPicPr>
          <p:nvPr/>
        </p:nvPicPr>
        <p:blipFill>
          <a:blip r:embed="rId3"/>
          <a:stretch>
            <a:fillRect/>
          </a:stretch>
        </p:blipFill>
        <p:spPr>
          <a:xfrm>
            <a:off x="0" y="1198304"/>
            <a:ext cx="9144000" cy="2226191"/>
          </a:xfrm>
          <a:prstGeom prst="rect">
            <a:avLst/>
          </a:prstGeom>
        </p:spPr>
      </p:pic>
      <p:sp>
        <p:nvSpPr>
          <p:cNvPr id="5" name="TextBox 4"/>
          <p:cNvSpPr txBox="1"/>
          <p:nvPr/>
        </p:nvSpPr>
        <p:spPr>
          <a:xfrm>
            <a:off x="0" y="3239829"/>
            <a:ext cx="9144000" cy="369332"/>
          </a:xfrm>
          <a:prstGeom prst="rect">
            <a:avLst/>
          </a:prstGeom>
          <a:noFill/>
        </p:spPr>
        <p:txBody>
          <a:bodyPr wrap="square" rtlCol="0">
            <a:spAutoFit/>
          </a:bodyPr>
          <a:lstStyle/>
          <a:p>
            <a:pPr algn="ctr"/>
            <a:r>
              <a:rPr lang="en-US" dirty="0" smtClean="0"/>
              <a:t>GOAL: To create a variety of 3D forms on a 2 Dimensional surface using multiple media</a:t>
            </a:r>
            <a:endParaRPr lang="en-US" dirty="0"/>
          </a:p>
        </p:txBody>
      </p:sp>
      <p:pic>
        <p:nvPicPr>
          <p:cNvPr id="6" name="Picture 5"/>
          <p:cNvPicPr>
            <a:picLocks noChangeAspect="1"/>
          </p:cNvPicPr>
          <p:nvPr/>
        </p:nvPicPr>
        <p:blipFill rotWithShape="1">
          <a:blip r:embed="rId4"/>
          <a:srcRect t="50055" r="1113"/>
          <a:stretch/>
        </p:blipFill>
        <p:spPr>
          <a:xfrm>
            <a:off x="676445" y="5154587"/>
            <a:ext cx="4500387" cy="1700636"/>
          </a:xfrm>
          <a:prstGeom prst="rect">
            <a:avLst/>
          </a:prstGeom>
        </p:spPr>
      </p:pic>
      <p:pic>
        <p:nvPicPr>
          <p:cNvPr id="7" name="Picture 6"/>
          <p:cNvPicPr>
            <a:picLocks noChangeAspect="1"/>
          </p:cNvPicPr>
          <p:nvPr/>
        </p:nvPicPr>
        <p:blipFill rotWithShape="1">
          <a:blip r:embed="rId5"/>
          <a:srcRect t="39899" b="36951"/>
          <a:stretch/>
        </p:blipFill>
        <p:spPr>
          <a:xfrm>
            <a:off x="0" y="4450495"/>
            <a:ext cx="9144000" cy="690286"/>
          </a:xfrm>
          <a:prstGeom prst="rect">
            <a:avLst/>
          </a:prstGeom>
        </p:spPr>
      </p:pic>
      <p:pic>
        <p:nvPicPr>
          <p:cNvPr id="9" name="Picture 8"/>
          <p:cNvPicPr>
            <a:picLocks noChangeAspect="1"/>
          </p:cNvPicPr>
          <p:nvPr/>
        </p:nvPicPr>
        <p:blipFill rotWithShape="1">
          <a:blip r:embed="rId6"/>
          <a:srcRect l="36073" r="38362"/>
          <a:stretch/>
        </p:blipFill>
        <p:spPr>
          <a:xfrm rot="5400000">
            <a:off x="4095267" y="2198173"/>
            <a:ext cx="963181" cy="3767642"/>
          </a:xfrm>
          <a:prstGeom prst="rect">
            <a:avLst/>
          </a:prstGeom>
        </p:spPr>
      </p:pic>
      <p:pic>
        <p:nvPicPr>
          <p:cNvPr id="10" name="Picture 9"/>
          <p:cNvPicPr>
            <a:picLocks noChangeAspect="1"/>
          </p:cNvPicPr>
          <p:nvPr/>
        </p:nvPicPr>
        <p:blipFill>
          <a:blip r:embed="rId7"/>
          <a:stretch>
            <a:fillRect/>
          </a:stretch>
        </p:blipFill>
        <p:spPr>
          <a:xfrm>
            <a:off x="5784239" y="5126975"/>
            <a:ext cx="2683321" cy="1733425"/>
          </a:xfrm>
          <a:prstGeom prst="rect">
            <a:avLst/>
          </a:prstGeom>
        </p:spPr>
      </p:pic>
    </p:spTree>
    <p:extLst>
      <p:ext uri="{BB962C8B-B14F-4D97-AF65-F5344CB8AC3E}">
        <p14:creationId xmlns:p14="http://schemas.microsoft.com/office/powerpoint/2010/main" val="41840895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a:t>
            </a:r>
            <a:endParaRPr lang="en-US" dirty="0"/>
          </a:p>
        </p:txBody>
      </p:sp>
      <p:pic>
        <p:nvPicPr>
          <p:cNvPr id="4" name="Picture 3"/>
          <p:cNvPicPr>
            <a:picLocks noChangeAspect="1"/>
          </p:cNvPicPr>
          <p:nvPr/>
        </p:nvPicPr>
        <p:blipFill>
          <a:blip r:embed="rId2"/>
          <a:stretch>
            <a:fillRect/>
          </a:stretch>
        </p:blipFill>
        <p:spPr>
          <a:xfrm>
            <a:off x="0" y="1773164"/>
            <a:ext cx="9144000" cy="4706207"/>
          </a:xfrm>
          <a:prstGeom prst="rect">
            <a:avLst/>
          </a:prstGeom>
        </p:spPr>
      </p:pic>
      <p:sp>
        <p:nvSpPr>
          <p:cNvPr id="5" name="TextBox 4"/>
          <p:cNvSpPr txBox="1"/>
          <p:nvPr/>
        </p:nvSpPr>
        <p:spPr>
          <a:xfrm>
            <a:off x="483172" y="1279578"/>
            <a:ext cx="8160783" cy="369332"/>
          </a:xfrm>
          <a:prstGeom prst="rect">
            <a:avLst/>
          </a:prstGeom>
          <a:noFill/>
        </p:spPr>
        <p:txBody>
          <a:bodyPr wrap="none" rtlCol="0">
            <a:spAutoFit/>
          </a:bodyPr>
          <a:lstStyle/>
          <a:p>
            <a:r>
              <a:rPr lang="en-US" dirty="0" smtClean="0"/>
              <a:t>Many people have the goal of drawing realistically</a:t>
            </a:r>
            <a:r>
              <a:rPr lang="is-IS" dirty="0" smtClean="0"/>
              <a:t>… These tips/tutorials will help you </a:t>
            </a:r>
            <a:endParaRPr lang="en-US" dirty="0"/>
          </a:p>
        </p:txBody>
      </p:sp>
    </p:spTree>
    <p:extLst>
      <p:ext uri="{BB962C8B-B14F-4D97-AF65-F5344CB8AC3E}">
        <p14:creationId xmlns:p14="http://schemas.microsoft.com/office/powerpoint/2010/main" val="8100321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TIME</a:t>
            </a:r>
            <a:endParaRPr lang="en-US" dirty="0"/>
          </a:p>
        </p:txBody>
      </p:sp>
      <p:sp>
        <p:nvSpPr>
          <p:cNvPr id="4" name="TextBox 3"/>
          <p:cNvSpPr txBox="1"/>
          <p:nvPr/>
        </p:nvSpPr>
        <p:spPr>
          <a:xfrm>
            <a:off x="1477121" y="1342580"/>
            <a:ext cx="6204343" cy="369332"/>
          </a:xfrm>
          <a:prstGeom prst="rect">
            <a:avLst/>
          </a:prstGeom>
          <a:noFill/>
        </p:spPr>
        <p:txBody>
          <a:bodyPr wrap="none" rtlCol="0">
            <a:spAutoFit/>
          </a:bodyPr>
          <a:lstStyle/>
          <a:p>
            <a:r>
              <a:rPr lang="en-US" dirty="0" smtClean="0"/>
              <a:t>Follow along with me while we create our first form using penci</a:t>
            </a:r>
            <a:r>
              <a:rPr lang="en-US" dirty="0"/>
              <a:t>l</a:t>
            </a:r>
          </a:p>
        </p:txBody>
      </p:sp>
      <p:pic>
        <p:nvPicPr>
          <p:cNvPr id="7" name="Picture 6"/>
          <p:cNvPicPr>
            <a:picLocks noChangeAspect="1"/>
          </p:cNvPicPr>
          <p:nvPr/>
        </p:nvPicPr>
        <p:blipFill rotWithShape="1">
          <a:blip r:embed="rId2"/>
          <a:srcRect t="8984" r="11310"/>
          <a:stretch/>
        </p:blipFill>
        <p:spPr>
          <a:xfrm>
            <a:off x="1255650" y="1970801"/>
            <a:ext cx="6563864" cy="4503077"/>
          </a:xfrm>
          <a:prstGeom prst="rect">
            <a:avLst/>
          </a:prstGeom>
        </p:spPr>
      </p:pic>
    </p:spTree>
    <p:extLst>
      <p:ext uri="{BB962C8B-B14F-4D97-AF65-F5344CB8AC3E}">
        <p14:creationId xmlns:p14="http://schemas.microsoft.com/office/powerpoint/2010/main" val="17364101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 2: LIGHT SOURCE</a:t>
            </a:r>
            <a:endParaRPr lang="en-US" dirty="0"/>
          </a:p>
        </p:txBody>
      </p:sp>
      <p:pic>
        <p:nvPicPr>
          <p:cNvPr id="4" name="Picture 3"/>
          <p:cNvPicPr>
            <a:picLocks noChangeAspect="1"/>
          </p:cNvPicPr>
          <p:nvPr/>
        </p:nvPicPr>
        <p:blipFill>
          <a:blip r:embed="rId2"/>
          <a:stretch>
            <a:fillRect/>
          </a:stretch>
        </p:blipFill>
        <p:spPr>
          <a:xfrm>
            <a:off x="2286000" y="2704642"/>
            <a:ext cx="4572000" cy="3009900"/>
          </a:xfrm>
          <a:prstGeom prst="rect">
            <a:avLst/>
          </a:prstGeom>
        </p:spPr>
      </p:pic>
      <p:sp>
        <p:nvSpPr>
          <p:cNvPr id="5" name="TextBox 4"/>
          <p:cNvSpPr txBox="1"/>
          <p:nvPr/>
        </p:nvSpPr>
        <p:spPr>
          <a:xfrm>
            <a:off x="3865363" y="6038299"/>
            <a:ext cx="1428596" cy="369332"/>
          </a:xfrm>
          <a:prstGeom prst="rect">
            <a:avLst/>
          </a:prstGeom>
          <a:noFill/>
        </p:spPr>
        <p:txBody>
          <a:bodyPr wrap="none" rtlCol="0">
            <a:spAutoFit/>
          </a:bodyPr>
          <a:lstStyle/>
          <a:p>
            <a:r>
              <a:rPr lang="en-US" dirty="0" smtClean="0">
                <a:hlinkClick r:id="rId3"/>
              </a:rPr>
              <a:t>Light Sources</a:t>
            </a:r>
            <a:endParaRPr lang="en-US" dirty="0"/>
          </a:p>
        </p:txBody>
      </p:sp>
    </p:spTree>
    <p:extLst>
      <p:ext uri="{BB962C8B-B14F-4D97-AF65-F5344CB8AC3E}">
        <p14:creationId xmlns:p14="http://schemas.microsoft.com/office/powerpoint/2010/main" val="325577244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PRO TIPS YO!</a:t>
            </a:r>
            <a:endParaRPr lang="en-US" dirty="0"/>
          </a:p>
        </p:txBody>
      </p:sp>
      <p:sp>
        <p:nvSpPr>
          <p:cNvPr id="5" name="TextBox 4"/>
          <p:cNvSpPr txBox="1"/>
          <p:nvPr/>
        </p:nvSpPr>
        <p:spPr>
          <a:xfrm>
            <a:off x="0" y="1057759"/>
            <a:ext cx="9144000" cy="369332"/>
          </a:xfrm>
          <a:prstGeom prst="rect">
            <a:avLst/>
          </a:prstGeom>
          <a:noFill/>
        </p:spPr>
        <p:txBody>
          <a:bodyPr wrap="square" rtlCol="0">
            <a:spAutoFit/>
          </a:bodyPr>
          <a:lstStyle/>
          <a:p>
            <a:pPr algn="ctr"/>
            <a:r>
              <a:rPr lang="en-US" dirty="0" smtClean="0"/>
              <a:t>These are things you </a:t>
            </a:r>
            <a:r>
              <a:rPr lang="en-US" dirty="0" smtClean="0"/>
              <a:t>write </a:t>
            </a:r>
            <a:r>
              <a:rPr lang="en-US" dirty="0" smtClean="0"/>
              <a:t>in the </a:t>
            </a:r>
            <a:r>
              <a:rPr lang="en-US" b="1" dirty="0" smtClean="0">
                <a:solidFill>
                  <a:srgbClr val="008000"/>
                </a:solidFill>
              </a:rPr>
              <a:t>GREEN</a:t>
            </a:r>
            <a:r>
              <a:rPr lang="en-US" dirty="0" smtClean="0"/>
              <a:t> section of your journal</a:t>
            </a:r>
            <a:endParaRPr lang="en-US" dirty="0"/>
          </a:p>
        </p:txBody>
      </p:sp>
      <p:pic>
        <p:nvPicPr>
          <p:cNvPr id="6" name="Picture 5"/>
          <p:cNvPicPr>
            <a:picLocks noChangeAspect="1"/>
          </p:cNvPicPr>
          <p:nvPr/>
        </p:nvPicPr>
        <p:blipFill rotWithShape="1">
          <a:blip r:embed="rId3"/>
          <a:srcRect t="39899" b="36951"/>
          <a:stretch/>
        </p:blipFill>
        <p:spPr>
          <a:xfrm rot="16200000">
            <a:off x="-3989607" y="4226857"/>
            <a:ext cx="9144000" cy="690286"/>
          </a:xfrm>
          <a:prstGeom prst="rect">
            <a:avLst/>
          </a:prstGeom>
        </p:spPr>
      </p:pic>
      <p:pic>
        <p:nvPicPr>
          <p:cNvPr id="7" name="Picture 6"/>
          <p:cNvPicPr>
            <a:picLocks noChangeAspect="1"/>
          </p:cNvPicPr>
          <p:nvPr/>
        </p:nvPicPr>
        <p:blipFill rotWithShape="1">
          <a:blip r:embed="rId3"/>
          <a:srcRect t="39899" b="36951"/>
          <a:stretch/>
        </p:blipFill>
        <p:spPr>
          <a:xfrm rot="5400000" flipH="1">
            <a:off x="3979342" y="4226857"/>
            <a:ext cx="9144000" cy="690286"/>
          </a:xfrm>
          <a:prstGeom prst="rect">
            <a:avLst/>
          </a:prstGeom>
        </p:spPr>
      </p:pic>
      <p:sp>
        <p:nvSpPr>
          <p:cNvPr id="8" name="TextBox 7"/>
          <p:cNvSpPr txBox="1"/>
          <p:nvPr/>
        </p:nvSpPr>
        <p:spPr>
          <a:xfrm>
            <a:off x="1311463" y="1739522"/>
            <a:ext cx="6747498" cy="4524316"/>
          </a:xfrm>
          <a:prstGeom prst="rect">
            <a:avLst/>
          </a:prstGeom>
          <a:noFill/>
        </p:spPr>
        <p:txBody>
          <a:bodyPr wrap="none" rtlCol="0">
            <a:spAutoFit/>
          </a:bodyPr>
          <a:lstStyle/>
          <a:p>
            <a:r>
              <a:rPr lang="en-US" b="1" dirty="0" smtClean="0"/>
              <a:t>WHEN SHADING WITH A PENCIL</a:t>
            </a:r>
          </a:p>
          <a:p>
            <a:endParaRPr lang="en-US" dirty="0"/>
          </a:p>
          <a:p>
            <a:r>
              <a:rPr lang="en-US" dirty="0" smtClean="0"/>
              <a:t>lightly label the highlights and shadows</a:t>
            </a:r>
          </a:p>
          <a:p>
            <a:r>
              <a:rPr lang="en-US" dirty="0" smtClean="0"/>
              <a:t>start light &amp; add value slowly by pressing harder on the pencil</a:t>
            </a:r>
          </a:p>
          <a:p>
            <a:r>
              <a:rPr lang="en-US" dirty="0" smtClean="0"/>
              <a:t>use the side of the pencil not the tip</a:t>
            </a:r>
          </a:p>
          <a:p>
            <a:r>
              <a:rPr lang="en-US" dirty="0" smtClean="0"/>
              <a:t>work in small circles or curves to follow the object</a:t>
            </a:r>
          </a:p>
          <a:p>
            <a:r>
              <a:rPr lang="en-US" dirty="0"/>
              <a:t>p</a:t>
            </a:r>
            <a:r>
              <a:rPr lang="en-US" dirty="0" smtClean="0"/>
              <a:t>ut a piece of paper under your palm to prevent smudges</a:t>
            </a:r>
          </a:p>
          <a:p>
            <a:r>
              <a:rPr lang="en-US" dirty="0" smtClean="0"/>
              <a:t>be very careful to reserve the white areas; erase if need-be </a:t>
            </a:r>
          </a:p>
          <a:p>
            <a:endParaRPr lang="en-US" dirty="0" smtClean="0"/>
          </a:p>
          <a:p>
            <a:r>
              <a:rPr lang="en-US" b="1" dirty="0" smtClean="0"/>
              <a:t>AFTER YOU FEEL LIKE YOUR DONE</a:t>
            </a:r>
          </a:p>
          <a:p>
            <a:endParaRPr lang="en-US" dirty="0" smtClean="0"/>
          </a:p>
          <a:p>
            <a:r>
              <a:rPr lang="en-US" dirty="0" smtClean="0"/>
              <a:t>use ebony pencil to increase the dark areas</a:t>
            </a:r>
          </a:p>
          <a:p>
            <a:r>
              <a:rPr lang="en-US" dirty="0" smtClean="0"/>
              <a:t>use a blending stump* or tissue to smooth your shading</a:t>
            </a:r>
          </a:p>
          <a:p>
            <a:r>
              <a:rPr lang="en-US" dirty="0" smtClean="0"/>
              <a:t>don’t forget to add a shadow or surface on which your object is sitting</a:t>
            </a:r>
          </a:p>
          <a:p>
            <a:endParaRPr lang="en-US" dirty="0"/>
          </a:p>
          <a:p>
            <a:r>
              <a:rPr lang="en-US" dirty="0" smtClean="0"/>
              <a:t>(*blending stumps are rolled paper and used similarly to pencils)</a:t>
            </a:r>
            <a:endParaRPr lang="en-US" dirty="0"/>
          </a:p>
        </p:txBody>
      </p:sp>
    </p:spTree>
    <p:extLst>
      <p:ext uri="{BB962C8B-B14F-4D97-AF65-F5344CB8AC3E}">
        <p14:creationId xmlns:p14="http://schemas.microsoft.com/office/powerpoint/2010/main" val="27200881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6094" y="12329"/>
            <a:ext cx="5580705" cy="1143000"/>
          </a:xfrm>
        </p:spPr>
        <p:txBody>
          <a:bodyPr/>
          <a:lstStyle/>
          <a:p>
            <a:pPr algn="l"/>
            <a:r>
              <a:rPr lang="en-US" dirty="0" smtClean="0"/>
              <a:t>PRO TIPS YO!</a:t>
            </a:r>
            <a:endParaRPr lang="en-US" dirty="0"/>
          </a:p>
        </p:txBody>
      </p:sp>
      <p:pic>
        <p:nvPicPr>
          <p:cNvPr id="5" name="Picture 4"/>
          <p:cNvPicPr>
            <a:picLocks noChangeAspect="1"/>
          </p:cNvPicPr>
          <p:nvPr/>
        </p:nvPicPr>
        <p:blipFill rotWithShape="1">
          <a:blip r:embed="rId2"/>
          <a:srcRect t="50055" r="1113"/>
          <a:stretch/>
        </p:blipFill>
        <p:spPr>
          <a:xfrm rot="16200000">
            <a:off x="-2159057" y="2159056"/>
            <a:ext cx="6941037" cy="2622925"/>
          </a:xfrm>
          <a:prstGeom prst="rect">
            <a:avLst/>
          </a:prstGeom>
        </p:spPr>
      </p:pic>
      <p:sp>
        <p:nvSpPr>
          <p:cNvPr id="6" name="Rectangle 5"/>
          <p:cNvSpPr/>
          <p:nvPr/>
        </p:nvSpPr>
        <p:spPr>
          <a:xfrm>
            <a:off x="3106094" y="1302818"/>
            <a:ext cx="6037905" cy="3416320"/>
          </a:xfrm>
          <a:prstGeom prst="rect">
            <a:avLst/>
          </a:prstGeom>
        </p:spPr>
        <p:txBody>
          <a:bodyPr wrap="square">
            <a:spAutoFit/>
          </a:bodyPr>
          <a:lstStyle/>
          <a:p>
            <a:r>
              <a:rPr lang="en-US" b="1" dirty="0" smtClean="0"/>
              <a:t>WHEN USING OIL PASTEL</a:t>
            </a:r>
          </a:p>
          <a:p>
            <a:endParaRPr lang="en-US" dirty="0" smtClean="0"/>
          </a:p>
          <a:p>
            <a:r>
              <a:rPr lang="en-US" dirty="0" smtClean="0"/>
              <a:t>can be used lightly or heavily on paper</a:t>
            </a:r>
          </a:p>
          <a:p>
            <a:r>
              <a:rPr lang="en-US" dirty="0" smtClean="0"/>
              <a:t>if lightly, place colors next to each other and blend with finger</a:t>
            </a:r>
          </a:p>
          <a:p>
            <a:r>
              <a:rPr lang="en-US" dirty="0" smtClean="0"/>
              <a:t>if heavily, overlap colors to blend (use L/D/L)</a:t>
            </a:r>
          </a:p>
          <a:p>
            <a:r>
              <a:rPr lang="en-US" dirty="0" smtClean="0"/>
              <a:t>use white or tan to blend colors</a:t>
            </a:r>
          </a:p>
          <a:p>
            <a:r>
              <a:rPr lang="en-US" dirty="0" smtClean="0"/>
              <a:t>use analogous colors (color families) for shading/modeling</a:t>
            </a:r>
          </a:p>
          <a:p>
            <a:r>
              <a:rPr lang="en-US" dirty="0" smtClean="0"/>
              <a:t>spray with matte fixative when finished</a:t>
            </a:r>
          </a:p>
          <a:p>
            <a:endParaRPr lang="en-US" dirty="0"/>
          </a:p>
          <a:p>
            <a:r>
              <a:rPr lang="en-US" dirty="0" smtClean="0"/>
              <a:t>to get oil pastel off of paper use a blade or fingernail to scratch</a:t>
            </a:r>
          </a:p>
          <a:p>
            <a:r>
              <a:rPr lang="en-US" dirty="0" smtClean="0"/>
              <a:t>use a slick sheet of paper under hand to prevent smearing</a:t>
            </a:r>
          </a:p>
          <a:p>
            <a:endParaRPr lang="en-US" dirty="0" smtClean="0"/>
          </a:p>
        </p:txBody>
      </p:sp>
      <p:pic>
        <p:nvPicPr>
          <p:cNvPr id="7" name="Picture 6"/>
          <p:cNvPicPr>
            <a:picLocks noChangeAspect="1"/>
          </p:cNvPicPr>
          <p:nvPr/>
        </p:nvPicPr>
        <p:blipFill>
          <a:blip r:embed="rId3"/>
          <a:stretch>
            <a:fillRect/>
          </a:stretch>
        </p:blipFill>
        <p:spPr>
          <a:xfrm rot="19553392">
            <a:off x="1117819" y="4147250"/>
            <a:ext cx="2285614" cy="2095146"/>
          </a:xfrm>
          <a:prstGeom prst="rect">
            <a:avLst/>
          </a:prstGeom>
        </p:spPr>
      </p:pic>
      <p:sp>
        <p:nvSpPr>
          <p:cNvPr id="8" name="TextBox 7"/>
          <p:cNvSpPr txBox="1"/>
          <p:nvPr/>
        </p:nvSpPr>
        <p:spPr>
          <a:xfrm>
            <a:off x="3230339" y="5793518"/>
            <a:ext cx="5663534" cy="1015663"/>
          </a:xfrm>
          <a:prstGeom prst="rect">
            <a:avLst/>
          </a:prstGeom>
          <a:noFill/>
        </p:spPr>
        <p:txBody>
          <a:bodyPr wrap="square" rtlCol="0">
            <a:spAutoFit/>
          </a:bodyPr>
          <a:lstStyle/>
          <a:p>
            <a:r>
              <a:rPr lang="en-US" sz="2400" b="1" dirty="0" smtClean="0"/>
              <a:t>WARNING: </a:t>
            </a:r>
          </a:p>
          <a:p>
            <a:r>
              <a:rPr lang="en-US" dirty="0" smtClean="0"/>
              <a:t>This material is very messy! It is hard to get out of clothes, off the floor or even off of your paper</a:t>
            </a:r>
            <a:r>
              <a:rPr lang="is-IS" dirty="0" smtClean="0"/>
              <a:t>… Treat with care!</a:t>
            </a:r>
            <a:endParaRPr lang="en-US" dirty="0"/>
          </a:p>
        </p:txBody>
      </p:sp>
      <p:pic>
        <p:nvPicPr>
          <p:cNvPr id="9" name="Picture 8" descr="Screen Shot 2017-08-14 at 11.44.4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3219" y="0"/>
            <a:ext cx="2164922" cy="2054306"/>
          </a:xfrm>
          <a:prstGeom prst="rect">
            <a:avLst/>
          </a:prstGeom>
        </p:spPr>
      </p:pic>
      <p:sp>
        <p:nvSpPr>
          <p:cNvPr id="10" name="TextBox 9"/>
          <p:cNvSpPr txBox="1"/>
          <p:nvPr/>
        </p:nvSpPr>
        <p:spPr>
          <a:xfrm>
            <a:off x="5855382" y="5242757"/>
            <a:ext cx="3288618" cy="369332"/>
          </a:xfrm>
          <a:prstGeom prst="rect">
            <a:avLst/>
          </a:prstGeom>
          <a:noFill/>
        </p:spPr>
        <p:txBody>
          <a:bodyPr wrap="none" rtlCol="0">
            <a:spAutoFit/>
          </a:bodyPr>
          <a:lstStyle/>
          <a:p>
            <a:r>
              <a:rPr lang="en-US" dirty="0" smtClean="0">
                <a:hlinkClick r:id="rId5"/>
              </a:rPr>
              <a:t>Tutorial on Easy </a:t>
            </a:r>
            <a:r>
              <a:rPr lang="en-US" dirty="0" err="1" smtClean="0">
                <a:hlinkClick r:id="rId5"/>
              </a:rPr>
              <a:t>Peasy</a:t>
            </a:r>
            <a:r>
              <a:rPr lang="en-US" dirty="0" smtClean="0">
                <a:hlinkClick r:id="rId5"/>
              </a:rPr>
              <a:t> Art School</a:t>
            </a:r>
            <a:endParaRPr lang="en-US" dirty="0"/>
          </a:p>
        </p:txBody>
      </p:sp>
    </p:spTree>
    <p:extLst>
      <p:ext uri="{BB962C8B-B14F-4D97-AF65-F5344CB8AC3E}">
        <p14:creationId xmlns:p14="http://schemas.microsoft.com/office/powerpoint/2010/main" val="14011055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548"/>
            <a:ext cx="4098407" cy="1143000"/>
          </a:xfrm>
        </p:spPr>
        <p:txBody>
          <a:bodyPr/>
          <a:lstStyle/>
          <a:p>
            <a:pPr algn="l"/>
            <a:r>
              <a:rPr lang="en-US" dirty="0" smtClean="0"/>
              <a:t>PRO TIPS YO!</a:t>
            </a:r>
            <a:endParaRPr lang="en-US" dirty="0"/>
          </a:p>
        </p:txBody>
      </p:sp>
      <p:pic>
        <p:nvPicPr>
          <p:cNvPr id="4" name="Picture 3"/>
          <p:cNvPicPr>
            <a:picLocks noChangeAspect="1"/>
          </p:cNvPicPr>
          <p:nvPr/>
        </p:nvPicPr>
        <p:blipFill>
          <a:blip r:embed="rId2"/>
          <a:stretch>
            <a:fillRect/>
          </a:stretch>
        </p:blipFill>
        <p:spPr>
          <a:xfrm>
            <a:off x="358930" y="4826000"/>
            <a:ext cx="5016500" cy="2032000"/>
          </a:xfrm>
          <a:prstGeom prst="rect">
            <a:avLst/>
          </a:prstGeom>
        </p:spPr>
      </p:pic>
      <p:sp>
        <p:nvSpPr>
          <p:cNvPr id="5" name="Rectangle 4"/>
          <p:cNvSpPr/>
          <p:nvPr/>
        </p:nvSpPr>
        <p:spPr>
          <a:xfrm>
            <a:off x="457200" y="1137257"/>
            <a:ext cx="6410594" cy="3970318"/>
          </a:xfrm>
          <a:prstGeom prst="rect">
            <a:avLst/>
          </a:prstGeom>
        </p:spPr>
        <p:txBody>
          <a:bodyPr wrap="square">
            <a:spAutoFit/>
          </a:bodyPr>
          <a:lstStyle/>
          <a:p>
            <a:r>
              <a:rPr lang="en-US" b="1" dirty="0" smtClean="0"/>
              <a:t>WHEN USING CHALK PASTEL</a:t>
            </a:r>
          </a:p>
          <a:p>
            <a:endParaRPr lang="en-US" dirty="0" smtClean="0"/>
          </a:p>
          <a:p>
            <a:r>
              <a:rPr lang="en-US" dirty="0" smtClean="0"/>
              <a:t>use the sharp corner to create detail or line (these stay)</a:t>
            </a:r>
          </a:p>
          <a:p>
            <a:r>
              <a:rPr lang="en-US" dirty="0" smtClean="0"/>
              <a:t>use the side to create large areas of color </a:t>
            </a:r>
          </a:p>
          <a:p>
            <a:r>
              <a:rPr lang="en-US" dirty="0" smtClean="0"/>
              <a:t>Broken chalk pastels work just the same!</a:t>
            </a:r>
          </a:p>
          <a:p>
            <a:r>
              <a:rPr lang="en-US" dirty="0" smtClean="0"/>
              <a:t>wipe them on scrap paper before using to remove old stuff</a:t>
            </a:r>
          </a:p>
          <a:p>
            <a:r>
              <a:rPr lang="en-US" dirty="0" smtClean="0"/>
              <a:t>need layers to create a vibrant area of color</a:t>
            </a:r>
          </a:p>
          <a:p>
            <a:r>
              <a:rPr lang="en-US" dirty="0" smtClean="0"/>
              <a:t>use a little not a lot (press lightly)</a:t>
            </a:r>
          </a:p>
          <a:p>
            <a:r>
              <a:rPr lang="en-US" dirty="0" smtClean="0"/>
              <a:t>kneaded eraser to remove unwanted chalk</a:t>
            </a:r>
          </a:p>
          <a:p>
            <a:r>
              <a:rPr lang="en-US" dirty="0" smtClean="0"/>
              <a:t>blend with finger or tissue (if necessary)</a:t>
            </a:r>
          </a:p>
          <a:p>
            <a:r>
              <a:rPr lang="en-US" dirty="0" smtClean="0"/>
              <a:t>can blend with water</a:t>
            </a:r>
          </a:p>
          <a:p>
            <a:r>
              <a:rPr lang="en-US" b="1" dirty="0" smtClean="0"/>
              <a:t>blow away dust (do NOT wipe</a:t>
            </a:r>
            <a:r>
              <a:rPr lang="is-IS" b="1" dirty="0" smtClean="0"/>
              <a:t>…</a:t>
            </a:r>
            <a:r>
              <a:rPr lang="en-US" b="1" dirty="0" smtClean="0"/>
              <a:t>it will smear)</a:t>
            </a:r>
          </a:p>
          <a:p>
            <a:r>
              <a:rPr lang="en-US" dirty="0" smtClean="0"/>
              <a:t>wipe down table and fingers during AND after use </a:t>
            </a:r>
          </a:p>
          <a:p>
            <a:endParaRPr lang="en-US" dirty="0" smtClean="0"/>
          </a:p>
        </p:txBody>
      </p:sp>
      <p:sp>
        <p:nvSpPr>
          <p:cNvPr id="6" name="TextBox 5"/>
          <p:cNvSpPr txBox="1"/>
          <p:nvPr/>
        </p:nvSpPr>
        <p:spPr>
          <a:xfrm>
            <a:off x="6783998" y="5767794"/>
            <a:ext cx="1562560" cy="369332"/>
          </a:xfrm>
          <a:prstGeom prst="rect">
            <a:avLst/>
          </a:prstGeom>
          <a:noFill/>
        </p:spPr>
        <p:txBody>
          <a:bodyPr wrap="none" rtlCol="0">
            <a:spAutoFit/>
          </a:bodyPr>
          <a:lstStyle/>
          <a:p>
            <a:pPr algn="ctr"/>
            <a:r>
              <a:rPr lang="en-US" dirty="0" smtClean="0">
                <a:hlinkClick r:id="rId3"/>
              </a:rPr>
              <a:t>Sunset tutorial</a:t>
            </a:r>
            <a:endParaRPr lang="en-US" dirty="0"/>
          </a:p>
        </p:txBody>
      </p:sp>
      <p:pic>
        <p:nvPicPr>
          <p:cNvPr id="7" name="Picture 6"/>
          <p:cNvPicPr>
            <a:picLocks noChangeAspect="1"/>
          </p:cNvPicPr>
          <p:nvPr/>
        </p:nvPicPr>
        <p:blipFill>
          <a:blip r:embed="rId4"/>
          <a:stretch>
            <a:fillRect/>
          </a:stretch>
        </p:blipFill>
        <p:spPr>
          <a:xfrm>
            <a:off x="6251277" y="3268829"/>
            <a:ext cx="2743200" cy="2286000"/>
          </a:xfrm>
          <a:prstGeom prst="rect">
            <a:avLst/>
          </a:prstGeom>
        </p:spPr>
      </p:pic>
      <p:sp>
        <p:nvSpPr>
          <p:cNvPr id="8" name="TextBox 7"/>
          <p:cNvSpPr txBox="1"/>
          <p:nvPr/>
        </p:nvSpPr>
        <p:spPr>
          <a:xfrm>
            <a:off x="6783998" y="1060672"/>
            <a:ext cx="1562560" cy="369332"/>
          </a:xfrm>
          <a:prstGeom prst="rect">
            <a:avLst/>
          </a:prstGeom>
          <a:noFill/>
        </p:spPr>
        <p:txBody>
          <a:bodyPr wrap="square" rtlCol="0">
            <a:spAutoFit/>
          </a:bodyPr>
          <a:lstStyle/>
          <a:p>
            <a:pPr algn="ctr"/>
            <a:r>
              <a:rPr lang="en-US" dirty="0" smtClean="0">
                <a:hlinkClick r:id="rId5"/>
              </a:rPr>
              <a:t>cat tutorial</a:t>
            </a:r>
            <a:endParaRPr lang="en-US" dirty="0"/>
          </a:p>
        </p:txBody>
      </p:sp>
      <p:pic>
        <p:nvPicPr>
          <p:cNvPr id="9" name="Picture 8"/>
          <p:cNvPicPr>
            <a:picLocks noChangeAspect="1"/>
          </p:cNvPicPr>
          <p:nvPr/>
        </p:nvPicPr>
        <p:blipFill>
          <a:blip r:embed="rId6"/>
          <a:stretch>
            <a:fillRect/>
          </a:stretch>
        </p:blipFill>
        <p:spPr>
          <a:xfrm>
            <a:off x="6237472" y="1623503"/>
            <a:ext cx="2743200" cy="1534886"/>
          </a:xfrm>
          <a:prstGeom prst="rect">
            <a:avLst/>
          </a:prstGeom>
        </p:spPr>
      </p:pic>
    </p:spTree>
    <p:extLst>
      <p:ext uri="{BB962C8B-B14F-4D97-AF65-F5344CB8AC3E}">
        <p14:creationId xmlns:p14="http://schemas.microsoft.com/office/powerpoint/2010/main" val="34756559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381000" y="444500"/>
            <a:ext cx="8382000" cy="5956300"/>
          </a:xfrm>
          <a:prstGeom prst="rect">
            <a:avLst/>
          </a:prstGeom>
        </p:spPr>
      </p:pic>
      <p:sp>
        <p:nvSpPr>
          <p:cNvPr id="5" name="TextBox 4"/>
          <p:cNvSpPr txBox="1"/>
          <p:nvPr/>
        </p:nvSpPr>
        <p:spPr>
          <a:xfrm rot="19602775">
            <a:off x="707760" y="1405464"/>
            <a:ext cx="7908197" cy="3554819"/>
          </a:xfrm>
          <a:prstGeom prst="rect">
            <a:avLst/>
          </a:prstGeom>
          <a:noFill/>
        </p:spPr>
        <p:txBody>
          <a:bodyPr wrap="none" rtlCol="0">
            <a:spAutoFit/>
          </a:bodyPr>
          <a:lstStyle/>
          <a:p>
            <a:r>
              <a:rPr lang="en-US" sz="22500" b="1" dirty="0" smtClean="0">
                <a:solidFill>
                  <a:srgbClr val="CD0202"/>
                </a:solidFill>
              </a:rPr>
              <a:t>HOW?</a:t>
            </a:r>
            <a:endParaRPr lang="en-US" sz="22500" b="1" dirty="0">
              <a:solidFill>
                <a:srgbClr val="CD0202"/>
              </a:solidFill>
            </a:endParaRPr>
          </a:p>
        </p:txBody>
      </p:sp>
    </p:spTree>
    <p:extLst>
      <p:ext uri="{BB962C8B-B14F-4D97-AF65-F5344CB8AC3E}">
        <p14:creationId xmlns:p14="http://schemas.microsoft.com/office/powerpoint/2010/main" val="528623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path" presetSubtype="0" accel="50000" decel="50000" fill="hold" grpId="0" nodeType="clickEffect">
                                  <p:stCondLst>
                                    <p:cond delay="0"/>
                                  </p:stCondLst>
                                  <p:childTnLst>
                                    <p:animMotion origin="layout" path="M 0.24236 0.0331 C 0.25018 -0.04282 0.15261 -0.10833 0.02205 -0.11296 C -0.10278 -0.11829 -0.21944 -0.06759 -0.22725 0.00602 C -0.23698 0.07384 -0.15521 0.13727 -0.03819 0.14167 C 0.06875 0.14537 0.17031 0.10324 0.17795 0.04005 C 0.18577 -0.01782 0.11754 -0.07222 0.01841 -0.07662 C -0.07326 -0.07986 -0.1592 -0.04468 -0.16493 0.0081 C -0.17083 0.05556 -0.11632 0.10208 -0.03437 0.10463 C 0.03959 0.10787 0.10972 0.08056 0.1158 0.03773 C 0.11945 -0.00069 0.07865 -0.03819 0.01424 -0.04028 C -0.04219 -0.04282 -0.09878 -0.02222 -0.10278 0.01065 C -0.10642 0.03889 -0.07743 0.06597 -0.03038 0.06829 C 0.00851 0.0706 0.04948 0.0581 0.05156 0.03565 C 0.05521 0.01713 0.03959 -0.00208 0.01059 -0.00417 C -0.01319 -0.00417 -0.03646 0.00046 -0.0401 0.01273 C -0.04219 0.0206 -0.03819 0.0287 -0.02656 0.03194 C -0.02083 0.0331 -0.01684 0.0331 -0.01111 0.03194 " pathEditMode="relative" rAng="0" ptsTypes="fffffffffffffffff">
                                      <p:cBhvr>
                                        <p:cTn id="6" dur="2000" fill="hold"/>
                                        <p:tgtEl>
                                          <p:spTgt spid="5"/>
                                        </p:tgtEl>
                                        <p:attrNameLst>
                                          <p:attrName>ppt_x</p:attrName>
                                          <p:attrName>ppt_y</p:attrName>
                                        </p:attrNameLst>
                                      </p:cBhvr>
                                      <p:rCtr x="-23576" y="-1968"/>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160996" cy="1143000"/>
          </a:xfrm>
        </p:spPr>
        <p:txBody>
          <a:bodyPr/>
          <a:lstStyle/>
          <a:p>
            <a:r>
              <a:rPr lang="en-US" dirty="0" smtClean="0"/>
              <a:t>PRO TIPS YO!</a:t>
            </a:r>
            <a:endParaRPr lang="en-US" dirty="0"/>
          </a:p>
        </p:txBody>
      </p:sp>
      <p:pic>
        <p:nvPicPr>
          <p:cNvPr id="6" name="Picture 5"/>
          <p:cNvPicPr>
            <a:picLocks noChangeAspect="1"/>
          </p:cNvPicPr>
          <p:nvPr/>
        </p:nvPicPr>
        <p:blipFill>
          <a:blip r:embed="rId2"/>
          <a:stretch>
            <a:fillRect/>
          </a:stretch>
        </p:blipFill>
        <p:spPr>
          <a:xfrm>
            <a:off x="4160996" y="0"/>
            <a:ext cx="4983004" cy="6858000"/>
          </a:xfrm>
          <a:prstGeom prst="rect">
            <a:avLst/>
          </a:prstGeom>
        </p:spPr>
      </p:pic>
      <p:sp>
        <p:nvSpPr>
          <p:cNvPr id="7" name="Rectangle 6"/>
          <p:cNvSpPr/>
          <p:nvPr/>
        </p:nvSpPr>
        <p:spPr>
          <a:xfrm>
            <a:off x="0" y="1426567"/>
            <a:ext cx="4160996" cy="2862323"/>
          </a:xfrm>
          <a:prstGeom prst="rect">
            <a:avLst/>
          </a:prstGeom>
        </p:spPr>
        <p:txBody>
          <a:bodyPr wrap="square">
            <a:spAutoFit/>
          </a:bodyPr>
          <a:lstStyle/>
          <a:p>
            <a:r>
              <a:rPr lang="en-US" b="1" dirty="0" smtClean="0"/>
              <a:t>WHEN PAINTING WITH TEMPERA</a:t>
            </a:r>
          </a:p>
          <a:p>
            <a:endParaRPr lang="en-US" dirty="0" smtClean="0"/>
          </a:p>
          <a:p>
            <a:r>
              <a:rPr lang="en-US" dirty="0" smtClean="0"/>
              <a:t>gather only a little bit of paint to start</a:t>
            </a:r>
          </a:p>
          <a:p>
            <a:r>
              <a:rPr lang="en-US" dirty="0" smtClean="0"/>
              <a:t>choose at least 2 brushes of varying size</a:t>
            </a:r>
          </a:p>
          <a:p>
            <a:r>
              <a:rPr lang="en-US" dirty="0" smtClean="0"/>
              <a:t>ALWAYS mix the dark color into the light</a:t>
            </a:r>
          </a:p>
          <a:p>
            <a:r>
              <a:rPr lang="en-US" dirty="0" smtClean="0"/>
              <a:t>paint the lightest areas first</a:t>
            </a:r>
          </a:p>
          <a:p>
            <a:r>
              <a:rPr lang="en-US" dirty="0" smtClean="0"/>
              <a:t>use a dry/wet brush to blend</a:t>
            </a:r>
          </a:p>
          <a:p>
            <a:r>
              <a:rPr lang="en-US" dirty="0" smtClean="0"/>
              <a:t>use black and white to shade or model*</a:t>
            </a:r>
          </a:p>
          <a:p>
            <a:endParaRPr lang="en-US" dirty="0"/>
          </a:p>
          <a:p>
            <a:r>
              <a:rPr lang="en-US" dirty="0" smtClean="0"/>
              <a:t>(*this is a monochromatic color scheme)</a:t>
            </a:r>
          </a:p>
        </p:txBody>
      </p:sp>
      <p:pic>
        <p:nvPicPr>
          <p:cNvPr id="8" name="Picture 7"/>
          <p:cNvPicPr>
            <a:picLocks noChangeAspect="1"/>
          </p:cNvPicPr>
          <p:nvPr/>
        </p:nvPicPr>
        <p:blipFill>
          <a:blip r:embed="rId3"/>
          <a:stretch>
            <a:fillRect/>
          </a:stretch>
        </p:blipFill>
        <p:spPr>
          <a:xfrm rot="984647">
            <a:off x="3479744" y="4147250"/>
            <a:ext cx="2285614" cy="2095146"/>
          </a:xfrm>
          <a:prstGeom prst="rect">
            <a:avLst/>
          </a:prstGeom>
        </p:spPr>
      </p:pic>
      <p:sp>
        <p:nvSpPr>
          <p:cNvPr id="9" name="TextBox 8"/>
          <p:cNvSpPr txBox="1"/>
          <p:nvPr/>
        </p:nvSpPr>
        <p:spPr>
          <a:xfrm>
            <a:off x="1" y="5793518"/>
            <a:ext cx="4403752" cy="1015663"/>
          </a:xfrm>
          <a:prstGeom prst="rect">
            <a:avLst/>
          </a:prstGeom>
          <a:noFill/>
        </p:spPr>
        <p:txBody>
          <a:bodyPr wrap="square" rtlCol="0">
            <a:spAutoFit/>
          </a:bodyPr>
          <a:lstStyle/>
          <a:p>
            <a:r>
              <a:rPr lang="en-US" sz="2400" b="1" dirty="0" smtClean="0"/>
              <a:t>WARNING: </a:t>
            </a:r>
          </a:p>
          <a:p>
            <a:r>
              <a:rPr lang="en-US" dirty="0" smtClean="0"/>
              <a:t>This material is “washable” only with some fabrics and only if treated immediately</a:t>
            </a:r>
            <a:endParaRPr lang="en-US" dirty="0"/>
          </a:p>
        </p:txBody>
      </p:sp>
    </p:spTree>
    <p:extLst>
      <p:ext uri="{BB962C8B-B14F-4D97-AF65-F5344CB8AC3E}">
        <p14:creationId xmlns:p14="http://schemas.microsoft.com/office/powerpoint/2010/main" val="14558375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RUBRIC</a:t>
            </a:r>
            <a:endParaRPr lang="en-US" dirty="0"/>
          </a:p>
        </p:txBody>
      </p:sp>
      <p:sp>
        <p:nvSpPr>
          <p:cNvPr id="4" name="TextBox 3"/>
          <p:cNvSpPr txBox="1"/>
          <p:nvPr/>
        </p:nvSpPr>
        <p:spPr>
          <a:xfrm>
            <a:off x="911121" y="1232972"/>
            <a:ext cx="7327847" cy="1477328"/>
          </a:xfrm>
          <a:prstGeom prst="rect">
            <a:avLst/>
          </a:prstGeom>
          <a:noFill/>
        </p:spPr>
        <p:txBody>
          <a:bodyPr wrap="none" rtlCol="0">
            <a:spAutoFit/>
          </a:bodyPr>
          <a:lstStyle/>
          <a:p>
            <a:pPr algn="ctr"/>
            <a:r>
              <a:rPr lang="en-US" dirty="0" smtClean="0"/>
              <a:t>You will be graded based on your application of technical skill demonstrated</a:t>
            </a:r>
          </a:p>
          <a:p>
            <a:pPr algn="ctr"/>
            <a:endParaRPr lang="en-US" dirty="0"/>
          </a:p>
          <a:p>
            <a:pPr algn="ctr"/>
            <a:r>
              <a:rPr lang="en-US" dirty="0" smtClean="0"/>
              <a:t>All “mini projects” compose a total of 30% of your final grade</a:t>
            </a:r>
          </a:p>
          <a:p>
            <a:pPr algn="ctr"/>
            <a:endParaRPr lang="en-US" dirty="0"/>
          </a:p>
          <a:p>
            <a:pPr algn="ctr"/>
            <a:r>
              <a:rPr lang="en-US" dirty="0" smtClean="0"/>
              <a:t>Below is an example of the rubric scale used for every mini project:</a:t>
            </a:r>
            <a:endParaRPr lang="en-US" dirty="0"/>
          </a:p>
        </p:txBody>
      </p:sp>
      <p:pic>
        <p:nvPicPr>
          <p:cNvPr id="5" name="Picture 4" descr="Screen Shot 2017-08-12 at 4.10.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0" y="2791315"/>
            <a:ext cx="6591300" cy="2794000"/>
          </a:xfrm>
          <a:prstGeom prst="rect">
            <a:avLst/>
          </a:prstGeom>
        </p:spPr>
      </p:pic>
      <p:sp>
        <p:nvSpPr>
          <p:cNvPr id="6" name="TextBox 5"/>
          <p:cNvSpPr txBox="1"/>
          <p:nvPr/>
        </p:nvSpPr>
        <p:spPr>
          <a:xfrm>
            <a:off x="303751" y="5621544"/>
            <a:ext cx="8531365" cy="923330"/>
          </a:xfrm>
          <a:prstGeom prst="rect">
            <a:avLst/>
          </a:prstGeom>
          <a:noFill/>
        </p:spPr>
        <p:txBody>
          <a:bodyPr wrap="square" rtlCol="0">
            <a:spAutoFit/>
          </a:bodyPr>
          <a:lstStyle/>
          <a:p>
            <a:pPr algn="ctr"/>
            <a:r>
              <a:rPr lang="en-US" dirty="0" smtClean="0"/>
              <a:t>If you receive a 5 for “Mastery” you’ve gone ABOVE &amp; BEYOND what I’ve demonstrated in class to further your knowledge. You may do this in your extra class time, after school during my office hours or at home. </a:t>
            </a:r>
            <a:endParaRPr lang="en-US" dirty="0"/>
          </a:p>
        </p:txBody>
      </p:sp>
    </p:spTree>
    <p:extLst>
      <p:ext uri="{BB962C8B-B14F-4D97-AF65-F5344CB8AC3E}">
        <p14:creationId xmlns:p14="http://schemas.microsoft.com/office/powerpoint/2010/main" val="11909879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a:t>
            </a:r>
            <a:endParaRPr lang="en-US" dirty="0"/>
          </a:p>
        </p:txBody>
      </p:sp>
      <p:pic>
        <p:nvPicPr>
          <p:cNvPr id="4" name="Content Placeholder 3"/>
          <p:cNvPicPr>
            <a:picLocks noGrp="1" noChangeAspect="1"/>
          </p:cNvPicPr>
          <p:nvPr>
            <p:ph idx="1"/>
          </p:nvPr>
        </p:nvPicPr>
        <p:blipFill>
          <a:blip r:embed="rId3"/>
          <a:srcRect l="5148" r="5148"/>
          <a:stretch>
            <a:fillRect/>
          </a:stretch>
        </p:blipFill>
        <p:spPr/>
      </p:pic>
    </p:spTree>
    <p:extLst>
      <p:ext uri="{BB962C8B-B14F-4D97-AF65-F5344CB8AC3E}">
        <p14:creationId xmlns:p14="http://schemas.microsoft.com/office/powerpoint/2010/main" val="6110119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t>
            </a:r>
            <a:endParaRPr lang="en-US" dirty="0"/>
          </a:p>
        </p:txBody>
      </p:sp>
      <p:pic>
        <p:nvPicPr>
          <p:cNvPr id="4" name="Content Placeholder 3"/>
          <p:cNvPicPr>
            <a:picLocks noGrp="1" noChangeAspect="1"/>
          </p:cNvPicPr>
          <p:nvPr>
            <p:ph idx="1"/>
          </p:nvPr>
        </p:nvPicPr>
        <p:blipFill>
          <a:blip r:embed="rId3"/>
          <a:srcRect t="1115" b="1115"/>
          <a:stretch>
            <a:fillRect/>
          </a:stretch>
        </p:blipFill>
        <p:spPr/>
      </p:pic>
    </p:spTree>
    <p:extLst>
      <p:ext uri="{BB962C8B-B14F-4D97-AF65-F5344CB8AC3E}">
        <p14:creationId xmlns:p14="http://schemas.microsoft.com/office/powerpoint/2010/main" val="6966457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ILLUSION</a:t>
            </a:r>
            <a:endParaRPr lang="en-US" dirty="0"/>
          </a:p>
        </p:txBody>
      </p:sp>
      <p:pic>
        <p:nvPicPr>
          <p:cNvPr id="4" name="Picture 3"/>
          <p:cNvPicPr>
            <a:picLocks noChangeAspect="1"/>
          </p:cNvPicPr>
          <p:nvPr/>
        </p:nvPicPr>
        <p:blipFill>
          <a:blip r:embed="rId3"/>
          <a:stretch>
            <a:fillRect/>
          </a:stretch>
        </p:blipFill>
        <p:spPr>
          <a:xfrm>
            <a:off x="431800" y="1417638"/>
            <a:ext cx="8255000" cy="4648200"/>
          </a:xfrm>
          <a:prstGeom prst="rect">
            <a:avLst/>
          </a:prstGeom>
        </p:spPr>
      </p:pic>
      <p:sp>
        <p:nvSpPr>
          <p:cNvPr id="5" name="TextBox 4"/>
          <p:cNvSpPr txBox="1"/>
          <p:nvPr/>
        </p:nvSpPr>
        <p:spPr>
          <a:xfrm>
            <a:off x="3386667" y="6368534"/>
            <a:ext cx="2331813" cy="369332"/>
          </a:xfrm>
          <a:prstGeom prst="rect">
            <a:avLst/>
          </a:prstGeom>
          <a:noFill/>
        </p:spPr>
        <p:txBody>
          <a:bodyPr wrap="none" rtlCol="0">
            <a:spAutoFit/>
          </a:bodyPr>
          <a:lstStyle/>
          <a:p>
            <a:r>
              <a:rPr lang="en-US" dirty="0" smtClean="0"/>
              <a:t>Do you see the circles? </a:t>
            </a:r>
          </a:p>
        </p:txBody>
      </p:sp>
    </p:spTree>
    <p:extLst>
      <p:ext uri="{BB962C8B-B14F-4D97-AF65-F5344CB8AC3E}">
        <p14:creationId xmlns:p14="http://schemas.microsoft.com/office/powerpoint/2010/main" val="102710184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rot="16200000">
            <a:off x="-453269" y="453267"/>
            <a:ext cx="5180215" cy="4273678"/>
          </a:xfrm>
          <a:prstGeom prst="rect">
            <a:avLst/>
          </a:prstGeom>
        </p:spPr>
      </p:pic>
      <p:pic>
        <p:nvPicPr>
          <p:cNvPr id="4" name="Picture 3"/>
          <p:cNvPicPr>
            <a:picLocks noChangeAspect="1"/>
          </p:cNvPicPr>
          <p:nvPr/>
        </p:nvPicPr>
        <p:blipFill>
          <a:blip r:embed="rId4"/>
          <a:stretch>
            <a:fillRect/>
          </a:stretch>
        </p:blipFill>
        <p:spPr>
          <a:xfrm>
            <a:off x="4259870" y="-1"/>
            <a:ext cx="4961015" cy="6985703"/>
          </a:xfrm>
          <a:prstGeom prst="rect">
            <a:avLst/>
          </a:prstGeom>
        </p:spPr>
      </p:pic>
      <p:sp>
        <p:nvSpPr>
          <p:cNvPr id="6" name="TextBox 5"/>
          <p:cNvSpPr txBox="1"/>
          <p:nvPr/>
        </p:nvSpPr>
        <p:spPr>
          <a:xfrm>
            <a:off x="277736" y="5429335"/>
            <a:ext cx="3833051" cy="769441"/>
          </a:xfrm>
          <a:prstGeom prst="rect">
            <a:avLst/>
          </a:prstGeom>
          <a:noFill/>
        </p:spPr>
        <p:txBody>
          <a:bodyPr wrap="none" rtlCol="0">
            <a:spAutoFit/>
          </a:bodyPr>
          <a:lstStyle/>
          <a:p>
            <a:r>
              <a:rPr lang="en-US" sz="4400" dirty="0" smtClean="0"/>
              <a:t>TROMPE D’OEIL</a:t>
            </a:r>
            <a:endParaRPr lang="en-US" sz="4400" dirty="0"/>
          </a:p>
        </p:txBody>
      </p:sp>
      <p:sp>
        <p:nvSpPr>
          <p:cNvPr id="7" name="TextBox 6"/>
          <p:cNvSpPr txBox="1"/>
          <p:nvPr/>
        </p:nvSpPr>
        <p:spPr>
          <a:xfrm>
            <a:off x="1091420" y="6248808"/>
            <a:ext cx="1627369" cy="369332"/>
          </a:xfrm>
          <a:prstGeom prst="rect">
            <a:avLst/>
          </a:prstGeom>
          <a:noFill/>
        </p:spPr>
        <p:txBody>
          <a:bodyPr wrap="none" rtlCol="0">
            <a:spAutoFit/>
          </a:bodyPr>
          <a:lstStyle/>
          <a:p>
            <a:r>
              <a:rPr lang="en-US" dirty="0" smtClean="0"/>
              <a:t>Trick of the Eye</a:t>
            </a:r>
            <a:endParaRPr lang="en-US" dirty="0"/>
          </a:p>
        </p:txBody>
      </p:sp>
      <p:sp>
        <p:nvSpPr>
          <p:cNvPr id="8" name="TextBox 7"/>
          <p:cNvSpPr txBox="1"/>
          <p:nvPr/>
        </p:nvSpPr>
        <p:spPr>
          <a:xfrm>
            <a:off x="4979820" y="6248808"/>
            <a:ext cx="1520969" cy="369332"/>
          </a:xfrm>
          <a:prstGeom prst="rect">
            <a:avLst/>
          </a:prstGeom>
          <a:noFill/>
        </p:spPr>
        <p:txBody>
          <a:bodyPr wrap="none" rtlCol="0">
            <a:spAutoFit/>
          </a:bodyPr>
          <a:lstStyle/>
          <a:p>
            <a:r>
              <a:rPr lang="en-US" dirty="0" smtClean="0">
                <a:hlinkClick r:id="rId5"/>
              </a:rPr>
              <a:t>Loop Arts Fest</a:t>
            </a:r>
            <a:endParaRPr lang="en-US" dirty="0"/>
          </a:p>
        </p:txBody>
      </p:sp>
    </p:spTree>
    <p:extLst>
      <p:ext uri="{BB962C8B-B14F-4D97-AF65-F5344CB8AC3E}">
        <p14:creationId xmlns:p14="http://schemas.microsoft.com/office/powerpoint/2010/main" val="1579298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RICHARD HAAS</a:t>
            </a:r>
            <a:endParaRPr lang="en-US" dirty="0"/>
          </a:p>
        </p:txBody>
      </p:sp>
      <p:pic>
        <p:nvPicPr>
          <p:cNvPr id="4" name="Picture 3"/>
          <p:cNvPicPr>
            <a:picLocks noChangeAspect="1"/>
          </p:cNvPicPr>
          <p:nvPr/>
        </p:nvPicPr>
        <p:blipFill>
          <a:blip r:embed="rId3"/>
          <a:stretch>
            <a:fillRect/>
          </a:stretch>
        </p:blipFill>
        <p:spPr>
          <a:xfrm>
            <a:off x="812803" y="1210732"/>
            <a:ext cx="7543800" cy="5475339"/>
          </a:xfrm>
          <a:prstGeom prst="rect">
            <a:avLst/>
          </a:prstGeom>
        </p:spPr>
      </p:pic>
    </p:spTree>
    <p:extLst>
      <p:ext uri="{BB962C8B-B14F-4D97-AF65-F5344CB8AC3E}">
        <p14:creationId xmlns:p14="http://schemas.microsoft.com/office/powerpoint/2010/main" val="17340034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99216"/>
          </a:xfrm>
        </p:spPr>
        <p:txBody>
          <a:bodyPr>
            <a:noAutofit/>
          </a:bodyPr>
          <a:lstStyle/>
          <a:p>
            <a:r>
              <a:rPr lang="en-US" dirty="0" smtClean="0"/>
              <a:t>THIRD</a:t>
            </a:r>
            <a:br>
              <a:rPr lang="en-US" dirty="0" smtClean="0"/>
            </a:br>
            <a:r>
              <a:rPr lang="en-US" dirty="0" smtClean="0"/>
              <a:t>VALUE SCALE</a:t>
            </a:r>
            <a:endParaRPr lang="en-US" dirty="0"/>
          </a:p>
        </p:txBody>
      </p:sp>
      <p:pic>
        <p:nvPicPr>
          <p:cNvPr id="4" name="Picture 3"/>
          <p:cNvPicPr>
            <a:picLocks noChangeAspect="1"/>
          </p:cNvPicPr>
          <p:nvPr/>
        </p:nvPicPr>
        <p:blipFill rotWithShape="1">
          <a:blip r:embed="rId3"/>
          <a:srcRect b="29265"/>
          <a:stretch/>
        </p:blipFill>
        <p:spPr>
          <a:xfrm>
            <a:off x="311944" y="3144082"/>
            <a:ext cx="8617476" cy="2764774"/>
          </a:xfrm>
          <a:prstGeom prst="rect">
            <a:avLst/>
          </a:prstGeom>
        </p:spPr>
      </p:pic>
      <p:sp>
        <p:nvSpPr>
          <p:cNvPr id="5" name="TextBox 4"/>
          <p:cNvSpPr txBox="1"/>
          <p:nvPr/>
        </p:nvSpPr>
        <p:spPr>
          <a:xfrm>
            <a:off x="367165" y="2497751"/>
            <a:ext cx="1316962" cy="646331"/>
          </a:xfrm>
          <a:prstGeom prst="rect">
            <a:avLst/>
          </a:prstGeom>
          <a:noFill/>
        </p:spPr>
        <p:txBody>
          <a:bodyPr wrap="none" rtlCol="0">
            <a:spAutoFit/>
          </a:bodyPr>
          <a:lstStyle/>
          <a:p>
            <a:r>
              <a:rPr lang="en-US" sz="3600" b="1" dirty="0" smtClean="0">
                <a:solidFill>
                  <a:srgbClr val="CD0202"/>
                </a:solidFill>
              </a:rPr>
              <a:t>LIGHT</a:t>
            </a:r>
            <a:endParaRPr lang="en-US" sz="3600" b="1" dirty="0">
              <a:solidFill>
                <a:srgbClr val="CD0202"/>
              </a:solidFill>
            </a:endParaRPr>
          </a:p>
        </p:txBody>
      </p:sp>
      <p:sp>
        <p:nvSpPr>
          <p:cNvPr id="6" name="TextBox 5"/>
          <p:cNvSpPr txBox="1"/>
          <p:nvPr/>
        </p:nvSpPr>
        <p:spPr>
          <a:xfrm>
            <a:off x="7520093" y="2497751"/>
            <a:ext cx="1267820" cy="646331"/>
          </a:xfrm>
          <a:prstGeom prst="rect">
            <a:avLst/>
          </a:prstGeom>
          <a:noFill/>
        </p:spPr>
        <p:txBody>
          <a:bodyPr wrap="none" rtlCol="0">
            <a:spAutoFit/>
          </a:bodyPr>
          <a:lstStyle/>
          <a:p>
            <a:r>
              <a:rPr lang="en-US" sz="3600" b="1" dirty="0" smtClean="0">
                <a:solidFill>
                  <a:srgbClr val="CD0202"/>
                </a:solidFill>
              </a:rPr>
              <a:t>DARK</a:t>
            </a:r>
            <a:endParaRPr lang="en-US" sz="3600" b="1" dirty="0">
              <a:solidFill>
                <a:srgbClr val="CD0202"/>
              </a:solidFill>
            </a:endParaRPr>
          </a:p>
        </p:txBody>
      </p:sp>
      <p:cxnSp>
        <p:nvCxnSpPr>
          <p:cNvPr id="10" name="Straight Arrow Connector 9"/>
          <p:cNvCxnSpPr/>
          <p:nvPr/>
        </p:nvCxnSpPr>
        <p:spPr>
          <a:xfrm>
            <a:off x="2774779" y="2843982"/>
            <a:ext cx="3685900" cy="13805"/>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 y="1734331"/>
            <a:ext cx="9144000" cy="369332"/>
          </a:xfrm>
          <a:prstGeom prst="rect">
            <a:avLst/>
          </a:prstGeom>
          <a:noFill/>
        </p:spPr>
        <p:txBody>
          <a:bodyPr wrap="square" rtlCol="0">
            <a:spAutoFit/>
          </a:bodyPr>
          <a:lstStyle/>
          <a:p>
            <a:pPr algn="ctr"/>
            <a:r>
              <a:rPr lang="en-US" baseline="0" dirty="0" smtClean="0"/>
              <a:t>Value is the lightness or darkness in an image; usually referenced</a:t>
            </a:r>
            <a:r>
              <a:rPr lang="en-US" dirty="0" smtClean="0"/>
              <a:t> as a scale or spectrum</a:t>
            </a:r>
            <a:endParaRPr lang="en-US" dirty="0"/>
          </a:p>
        </p:txBody>
      </p:sp>
    </p:spTree>
    <p:extLst>
      <p:ext uri="{BB962C8B-B14F-4D97-AF65-F5344CB8AC3E}">
        <p14:creationId xmlns:p14="http://schemas.microsoft.com/office/powerpoint/2010/main" val="4109481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a:t>
            </a:r>
            <a:endParaRPr lang="en-US" dirty="0"/>
          </a:p>
        </p:txBody>
      </p:sp>
      <p:pic>
        <p:nvPicPr>
          <p:cNvPr id="4" name="Picture 3"/>
          <p:cNvPicPr>
            <a:picLocks noChangeAspect="1"/>
          </p:cNvPicPr>
          <p:nvPr/>
        </p:nvPicPr>
        <p:blipFill>
          <a:blip r:embed="rId3"/>
          <a:stretch>
            <a:fillRect/>
          </a:stretch>
        </p:blipFill>
        <p:spPr>
          <a:xfrm>
            <a:off x="457200" y="1417638"/>
            <a:ext cx="8051800" cy="5181600"/>
          </a:xfrm>
          <a:prstGeom prst="rect">
            <a:avLst/>
          </a:prstGeom>
        </p:spPr>
      </p:pic>
    </p:spTree>
    <p:extLst>
      <p:ext uri="{BB962C8B-B14F-4D97-AF65-F5344CB8AC3E}">
        <p14:creationId xmlns:p14="http://schemas.microsoft.com/office/powerpoint/2010/main" val="16572301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3877</TotalTime>
  <Words>1565</Words>
  <Application>Microsoft Macintosh PowerPoint</Application>
  <PresentationFormat>On-screen Show (4:3)</PresentationFormat>
  <Paragraphs>131</Paragraphs>
  <Slides>21</Slides>
  <Notes>14</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POSITIVE &amp; NEGATIVE SPACE</vt:lpstr>
      <vt:lpstr>PowerPoint Presentation</vt:lpstr>
      <vt:lpstr>FIRST</vt:lpstr>
      <vt:lpstr>SECOND</vt:lpstr>
      <vt:lpstr>OPTICAL ILLUSION</vt:lpstr>
      <vt:lpstr>PowerPoint Presentation</vt:lpstr>
      <vt:lpstr>RICHARD HAAS</vt:lpstr>
      <vt:lpstr>THIRD VALUE SCALE</vt:lpstr>
      <vt:lpstr>METHODS </vt:lpstr>
      <vt:lpstr>In Your Journal…</vt:lpstr>
      <vt:lpstr>STILL LIFE</vt:lpstr>
      <vt:lpstr>AMBROSIUS BOSSCHAERT the Elder</vt:lpstr>
      <vt:lpstr>MINI PROJECT: STILL LIFE</vt:lpstr>
      <vt:lpstr>NOW </vt:lpstr>
      <vt:lpstr>WORK TIME</vt:lpstr>
      <vt:lpstr>SIDE 2: LIGHT SOURCE</vt:lpstr>
      <vt:lpstr>PRO TIPS YO!</vt:lpstr>
      <vt:lpstr>PRO TIPS YO!</vt:lpstr>
      <vt:lpstr>PRO TIPS YO!</vt:lpstr>
      <vt:lpstr>PRO TIPS YO!</vt:lpstr>
      <vt:lpstr>RUBRIC</vt:lpstr>
    </vt:vector>
  </TitlesOfParts>
  <Company>TBHS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Rosemary Ziegler</dc:creator>
  <cp:lastModifiedBy>Rosemary Ziegler</cp:lastModifiedBy>
  <cp:revision>33</cp:revision>
  <dcterms:created xsi:type="dcterms:W3CDTF">2017-08-12T02:04:10Z</dcterms:created>
  <dcterms:modified xsi:type="dcterms:W3CDTF">2017-09-05T01:44:58Z</dcterms:modified>
</cp:coreProperties>
</file>