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57" r:id="rId3"/>
    <p:sldId id="258" r:id="rId4"/>
    <p:sldId id="259" r:id="rId5"/>
    <p:sldId id="269" r:id="rId6"/>
    <p:sldId id="270" r:id="rId7"/>
    <p:sldId id="260" r:id="rId8"/>
    <p:sldId id="261" r:id="rId9"/>
    <p:sldId id="268" r:id="rId10"/>
    <p:sldId id="263" r:id="rId11"/>
    <p:sldId id="264" r:id="rId12"/>
    <p:sldId id="262" r:id="rId13"/>
    <p:sldId id="265" r:id="rId14"/>
    <p:sldId id="266"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682" autoAdjust="0"/>
  </p:normalViewPr>
  <p:slideViewPr>
    <p:cSldViewPr snapToGrid="0" snapToObjects="1">
      <p:cViewPr varScale="1">
        <p:scale>
          <a:sx n="82" d="100"/>
          <a:sy n="82" d="100"/>
        </p:scale>
        <p:origin x="1644"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DD83EB-7753-4A46-9509-4A516C0A3907}" type="datetimeFigureOut">
              <a:rPr lang="en-US" smtClean="0"/>
              <a:t>8/28/2017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55E4F8-2862-9B40-ADF9-ECAD1EECAB50}" type="slidenum">
              <a:rPr lang="en-US" smtClean="0"/>
              <a:t>‹#›</a:t>
            </a:fld>
            <a:endParaRPr lang="en-US"/>
          </a:p>
        </p:txBody>
      </p:sp>
    </p:spTree>
    <p:extLst>
      <p:ext uri="{BB962C8B-B14F-4D97-AF65-F5344CB8AC3E}">
        <p14:creationId xmlns:p14="http://schemas.microsoft.com/office/powerpoint/2010/main" val="12509362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Shout out some of the things that you wrote down</a:t>
            </a:r>
            <a:r>
              <a:rPr lang="is-IS" dirty="0" smtClean="0"/>
              <a:t>… Did anyone say window panes, red curtains, water tanks, tin roof, spanish</a:t>
            </a:r>
            <a:r>
              <a:rPr lang="is-IS" baseline="0" dirty="0" smtClean="0"/>
              <a:t> tile roof, </a:t>
            </a:r>
            <a:r>
              <a:rPr lang="is-IS" dirty="0" smtClean="0"/>
              <a:t>street</a:t>
            </a:r>
            <a:r>
              <a:rPr lang="is-IS" baseline="0" dirty="0" smtClean="0"/>
              <a:t> signs...</a:t>
            </a:r>
            <a:endParaRPr lang="en-US" dirty="0"/>
          </a:p>
        </p:txBody>
      </p:sp>
      <p:sp>
        <p:nvSpPr>
          <p:cNvPr id="4" name="Slide Number Placeholder 3"/>
          <p:cNvSpPr>
            <a:spLocks noGrp="1"/>
          </p:cNvSpPr>
          <p:nvPr>
            <p:ph type="sldNum" sz="quarter" idx="10"/>
          </p:nvPr>
        </p:nvSpPr>
        <p:spPr/>
        <p:txBody>
          <a:bodyPr/>
          <a:lstStyle/>
          <a:p>
            <a:fld id="{8055E4F8-2862-9B40-ADF9-ECAD1EECAB50}" type="slidenum">
              <a:rPr lang="en-US" smtClean="0"/>
              <a:t>1</a:t>
            </a:fld>
            <a:endParaRPr lang="en-US"/>
          </a:p>
        </p:txBody>
      </p:sp>
    </p:spTree>
    <p:extLst>
      <p:ext uri="{BB962C8B-B14F-4D97-AF65-F5344CB8AC3E}">
        <p14:creationId xmlns:p14="http://schemas.microsoft.com/office/powerpoint/2010/main" val="2544194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Observation does not have to be a physical object or person. In fact, many times artists are trying</a:t>
            </a:r>
            <a:r>
              <a:rPr lang="en-US" baseline="0" dirty="0" smtClean="0"/>
              <a:t> to observe and communicate the unseen. Comedians and comic artists are similar in that they find a quirk or similarity in human behavior and exploit that for humor. </a:t>
            </a:r>
            <a:endParaRPr lang="en-US" dirty="0"/>
          </a:p>
        </p:txBody>
      </p:sp>
      <p:sp>
        <p:nvSpPr>
          <p:cNvPr id="4" name="Slide Number Placeholder 3"/>
          <p:cNvSpPr>
            <a:spLocks noGrp="1"/>
          </p:cNvSpPr>
          <p:nvPr>
            <p:ph type="sldNum" sz="quarter" idx="10"/>
          </p:nvPr>
        </p:nvSpPr>
        <p:spPr/>
        <p:txBody>
          <a:bodyPr/>
          <a:lstStyle/>
          <a:p>
            <a:fld id="{8055E4F8-2862-9B40-ADF9-ECAD1EECAB50}" type="slidenum">
              <a:rPr lang="en-US" smtClean="0"/>
              <a:t>11</a:t>
            </a:fld>
            <a:endParaRPr lang="en-US"/>
          </a:p>
        </p:txBody>
      </p:sp>
    </p:spTree>
    <p:extLst>
      <p:ext uri="{BB962C8B-B14F-4D97-AF65-F5344CB8AC3E}">
        <p14:creationId xmlns:p14="http://schemas.microsoft.com/office/powerpoint/2010/main" val="2046589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impressionist</a:t>
            </a:r>
            <a:r>
              <a:rPr lang="en-US" baseline="0" dirty="0" smtClean="0"/>
              <a:t> artists like Van Gogh, Monet, </a:t>
            </a:r>
            <a:r>
              <a:rPr lang="en-US" baseline="0" dirty="0" err="1" smtClean="0"/>
              <a:t>Manet</a:t>
            </a:r>
            <a:r>
              <a:rPr lang="en-US" baseline="0" dirty="0" smtClean="0"/>
              <a:t>, </a:t>
            </a:r>
            <a:r>
              <a:rPr lang="en-US" baseline="0" dirty="0" err="1" smtClean="0"/>
              <a:t>Pissaro</a:t>
            </a:r>
            <a:r>
              <a:rPr lang="en-US" baseline="0" dirty="0" smtClean="0"/>
              <a:t> and Renoir all tried to capture a moment in time with their paintings. They would sit outside with their pallets and paint to create (quickly) exactly what they saw (this is call en </a:t>
            </a:r>
            <a:r>
              <a:rPr lang="en-US" baseline="0" dirty="0" err="1" smtClean="0"/>
              <a:t>pleine</a:t>
            </a:r>
            <a:r>
              <a:rPr lang="en-US" baseline="0" dirty="0" smtClean="0"/>
              <a:t> </a:t>
            </a:r>
            <a:r>
              <a:rPr lang="en-US" baseline="0" dirty="0" err="1" smtClean="0"/>
              <a:t>aire</a:t>
            </a:r>
            <a:r>
              <a:rPr lang="en-US" baseline="0" dirty="0" smtClean="0"/>
              <a:t>). Monet was specifically interested in light. He painted the image of Rouen Cathedral over 75 times from his apartment window across the street (obsessive? yes) but each of the images has a distinct feel of tone to it because of the way light is portrayed (7pm on a rainy day </a:t>
            </a:r>
            <a:r>
              <a:rPr lang="en-US" baseline="0" dirty="0" err="1" smtClean="0"/>
              <a:t>vs</a:t>
            </a:r>
            <a:r>
              <a:rPr lang="en-US" baseline="0" dirty="0" smtClean="0"/>
              <a:t> 12 noon on a sunny day). </a:t>
            </a:r>
            <a:endParaRPr lang="en-US" dirty="0"/>
          </a:p>
        </p:txBody>
      </p:sp>
      <p:sp>
        <p:nvSpPr>
          <p:cNvPr id="4" name="Slide Number Placeholder 3"/>
          <p:cNvSpPr>
            <a:spLocks noGrp="1"/>
          </p:cNvSpPr>
          <p:nvPr>
            <p:ph type="sldNum" sz="quarter" idx="10"/>
          </p:nvPr>
        </p:nvSpPr>
        <p:spPr/>
        <p:txBody>
          <a:bodyPr/>
          <a:lstStyle/>
          <a:p>
            <a:fld id="{8055E4F8-2862-9B40-ADF9-ECAD1EECAB50}" type="slidenum">
              <a:rPr lang="en-US" smtClean="0"/>
              <a:t>12</a:t>
            </a:fld>
            <a:endParaRPr lang="en-US"/>
          </a:p>
        </p:txBody>
      </p:sp>
    </p:spTree>
    <p:extLst>
      <p:ext uri="{BB962C8B-B14F-4D97-AF65-F5344CB8AC3E}">
        <p14:creationId xmlns:p14="http://schemas.microsoft.com/office/powerpoint/2010/main" val="3335425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Piet</a:t>
            </a:r>
            <a:r>
              <a:rPr lang="en-US" baseline="0" dirty="0" smtClean="0"/>
              <a:t> Mondrian’s artwork is similar to that of Mark Rothko, often when people see it they are unimpressed because it is so simple. On the other hand I am </a:t>
            </a:r>
            <a:r>
              <a:rPr lang="en-US" baseline="0" dirty="0" err="1" smtClean="0"/>
              <a:t>WOWed</a:t>
            </a:r>
            <a:r>
              <a:rPr lang="en-US" baseline="0" dirty="0" smtClean="0"/>
              <a:t> because he is able to create an interesting image with only 4 colors and straight lines. That is a challenge. I was further impressed when I found out that it was supposed to represent the sights and sounds of a city. </a:t>
            </a:r>
            <a:r>
              <a:rPr lang="en-US" dirty="0" smtClean="0"/>
              <a:t>Can you see how this might represent a city?</a:t>
            </a:r>
          </a:p>
          <a:p>
            <a:endParaRPr lang="en-US" dirty="0" smtClean="0"/>
          </a:p>
          <a:p>
            <a:r>
              <a:rPr lang="en-US" dirty="0" smtClean="0"/>
              <a:t>The Saint Louis Art Museum has a</a:t>
            </a:r>
            <a:r>
              <a:rPr lang="en-US" baseline="0" dirty="0" smtClean="0"/>
              <a:t> Mondrian on view right now (3</a:t>
            </a:r>
            <a:r>
              <a:rPr lang="en-US" baseline="30000" dirty="0" smtClean="0"/>
              <a:t>rd</a:t>
            </a:r>
            <a:r>
              <a:rPr lang="en-US" baseline="0" dirty="0" smtClean="0"/>
              <a:t> floor far left corner) if you’re interested. </a:t>
            </a:r>
            <a:endParaRPr lang="en-US" dirty="0"/>
          </a:p>
        </p:txBody>
      </p:sp>
      <p:sp>
        <p:nvSpPr>
          <p:cNvPr id="4" name="Slide Number Placeholder 3"/>
          <p:cNvSpPr>
            <a:spLocks noGrp="1"/>
          </p:cNvSpPr>
          <p:nvPr>
            <p:ph type="sldNum" sz="quarter" idx="10"/>
          </p:nvPr>
        </p:nvSpPr>
        <p:spPr/>
        <p:txBody>
          <a:bodyPr/>
          <a:lstStyle/>
          <a:p>
            <a:fld id="{8055E4F8-2862-9B40-ADF9-ECAD1EECAB50}" type="slidenum">
              <a:rPr lang="en-US" smtClean="0"/>
              <a:t>13</a:t>
            </a:fld>
            <a:endParaRPr lang="en-US"/>
          </a:p>
        </p:txBody>
      </p:sp>
    </p:spTree>
    <p:extLst>
      <p:ext uri="{BB962C8B-B14F-4D97-AF65-F5344CB8AC3E}">
        <p14:creationId xmlns:p14="http://schemas.microsoft.com/office/powerpoint/2010/main" val="942172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Keep</a:t>
            </a:r>
            <a:r>
              <a:rPr lang="en-US" baseline="0" dirty="0" smtClean="0"/>
              <a:t> your minds open to observations over the next weeks and months as you will be expected to invent a project based on OBSERVATION. </a:t>
            </a:r>
          </a:p>
          <a:p>
            <a:endParaRPr lang="en-US" baseline="0" dirty="0" smtClean="0"/>
          </a:p>
          <a:p>
            <a:r>
              <a:rPr lang="en-US" baseline="0" dirty="0" smtClean="0"/>
              <a:t>Don’t worry, prior to starting our independent projects you will have a day to research. </a:t>
            </a:r>
            <a:r>
              <a:rPr lang="en-US" dirty="0" smtClean="0"/>
              <a:t>The next step, prior to creating your</a:t>
            </a:r>
            <a:r>
              <a:rPr lang="en-US" baseline="0" dirty="0" smtClean="0"/>
              <a:t> independent project is to research artists, topics, artworks, etc. that interest you. We will spend a day in the library beginning that research together as a group. </a:t>
            </a:r>
            <a:endParaRPr lang="en-US" dirty="0"/>
          </a:p>
        </p:txBody>
      </p:sp>
      <p:sp>
        <p:nvSpPr>
          <p:cNvPr id="4" name="Slide Number Placeholder 3"/>
          <p:cNvSpPr>
            <a:spLocks noGrp="1"/>
          </p:cNvSpPr>
          <p:nvPr>
            <p:ph type="sldNum" sz="quarter" idx="10"/>
          </p:nvPr>
        </p:nvSpPr>
        <p:spPr/>
        <p:txBody>
          <a:bodyPr/>
          <a:lstStyle/>
          <a:p>
            <a:fld id="{8055E4F8-2862-9B40-ADF9-ECAD1EECAB50}" type="slidenum">
              <a:rPr lang="en-US" smtClean="0"/>
              <a:t>14</a:t>
            </a:fld>
            <a:endParaRPr lang="en-US"/>
          </a:p>
        </p:txBody>
      </p:sp>
    </p:spTree>
    <p:extLst>
      <p:ext uri="{BB962C8B-B14F-4D97-AF65-F5344CB8AC3E}">
        <p14:creationId xmlns:p14="http://schemas.microsoft.com/office/powerpoint/2010/main" val="3625512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your journal to complete these sentences (use at</a:t>
            </a:r>
            <a:r>
              <a:rPr lang="en-US" baseline="0" dirty="0" smtClean="0"/>
              <a:t> least one word per blank). When you’re done pick your most interesting observation and write it on the board. Now tell your shoulder partner what you wrote down.</a:t>
            </a:r>
            <a:endParaRPr lang="en-US" dirty="0"/>
          </a:p>
        </p:txBody>
      </p:sp>
      <p:sp>
        <p:nvSpPr>
          <p:cNvPr id="4" name="Slide Number Placeholder 3"/>
          <p:cNvSpPr>
            <a:spLocks noGrp="1"/>
          </p:cNvSpPr>
          <p:nvPr>
            <p:ph type="sldNum" sz="quarter" idx="10"/>
          </p:nvPr>
        </p:nvSpPr>
        <p:spPr/>
        <p:txBody>
          <a:bodyPr/>
          <a:lstStyle/>
          <a:p>
            <a:fld id="{8055E4F8-2862-9B40-ADF9-ECAD1EECAB50}" type="slidenum">
              <a:rPr lang="en-US" smtClean="0"/>
              <a:t>2</a:t>
            </a:fld>
            <a:endParaRPr lang="en-US"/>
          </a:p>
        </p:txBody>
      </p:sp>
    </p:spTree>
    <p:extLst>
      <p:ext uri="{BB962C8B-B14F-4D97-AF65-F5344CB8AC3E}">
        <p14:creationId xmlns:p14="http://schemas.microsoft.com/office/powerpoint/2010/main" val="3897797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Observation is our first UNIT in class: </a:t>
            </a:r>
            <a:r>
              <a:rPr lang="en-US" b="1" dirty="0" smtClean="0"/>
              <a:t>Artists</a:t>
            </a:r>
            <a:r>
              <a:rPr lang="en-US" b="1" baseline="0" dirty="0" smtClean="0"/>
              <a:t> observe and respond to the world </a:t>
            </a:r>
          </a:p>
          <a:p>
            <a:endParaRPr lang="en-US" b="1" dirty="0"/>
          </a:p>
        </p:txBody>
      </p:sp>
      <p:sp>
        <p:nvSpPr>
          <p:cNvPr id="4" name="Slide Number Placeholder 3"/>
          <p:cNvSpPr>
            <a:spLocks noGrp="1"/>
          </p:cNvSpPr>
          <p:nvPr>
            <p:ph type="sldNum" sz="quarter" idx="10"/>
          </p:nvPr>
        </p:nvSpPr>
        <p:spPr/>
        <p:txBody>
          <a:bodyPr/>
          <a:lstStyle/>
          <a:p>
            <a:fld id="{8055E4F8-2862-9B40-ADF9-ECAD1EECAB50}" type="slidenum">
              <a:rPr lang="en-US" smtClean="0"/>
              <a:t>4</a:t>
            </a:fld>
            <a:endParaRPr lang="en-US"/>
          </a:p>
        </p:txBody>
      </p:sp>
    </p:spTree>
    <p:extLst>
      <p:ext uri="{BB962C8B-B14F-4D97-AF65-F5344CB8AC3E}">
        <p14:creationId xmlns:p14="http://schemas.microsoft.com/office/powerpoint/2010/main" val="1451815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Create</a:t>
            </a:r>
            <a:r>
              <a:rPr lang="en-US" baseline="0" dirty="0" smtClean="0"/>
              <a:t> a list on the board of the appropriate items that students mention</a:t>
            </a:r>
            <a:r>
              <a:rPr lang="is-IS" baseline="0" dirty="0" smtClean="0"/>
              <a:t>… Behaviors, emotions, cultures, clothing, relationships, colors, nature, lines, textures, shapes, patterns, light, etc.</a:t>
            </a:r>
            <a:endParaRPr lang="en-US" dirty="0"/>
          </a:p>
        </p:txBody>
      </p:sp>
      <p:sp>
        <p:nvSpPr>
          <p:cNvPr id="4" name="Slide Number Placeholder 3"/>
          <p:cNvSpPr>
            <a:spLocks noGrp="1"/>
          </p:cNvSpPr>
          <p:nvPr>
            <p:ph type="sldNum" sz="quarter" idx="10"/>
          </p:nvPr>
        </p:nvSpPr>
        <p:spPr/>
        <p:txBody>
          <a:bodyPr/>
          <a:lstStyle/>
          <a:p>
            <a:fld id="{8055E4F8-2862-9B40-ADF9-ECAD1EECAB50}" type="slidenum">
              <a:rPr lang="en-US" smtClean="0"/>
              <a:t>5</a:t>
            </a:fld>
            <a:endParaRPr lang="en-US"/>
          </a:p>
        </p:txBody>
      </p:sp>
    </p:spTree>
    <p:extLst>
      <p:ext uri="{BB962C8B-B14F-4D97-AF65-F5344CB8AC3E}">
        <p14:creationId xmlns:p14="http://schemas.microsoft.com/office/powerpoint/2010/main" val="337938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the following presentation </a:t>
            </a:r>
            <a:r>
              <a:rPr lang="en-US" baseline="0" dirty="0" smtClean="0"/>
              <a:t>to inform your research. If there’s an artist you’re interested in write their name in the RED section of your journal to review at a later date.</a:t>
            </a:r>
            <a:endParaRPr lang="en-US" dirty="0"/>
          </a:p>
        </p:txBody>
      </p:sp>
      <p:sp>
        <p:nvSpPr>
          <p:cNvPr id="4" name="Slide Number Placeholder 3"/>
          <p:cNvSpPr>
            <a:spLocks noGrp="1"/>
          </p:cNvSpPr>
          <p:nvPr>
            <p:ph type="sldNum" sz="quarter" idx="10"/>
          </p:nvPr>
        </p:nvSpPr>
        <p:spPr/>
        <p:txBody>
          <a:bodyPr/>
          <a:lstStyle/>
          <a:p>
            <a:fld id="{8055E4F8-2862-9B40-ADF9-ECAD1EECAB50}" type="slidenum">
              <a:rPr lang="en-US" smtClean="0"/>
              <a:t>6</a:t>
            </a:fld>
            <a:endParaRPr lang="en-US"/>
          </a:p>
        </p:txBody>
      </p:sp>
    </p:spTree>
    <p:extLst>
      <p:ext uri="{BB962C8B-B14F-4D97-AF65-F5344CB8AC3E}">
        <p14:creationId xmlns:p14="http://schemas.microsoft.com/office/powerpoint/2010/main" val="4181194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am going to introduce to you a number of artists who are known “observers.” If during the presentation</a:t>
            </a:r>
            <a:r>
              <a:rPr lang="en-US" baseline="0" dirty="0" smtClean="0"/>
              <a:t> you find someone’s artwork who is specifically interesting or enjoyable to you please make note in the back of your journal on the “RED” pages for future reference. </a:t>
            </a:r>
          </a:p>
          <a:p>
            <a:endParaRPr lang="en-US" baseline="0" dirty="0" smtClean="0"/>
          </a:p>
          <a:p>
            <a:r>
              <a:rPr lang="en-US" baseline="0" dirty="0" smtClean="0"/>
              <a:t>Paul Cezanne was well known for what are called “still lives;” where an artist will place objects on a table or area and try to replicate those objects using different materials. </a:t>
            </a:r>
            <a:endParaRPr lang="en-US" dirty="0"/>
          </a:p>
        </p:txBody>
      </p:sp>
      <p:sp>
        <p:nvSpPr>
          <p:cNvPr id="4" name="Slide Number Placeholder 3"/>
          <p:cNvSpPr>
            <a:spLocks noGrp="1"/>
          </p:cNvSpPr>
          <p:nvPr>
            <p:ph type="sldNum" sz="quarter" idx="10"/>
          </p:nvPr>
        </p:nvSpPr>
        <p:spPr/>
        <p:txBody>
          <a:bodyPr/>
          <a:lstStyle/>
          <a:p>
            <a:fld id="{8055E4F8-2862-9B40-ADF9-ECAD1EECAB50}" type="slidenum">
              <a:rPr lang="en-US" smtClean="0"/>
              <a:t>7</a:t>
            </a:fld>
            <a:endParaRPr lang="en-US"/>
          </a:p>
        </p:txBody>
      </p:sp>
    </p:spTree>
    <p:extLst>
      <p:ext uri="{BB962C8B-B14F-4D97-AF65-F5344CB8AC3E}">
        <p14:creationId xmlns:p14="http://schemas.microsoft.com/office/powerpoint/2010/main" val="3086897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Created in 1935 by the American Federal government the Works Progress Administration to create jobs for citizens, specifically</a:t>
            </a:r>
            <a:r>
              <a:rPr lang="en-US" baseline="0" dirty="0" smtClean="0"/>
              <a:t> artists. Her photographs depicted and captured a scene of mid-western life that could then be viewed by people across the world and throughout time.</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is-IS" baseline="0" dirty="0" smtClean="0"/>
              <a:t>Artist J</a:t>
            </a:r>
            <a:r>
              <a:rPr lang="en-US" baseline="0" dirty="0" smtClean="0"/>
              <a:t>o</a:t>
            </a:r>
            <a:r>
              <a:rPr lang="is-IS" baseline="0" dirty="0" smtClean="0"/>
              <a:t>rdan Lloyd </a:t>
            </a:r>
            <a:r>
              <a:rPr lang="en-US" baseline="0" dirty="0" smtClean="0"/>
              <a:t>is colorizing photos like these; it makes the historic moment more reachable; the </a:t>
            </a:r>
            <a:r>
              <a:rPr lang="is-IS" baseline="0" dirty="0" smtClean="0"/>
              <a:t>people look more real, current, etc. For more information about Lloyd’s work follow the link about colorizing photos. </a:t>
            </a:r>
            <a:endParaRPr lang="en-US" dirty="0"/>
          </a:p>
        </p:txBody>
      </p:sp>
      <p:sp>
        <p:nvSpPr>
          <p:cNvPr id="4" name="Slide Number Placeholder 3"/>
          <p:cNvSpPr>
            <a:spLocks noGrp="1"/>
          </p:cNvSpPr>
          <p:nvPr>
            <p:ph type="sldNum" sz="quarter" idx="10"/>
          </p:nvPr>
        </p:nvSpPr>
        <p:spPr/>
        <p:txBody>
          <a:bodyPr/>
          <a:lstStyle/>
          <a:p>
            <a:fld id="{8055E4F8-2862-9B40-ADF9-ECAD1EECAB50}" type="slidenum">
              <a:rPr lang="en-US" smtClean="0"/>
              <a:t>8</a:t>
            </a:fld>
            <a:endParaRPr lang="en-US"/>
          </a:p>
        </p:txBody>
      </p:sp>
    </p:spTree>
    <p:extLst>
      <p:ext uri="{BB962C8B-B14F-4D97-AF65-F5344CB8AC3E}">
        <p14:creationId xmlns:p14="http://schemas.microsoft.com/office/powerpoint/2010/main" val="823924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DaVinci</a:t>
            </a:r>
            <a:r>
              <a:rPr lang="en-US" baseline="0" dirty="0" smtClean="0"/>
              <a:t> created such famous works as the Mona Lisa, the Last Supper, and the Vitruvian Man. His paintings were hyper-realistic. To create this realism he would study living objects down to their skeletal structure. In fact his notes and drawings were so detailed for the year 1500 that they were used by professionals in anatomy and physiology. </a:t>
            </a:r>
            <a:endParaRPr lang="en-US" dirty="0"/>
          </a:p>
        </p:txBody>
      </p:sp>
      <p:sp>
        <p:nvSpPr>
          <p:cNvPr id="4" name="Slide Number Placeholder 3"/>
          <p:cNvSpPr>
            <a:spLocks noGrp="1"/>
          </p:cNvSpPr>
          <p:nvPr>
            <p:ph type="sldNum" sz="quarter" idx="10"/>
          </p:nvPr>
        </p:nvSpPr>
        <p:spPr/>
        <p:txBody>
          <a:bodyPr/>
          <a:lstStyle/>
          <a:p>
            <a:fld id="{8055E4F8-2862-9B40-ADF9-ECAD1EECAB50}" type="slidenum">
              <a:rPr lang="en-US" smtClean="0"/>
              <a:t>9</a:t>
            </a:fld>
            <a:endParaRPr lang="en-US"/>
          </a:p>
        </p:txBody>
      </p:sp>
    </p:spTree>
    <p:extLst>
      <p:ext uri="{BB962C8B-B14F-4D97-AF65-F5344CB8AC3E}">
        <p14:creationId xmlns:p14="http://schemas.microsoft.com/office/powerpoint/2010/main" val="2459183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Taking the realistic style</a:t>
            </a:r>
            <a:r>
              <a:rPr lang="en-US" baseline="0" dirty="0" smtClean="0"/>
              <a:t> of painting further</a:t>
            </a:r>
            <a:r>
              <a:rPr lang="is-IS" baseline="0" dirty="0" smtClean="0"/>
              <a:t>… Gustave Corubet and his “Realism” counterparts tried to portray a deeper realism. Instead of depicting nobility or the bourgeiousy they would depict everyday scenes with average people. This would include horrific scenes of people sometimes dying in the streets due to the horrible sanitation conditions in Europe during the mid to late 1800s. </a:t>
            </a:r>
            <a:endParaRPr lang="en-US" dirty="0"/>
          </a:p>
        </p:txBody>
      </p:sp>
      <p:sp>
        <p:nvSpPr>
          <p:cNvPr id="4" name="Slide Number Placeholder 3"/>
          <p:cNvSpPr>
            <a:spLocks noGrp="1"/>
          </p:cNvSpPr>
          <p:nvPr>
            <p:ph type="sldNum" sz="quarter" idx="10"/>
          </p:nvPr>
        </p:nvSpPr>
        <p:spPr/>
        <p:txBody>
          <a:bodyPr/>
          <a:lstStyle/>
          <a:p>
            <a:fld id="{8055E4F8-2862-9B40-ADF9-ECAD1EECAB50}" type="slidenum">
              <a:rPr lang="en-US" smtClean="0"/>
              <a:t>10</a:t>
            </a:fld>
            <a:endParaRPr lang="en-US"/>
          </a:p>
        </p:txBody>
      </p:sp>
    </p:spTree>
    <p:extLst>
      <p:ext uri="{BB962C8B-B14F-4D97-AF65-F5344CB8AC3E}">
        <p14:creationId xmlns:p14="http://schemas.microsoft.com/office/powerpoint/2010/main" val="3603761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D08411-E49F-BA46-A109-F33465B705D2}" type="datetimeFigureOut">
              <a:rPr lang="en-US" smtClean="0"/>
              <a:t>8/28/2017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32118B-8216-E84B-BDA6-88D0A71767EC}" type="slidenum">
              <a:rPr lang="en-US" smtClean="0"/>
              <a:t>‹#›</a:t>
            </a:fld>
            <a:endParaRPr lang="en-US"/>
          </a:p>
        </p:txBody>
      </p:sp>
    </p:spTree>
    <p:extLst>
      <p:ext uri="{BB962C8B-B14F-4D97-AF65-F5344CB8AC3E}">
        <p14:creationId xmlns:p14="http://schemas.microsoft.com/office/powerpoint/2010/main" val="2929675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D08411-E49F-BA46-A109-F33465B705D2}" type="datetimeFigureOut">
              <a:rPr lang="en-US" smtClean="0"/>
              <a:t>8/28/2017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32118B-8216-E84B-BDA6-88D0A71767EC}" type="slidenum">
              <a:rPr lang="en-US" smtClean="0"/>
              <a:t>‹#›</a:t>
            </a:fld>
            <a:endParaRPr lang="en-US"/>
          </a:p>
        </p:txBody>
      </p:sp>
    </p:spTree>
    <p:extLst>
      <p:ext uri="{BB962C8B-B14F-4D97-AF65-F5344CB8AC3E}">
        <p14:creationId xmlns:p14="http://schemas.microsoft.com/office/powerpoint/2010/main" val="1709363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D08411-E49F-BA46-A109-F33465B705D2}" type="datetimeFigureOut">
              <a:rPr lang="en-US" smtClean="0"/>
              <a:t>8/28/2017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32118B-8216-E84B-BDA6-88D0A71767EC}" type="slidenum">
              <a:rPr lang="en-US" smtClean="0"/>
              <a:t>‹#›</a:t>
            </a:fld>
            <a:endParaRPr lang="en-US"/>
          </a:p>
        </p:txBody>
      </p:sp>
    </p:spTree>
    <p:extLst>
      <p:ext uri="{BB962C8B-B14F-4D97-AF65-F5344CB8AC3E}">
        <p14:creationId xmlns:p14="http://schemas.microsoft.com/office/powerpoint/2010/main" val="1630992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D08411-E49F-BA46-A109-F33465B705D2}" type="datetimeFigureOut">
              <a:rPr lang="en-US" smtClean="0"/>
              <a:t>8/28/2017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32118B-8216-E84B-BDA6-88D0A71767EC}" type="slidenum">
              <a:rPr lang="en-US" smtClean="0"/>
              <a:t>‹#›</a:t>
            </a:fld>
            <a:endParaRPr lang="en-US"/>
          </a:p>
        </p:txBody>
      </p:sp>
    </p:spTree>
    <p:extLst>
      <p:ext uri="{BB962C8B-B14F-4D97-AF65-F5344CB8AC3E}">
        <p14:creationId xmlns:p14="http://schemas.microsoft.com/office/powerpoint/2010/main" val="1405326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D08411-E49F-BA46-A109-F33465B705D2}" type="datetimeFigureOut">
              <a:rPr lang="en-US" smtClean="0"/>
              <a:t>8/28/2017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32118B-8216-E84B-BDA6-88D0A71767EC}" type="slidenum">
              <a:rPr lang="en-US" smtClean="0"/>
              <a:t>‹#›</a:t>
            </a:fld>
            <a:endParaRPr lang="en-US"/>
          </a:p>
        </p:txBody>
      </p:sp>
    </p:spTree>
    <p:extLst>
      <p:ext uri="{BB962C8B-B14F-4D97-AF65-F5344CB8AC3E}">
        <p14:creationId xmlns:p14="http://schemas.microsoft.com/office/powerpoint/2010/main" val="3138578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D08411-E49F-BA46-A109-F33465B705D2}" type="datetimeFigureOut">
              <a:rPr lang="en-US" smtClean="0"/>
              <a:t>8/28/2017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32118B-8216-E84B-BDA6-88D0A71767EC}" type="slidenum">
              <a:rPr lang="en-US" smtClean="0"/>
              <a:t>‹#›</a:t>
            </a:fld>
            <a:endParaRPr lang="en-US"/>
          </a:p>
        </p:txBody>
      </p:sp>
    </p:spTree>
    <p:extLst>
      <p:ext uri="{BB962C8B-B14F-4D97-AF65-F5344CB8AC3E}">
        <p14:creationId xmlns:p14="http://schemas.microsoft.com/office/powerpoint/2010/main" val="997299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D08411-E49F-BA46-A109-F33465B705D2}" type="datetimeFigureOut">
              <a:rPr lang="en-US" smtClean="0"/>
              <a:t>8/28/2017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32118B-8216-E84B-BDA6-88D0A71767EC}" type="slidenum">
              <a:rPr lang="en-US" smtClean="0"/>
              <a:t>‹#›</a:t>
            </a:fld>
            <a:endParaRPr lang="en-US"/>
          </a:p>
        </p:txBody>
      </p:sp>
    </p:spTree>
    <p:extLst>
      <p:ext uri="{BB962C8B-B14F-4D97-AF65-F5344CB8AC3E}">
        <p14:creationId xmlns:p14="http://schemas.microsoft.com/office/powerpoint/2010/main" val="3483435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D08411-E49F-BA46-A109-F33465B705D2}" type="datetimeFigureOut">
              <a:rPr lang="en-US" smtClean="0"/>
              <a:t>8/28/2017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32118B-8216-E84B-BDA6-88D0A71767EC}" type="slidenum">
              <a:rPr lang="en-US" smtClean="0"/>
              <a:t>‹#›</a:t>
            </a:fld>
            <a:endParaRPr lang="en-US"/>
          </a:p>
        </p:txBody>
      </p:sp>
    </p:spTree>
    <p:extLst>
      <p:ext uri="{BB962C8B-B14F-4D97-AF65-F5344CB8AC3E}">
        <p14:creationId xmlns:p14="http://schemas.microsoft.com/office/powerpoint/2010/main" val="2803631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D08411-E49F-BA46-A109-F33465B705D2}" type="datetimeFigureOut">
              <a:rPr lang="en-US" smtClean="0"/>
              <a:t>8/28/2017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32118B-8216-E84B-BDA6-88D0A71767EC}" type="slidenum">
              <a:rPr lang="en-US" smtClean="0"/>
              <a:t>‹#›</a:t>
            </a:fld>
            <a:endParaRPr lang="en-US"/>
          </a:p>
        </p:txBody>
      </p:sp>
    </p:spTree>
    <p:extLst>
      <p:ext uri="{BB962C8B-B14F-4D97-AF65-F5344CB8AC3E}">
        <p14:creationId xmlns:p14="http://schemas.microsoft.com/office/powerpoint/2010/main" val="3272449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D08411-E49F-BA46-A109-F33465B705D2}" type="datetimeFigureOut">
              <a:rPr lang="en-US" smtClean="0"/>
              <a:t>8/28/2017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32118B-8216-E84B-BDA6-88D0A71767EC}" type="slidenum">
              <a:rPr lang="en-US" smtClean="0"/>
              <a:t>‹#›</a:t>
            </a:fld>
            <a:endParaRPr lang="en-US"/>
          </a:p>
        </p:txBody>
      </p:sp>
    </p:spTree>
    <p:extLst>
      <p:ext uri="{BB962C8B-B14F-4D97-AF65-F5344CB8AC3E}">
        <p14:creationId xmlns:p14="http://schemas.microsoft.com/office/powerpoint/2010/main" val="2367314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D08411-E49F-BA46-A109-F33465B705D2}" type="datetimeFigureOut">
              <a:rPr lang="en-US" smtClean="0"/>
              <a:t>8/28/2017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32118B-8216-E84B-BDA6-88D0A71767EC}" type="slidenum">
              <a:rPr lang="en-US" smtClean="0"/>
              <a:t>‹#›</a:t>
            </a:fld>
            <a:endParaRPr lang="en-US"/>
          </a:p>
        </p:txBody>
      </p:sp>
    </p:spTree>
    <p:extLst>
      <p:ext uri="{BB962C8B-B14F-4D97-AF65-F5344CB8AC3E}">
        <p14:creationId xmlns:p14="http://schemas.microsoft.com/office/powerpoint/2010/main" val="2602892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D08411-E49F-BA46-A109-F33465B705D2}" type="datetimeFigureOut">
              <a:rPr lang="en-US" smtClean="0"/>
              <a:t>8/28/2017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32118B-8216-E84B-BDA6-88D0A71767EC}" type="slidenum">
              <a:rPr lang="en-US" smtClean="0"/>
              <a:t>‹#›</a:t>
            </a:fld>
            <a:endParaRPr lang="en-US"/>
          </a:p>
        </p:txBody>
      </p:sp>
    </p:spTree>
    <p:extLst>
      <p:ext uri="{BB962C8B-B14F-4D97-AF65-F5344CB8AC3E}">
        <p14:creationId xmlns:p14="http://schemas.microsoft.com/office/powerpoint/2010/main" val="36983978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youtube.com/watch?v=vubuBrcAwtY" TargetMode="Externa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625"/>
            <a:ext cx="7772400" cy="1470025"/>
          </a:xfrm>
        </p:spPr>
        <p:txBody>
          <a:bodyPr/>
          <a:lstStyle/>
          <a:p>
            <a:r>
              <a:rPr lang="en-US" dirty="0" smtClean="0"/>
              <a:t>DETAILS IN A PICTURE</a:t>
            </a:r>
            <a:endParaRPr lang="en-US" dirty="0"/>
          </a:p>
        </p:txBody>
      </p:sp>
      <p:sp>
        <p:nvSpPr>
          <p:cNvPr id="4" name="TextBox 3"/>
          <p:cNvSpPr txBox="1"/>
          <p:nvPr/>
        </p:nvSpPr>
        <p:spPr>
          <a:xfrm>
            <a:off x="762000" y="1019770"/>
            <a:ext cx="7772400" cy="923330"/>
          </a:xfrm>
          <a:prstGeom prst="rect">
            <a:avLst/>
          </a:prstGeom>
          <a:noFill/>
        </p:spPr>
        <p:txBody>
          <a:bodyPr wrap="square" rtlCol="0">
            <a:spAutoFit/>
          </a:bodyPr>
          <a:lstStyle/>
          <a:p>
            <a:r>
              <a:rPr lang="en-US" dirty="0"/>
              <a:t>Below is an image of a Brazilian city. Your goal is to look closely at the image and list as many details in the image as possible. Your writing will be timed at 5 minutes. Continue to write the ENTIRE TIME. </a:t>
            </a:r>
          </a:p>
        </p:txBody>
      </p:sp>
      <p:sp>
        <p:nvSpPr>
          <p:cNvPr id="5" name="TextBox 4"/>
          <p:cNvSpPr txBox="1"/>
          <p:nvPr/>
        </p:nvSpPr>
        <p:spPr>
          <a:xfrm>
            <a:off x="1079500" y="6312932"/>
            <a:ext cx="6771054" cy="369332"/>
          </a:xfrm>
          <a:prstGeom prst="rect">
            <a:avLst/>
          </a:prstGeom>
          <a:noFill/>
        </p:spPr>
        <p:txBody>
          <a:bodyPr wrap="none" rtlCol="0">
            <a:spAutoFit/>
          </a:bodyPr>
          <a:lstStyle/>
          <a:p>
            <a:r>
              <a:rPr lang="en-US" dirty="0"/>
              <a:t>Your thoughts do not have to go in order or make sense in a sentence.</a:t>
            </a:r>
          </a:p>
        </p:txBody>
      </p:sp>
      <p:pic>
        <p:nvPicPr>
          <p:cNvPr id="6" name="Picture 5" descr="af-brazil_ori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930400"/>
            <a:ext cx="7620000" cy="4279900"/>
          </a:xfrm>
          <a:prstGeom prst="rect">
            <a:avLst/>
          </a:prstGeom>
        </p:spPr>
      </p:pic>
    </p:spTree>
    <p:extLst>
      <p:ext uri="{BB962C8B-B14F-4D97-AF65-F5344CB8AC3E}">
        <p14:creationId xmlns:p14="http://schemas.microsoft.com/office/powerpoint/2010/main" val="32930638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GUSTAVE COURBET</a:t>
            </a:r>
            <a:endParaRPr lang="en-US" dirty="0"/>
          </a:p>
        </p:txBody>
      </p:sp>
      <p:pic>
        <p:nvPicPr>
          <p:cNvPr id="5" name="Picture 4"/>
          <p:cNvPicPr>
            <a:picLocks noChangeAspect="1"/>
          </p:cNvPicPr>
          <p:nvPr/>
        </p:nvPicPr>
        <p:blipFill>
          <a:blip r:embed="rId3"/>
          <a:stretch>
            <a:fillRect/>
          </a:stretch>
        </p:blipFill>
        <p:spPr>
          <a:xfrm>
            <a:off x="4300864" y="2637266"/>
            <a:ext cx="4843135" cy="4220734"/>
          </a:xfrm>
          <a:prstGeom prst="rect">
            <a:avLst/>
          </a:prstGeom>
        </p:spPr>
      </p:pic>
      <p:pic>
        <p:nvPicPr>
          <p:cNvPr id="6" name="Picture 5"/>
          <p:cNvPicPr>
            <a:picLocks noChangeAspect="1"/>
          </p:cNvPicPr>
          <p:nvPr/>
        </p:nvPicPr>
        <p:blipFill>
          <a:blip r:embed="rId4"/>
          <a:stretch>
            <a:fillRect/>
          </a:stretch>
        </p:blipFill>
        <p:spPr>
          <a:xfrm>
            <a:off x="-317500" y="2637266"/>
            <a:ext cx="4775200" cy="4220734"/>
          </a:xfrm>
          <a:prstGeom prst="rect">
            <a:avLst/>
          </a:prstGeom>
        </p:spPr>
      </p:pic>
      <p:sp>
        <p:nvSpPr>
          <p:cNvPr id="8" name="TextBox 7"/>
          <p:cNvSpPr txBox="1"/>
          <p:nvPr/>
        </p:nvSpPr>
        <p:spPr>
          <a:xfrm>
            <a:off x="495300" y="1341438"/>
            <a:ext cx="8166100" cy="646331"/>
          </a:xfrm>
          <a:prstGeom prst="rect">
            <a:avLst/>
          </a:prstGeom>
          <a:noFill/>
        </p:spPr>
        <p:txBody>
          <a:bodyPr wrap="square" rtlCol="0">
            <a:spAutoFit/>
          </a:bodyPr>
          <a:lstStyle/>
          <a:p>
            <a:r>
              <a:rPr lang="en-US" dirty="0" smtClean="0"/>
              <a:t>A Modern, Realist painter whose goal was to capture scenes of daily life. This was a switch in subject matter from the religious images and paintings of rich patrons. </a:t>
            </a:r>
            <a:endParaRPr lang="en-US" dirty="0"/>
          </a:p>
        </p:txBody>
      </p:sp>
    </p:spTree>
    <p:extLst>
      <p:ext uri="{BB962C8B-B14F-4D97-AF65-F5344CB8AC3E}">
        <p14:creationId xmlns:p14="http://schemas.microsoft.com/office/powerpoint/2010/main" val="18165927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4032251" cy="1143000"/>
          </a:xfrm>
        </p:spPr>
        <p:txBody>
          <a:bodyPr/>
          <a:lstStyle/>
          <a:p>
            <a:r>
              <a:rPr lang="en-US" dirty="0" smtClean="0"/>
              <a:t>MATT DAVIES</a:t>
            </a:r>
            <a:endParaRPr lang="en-US" dirty="0"/>
          </a:p>
        </p:txBody>
      </p:sp>
      <p:pic>
        <p:nvPicPr>
          <p:cNvPr id="4" name="Picture 3"/>
          <p:cNvPicPr>
            <a:picLocks noChangeAspect="1"/>
          </p:cNvPicPr>
          <p:nvPr/>
        </p:nvPicPr>
        <p:blipFill>
          <a:blip r:embed="rId3"/>
          <a:stretch>
            <a:fillRect/>
          </a:stretch>
        </p:blipFill>
        <p:spPr>
          <a:xfrm>
            <a:off x="4159251" y="-241300"/>
            <a:ext cx="4940300" cy="3807268"/>
          </a:xfrm>
          <a:prstGeom prst="rect">
            <a:avLst/>
          </a:prstGeom>
        </p:spPr>
      </p:pic>
      <p:pic>
        <p:nvPicPr>
          <p:cNvPr id="5" name="Picture 4"/>
          <p:cNvPicPr>
            <a:picLocks noChangeAspect="1"/>
          </p:cNvPicPr>
          <p:nvPr/>
        </p:nvPicPr>
        <p:blipFill>
          <a:blip r:embed="rId4"/>
          <a:stretch>
            <a:fillRect/>
          </a:stretch>
        </p:blipFill>
        <p:spPr>
          <a:xfrm>
            <a:off x="4445000" y="3443798"/>
            <a:ext cx="5181600" cy="3425851"/>
          </a:xfrm>
          <a:prstGeom prst="rect">
            <a:avLst/>
          </a:prstGeom>
        </p:spPr>
      </p:pic>
      <p:pic>
        <p:nvPicPr>
          <p:cNvPr id="6" name="Picture 5"/>
          <p:cNvPicPr>
            <a:picLocks noChangeAspect="1"/>
          </p:cNvPicPr>
          <p:nvPr/>
        </p:nvPicPr>
        <p:blipFill>
          <a:blip r:embed="rId5"/>
          <a:stretch>
            <a:fillRect/>
          </a:stretch>
        </p:blipFill>
        <p:spPr>
          <a:xfrm>
            <a:off x="0" y="2869848"/>
            <a:ext cx="4248151" cy="4248151"/>
          </a:xfrm>
          <a:prstGeom prst="rect">
            <a:avLst/>
          </a:prstGeom>
        </p:spPr>
      </p:pic>
      <p:sp>
        <p:nvSpPr>
          <p:cNvPr id="7" name="TextBox 6"/>
          <p:cNvSpPr txBox="1"/>
          <p:nvPr/>
        </p:nvSpPr>
        <p:spPr>
          <a:xfrm>
            <a:off x="349251" y="1282700"/>
            <a:ext cx="3683000" cy="923330"/>
          </a:xfrm>
          <a:prstGeom prst="rect">
            <a:avLst/>
          </a:prstGeom>
          <a:noFill/>
        </p:spPr>
        <p:txBody>
          <a:bodyPr wrap="square" rtlCol="0">
            <a:spAutoFit/>
          </a:bodyPr>
          <a:lstStyle/>
          <a:p>
            <a:r>
              <a:rPr lang="en-US" dirty="0" smtClean="0"/>
              <a:t>Matt Davies draws simple comics to make comments on his cultural and political observations of society.</a:t>
            </a:r>
            <a:endParaRPr lang="en-US" dirty="0"/>
          </a:p>
        </p:txBody>
      </p:sp>
    </p:spTree>
    <p:extLst>
      <p:ext uri="{BB962C8B-B14F-4D97-AF65-F5344CB8AC3E}">
        <p14:creationId xmlns:p14="http://schemas.microsoft.com/office/powerpoint/2010/main" val="32737789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13038"/>
            <a:ext cx="8229600" cy="1143000"/>
          </a:xfrm>
        </p:spPr>
        <p:txBody>
          <a:bodyPr/>
          <a:lstStyle/>
          <a:p>
            <a:r>
              <a:rPr lang="en-US" dirty="0" smtClean="0"/>
              <a:t>CLAUDE MONET</a:t>
            </a:r>
            <a:endParaRPr lang="en-US" dirty="0"/>
          </a:p>
        </p:txBody>
      </p:sp>
      <p:pic>
        <p:nvPicPr>
          <p:cNvPr id="4" name="Picture 3"/>
          <p:cNvPicPr>
            <a:picLocks noChangeAspect="1"/>
          </p:cNvPicPr>
          <p:nvPr/>
        </p:nvPicPr>
        <p:blipFill>
          <a:blip r:embed="rId3"/>
          <a:stretch>
            <a:fillRect/>
          </a:stretch>
        </p:blipFill>
        <p:spPr>
          <a:xfrm>
            <a:off x="-101600" y="-1"/>
            <a:ext cx="3136900" cy="2980055"/>
          </a:xfrm>
          <a:prstGeom prst="rect">
            <a:avLst/>
          </a:prstGeom>
        </p:spPr>
      </p:pic>
      <p:pic>
        <p:nvPicPr>
          <p:cNvPr id="5" name="Picture 4"/>
          <p:cNvPicPr>
            <a:picLocks noChangeAspect="1"/>
          </p:cNvPicPr>
          <p:nvPr/>
        </p:nvPicPr>
        <p:blipFill>
          <a:blip r:embed="rId4"/>
          <a:stretch>
            <a:fillRect/>
          </a:stretch>
        </p:blipFill>
        <p:spPr>
          <a:xfrm>
            <a:off x="3007344" y="0"/>
            <a:ext cx="2418384" cy="2980054"/>
          </a:xfrm>
          <a:prstGeom prst="rect">
            <a:avLst/>
          </a:prstGeom>
        </p:spPr>
      </p:pic>
      <p:pic>
        <p:nvPicPr>
          <p:cNvPr id="6" name="Picture 5"/>
          <p:cNvPicPr>
            <a:picLocks noChangeAspect="1"/>
          </p:cNvPicPr>
          <p:nvPr/>
        </p:nvPicPr>
        <p:blipFill>
          <a:blip r:embed="rId5"/>
          <a:stretch>
            <a:fillRect/>
          </a:stretch>
        </p:blipFill>
        <p:spPr>
          <a:xfrm>
            <a:off x="5328110" y="-1"/>
            <a:ext cx="3980990" cy="2980055"/>
          </a:xfrm>
          <a:prstGeom prst="rect">
            <a:avLst/>
          </a:prstGeom>
        </p:spPr>
      </p:pic>
      <p:pic>
        <p:nvPicPr>
          <p:cNvPr id="7" name="Picture 6"/>
          <p:cNvPicPr>
            <a:picLocks noChangeAspect="1"/>
          </p:cNvPicPr>
          <p:nvPr/>
        </p:nvPicPr>
        <p:blipFill rotWithShape="1">
          <a:blip r:embed="rId6"/>
          <a:srcRect t="49967"/>
          <a:stretch/>
        </p:blipFill>
        <p:spPr>
          <a:xfrm>
            <a:off x="0" y="4114800"/>
            <a:ext cx="9156700" cy="2747010"/>
          </a:xfrm>
          <a:prstGeom prst="rect">
            <a:avLst/>
          </a:prstGeom>
        </p:spPr>
      </p:pic>
      <p:sp>
        <p:nvSpPr>
          <p:cNvPr id="8" name="TextBox 7"/>
          <p:cNvSpPr txBox="1"/>
          <p:nvPr/>
        </p:nvSpPr>
        <p:spPr>
          <a:xfrm>
            <a:off x="0" y="3507344"/>
            <a:ext cx="9144000" cy="646331"/>
          </a:xfrm>
          <a:prstGeom prst="rect">
            <a:avLst/>
          </a:prstGeom>
          <a:noFill/>
        </p:spPr>
        <p:txBody>
          <a:bodyPr wrap="square" rtlCol="0">
            <a:spAutoFit/>
          </a:bodyPr>
          <a:lstStyle/>
          <a:p>
            <a:r>
              <a:rPr lang="en-US" dirty="0" smtClean="0"/>
              <a:t>An impressionist painter who tried to capture the effect of light on a subject in a specific moment by painting from observation in </a:t>
            </a:r>
            <a:r>
              <a:rPr lang="en-US" dirty="0" err="1" smtClean="0"/>
              <a:t>pleine</a:t>
            </a:r>
            <a:r>
              <a:rPr lang="en-US" dirty="0" smtClean="0"/>
              <a:t> air. He was very prolific painting the same place. </a:t>
            </a:r>
            <a:endParaRPr lang="en-US" dirty="0"/>
          </a:p>
        </p:txBody>
      </p:sp>
    </p:spTree>
    <p:extLst>
      <p:ext uri="{BB962C8B-B14F-4D97-AF65-F5344CB8AC3E}">
        <p14:creationId xmlns:p14="http://schemas.microsoft.com/office/powerpoint/2010/main" val="2145328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5156200"/>
            <a:ext cx="8229600" cy="1143000"/>
          </a:xfrm>
        </p:spPr>
        <p:txBody>
          <a:bodyPr/>
          <a:lstStyle/>
          <a:p>
            <a:r>
              <a:rPr lang="en-US" dirty="0" smtClean="0"/>
              <a:t>PIET MONDRIAN</a:t>
            </a:r>
            <a:endParaRPr lang="en-US" dirty="0"/>
          </a:p>
        </p:txBody>
      </p:sp>
      <p:pic>
        <p:nvPicPr>
          <p:cNvPr id="4" name="Picture 3"/>
          <p:cNvPicPr>
            <a:picLocks noChangeAspect="1"/>
          </p:cNvPicPr>
          <p:nvPr/>
        </p:nvPicPr>
        <p:blipFill>
          <a:blip r:embed="rId3"/>
          <a:stretch>
            <a:fillRect/>
          </a:stretch>
        </p:blipFill>
        <p:spPr>
          <a:xfrm>
            <a:off x="0" y="0"/>
            <a:ext cx="9144000" cy="5143500"/>
          </a:xfrm>
          <a:prstGeom prst="rect">
            <a:avLst/>
          </a:prstGeom>
        </p:spPr>
      </p:pic>
      <p:sp>
        <p:nvSpPr>
          <p:cNvPr id="5" name="TextBox 4"/>
          <p:cNvSpPr txBox="1"/>
          <p:nvPr/>
        </p:nvSpPr>
        <p:spPr>
          <a:xfrm>
            <a:off x="165100" y="6012934"/>
            <a:ext cx="8851900" cy="646331"/>
          </a:xfrm>
          <a:prstGeom prst="rect">
            <a:avLst/>
          </a:prstGeom>
          <a:noFill/>
        </p:spPr>
        <p:txBody>
          <a:bodyPr wrap="square" rtlCol="0">
            <a:spAutoFit/>
          </a:bodyPr>
          <a:lstStyle/>
          <a:p>
            <a:r>
              <a:rPr lang="en-US" dirty="0" smtClean="0"/>
              <a:t>Artist Piet Mondrian’s fame was spurred by his move to New York City, where he observed  the sights and sounds of traffic in the city. They  inspired him to create these linear paintings.</a:t>
            </a:r>
            <a:endParaRPr lang="en-US" dirty="0"/>
          </a:p>
        </p:txBody>
      </p:sp>
    </p:spTree>
    <p:extLst>
      <p:ext uri="{BB962C8B-B14F-4D97-AF65-F5344CB8AC3E}">
        <p14:creationId xmlns:p14="http://schemas.microsoft.com/office/powerpoint/2010/main" val="26532339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Artist?</a:t>
            </a:r>
            <a:endParaRPr lang="en-US" dirty="0"/>
          </a:p>
        </p:txBody>
      </p:sp>
      <p:pic>
        <p:nvPicPr>
          <p:cNvPr id="4" name="Picture 3"/>
          <p:cNvPicPr>
            <a:picLocks noChangeAspect="1"/>
          </p:cNvPicPr>
          <p:nvPr/>
        </p:nvPicPr>
        <p:blipFill>
          <a:blip r:embed="rId3"/>
          <a:stretch>
            <a:fillRect/>
          </a:stretch>
        </p:blipFill>
        <p:spPr>
          <a:xfrm>
            <a:off x="0" y="0"/>
            <a:ext cx="6858000" cy="6858000"/>
          </a:xfrm>
          <a:prstGeom prst="rect">
            <a:avLst/>
          </a:prstGeom>
        </p:spPr>
      </p:pic>
      <p:sp>
        <p:nvSpPr>
          <p:cNvPr id="5" name="TextBox 4"/>
          <p:cNvSpPr txBox="1"/>
          <p:nvPr/>
        </p:nvSpPr>
        <p:spPr>
          <a:xfrm rot="16200000">
            <a:off x="4821928" y="2685268"/>
            <a:ext cx="6329362" cy="1508105"/>
          </a:xfrm>
          <a:prstGeom prst="rect">
            <a:avLst/>
          </a:prstGeom>
          <a:noFill/>
        </p:spPr>
        <p:txBody>
          <a:bodyPr wrap="square" rtlCol="0">
            <a:spAutoFit/>
          </a:bodyPr>
          <a:lstStyle/>
          <a:p>
            <a:r>
              <a:rPr lang="en-US" sz="2000" b="1" dirty="0"/>
              <a:t>L</a:t>
            </a:r>
            <a:r>
              <a:rPr lang="en-US" sz="2000" b="1" dirty="0" smtClean="0"/>
              <a:t>ook further/dig deeper into this topic on your own</a:t>
            </a:r>
            <a:r>
              <a:rPr lang="is-IS" sz="2000" b="1" dirty="0" smtClean="0"/>
              <a:t>…</a:t>
            </a:r>
          </a:p>
          <a:p>
            <a:endParaRPr lang="is-IS" dirty="0" smtClean="0"/>
          </a:p>
          <a:p>
            <a:r>
              <a:rPr lang="is-IS" dirty="0" smtClean="0"/>
              <a:t>Use one of the artists mentioned as a starting point. Research of roominate on the observations your made at the beginning of the class. What things do we observe? What things do we overlook?</a:t>
            </a:r>
            <a:endParaRPr lang="en-US" dirty="0"/>
          </a:p>
        </p:txBody>
      </p:sp>
    </p:spTree>
    <p:extLst>
      <p:ext uri="{BB962C8B-B14F-4D97-AF65-F5344CB8AC3E}">
        <p14:creationId xmlns:p14="http://schemas.microsoft.com/office/powerpoint/2010/main" val="35268958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FILL IN THE FOLLOWING SENTENCES</a:t>
            </a:r>
            <a:endParaRPr lang="en-US" dirty="0"/>
          </a:p>
        </p:txBody>
      </p:sp>
      <p:sp>
        <p:nvSpPr>
          <p:cNvPr id="4" name="TextBox 3"/>
          <p:cNvSpPr txBox="1"/>
          <p:nvPr/>
        </p:nvSpPr>
        <p:spPr>
          <a:xfrm>
            <a:off x="812800" y="1689100"/>
            <a:ext cx="7670800" cy="4524316"/>
          </a:xfrm>
          <a:prstGeom prst="rect">
            <a:avLst/>
          </a:prstGeom>
          <a:noFill/>
        </p:spPr>
        <p:txBody>
          <a:bodyPr wrap="square" rtlCol="0">
            <a:spAutoFit/>
          </a:bodyPr>
          <a:lstStyle/>
          <a:p>
            <a:r>
              <a:rPr lang="en-US" dirty="0" smtClean="0"/>
              <a:t>In the morning I am ________________ because ________________ .</a:t>
            </a:r>
          </a:p>
          <a:p>
            <a:endParaRPr lang="en-US" dirty="0" smtClean="0"/>
          </a:p>
          <a:p>
            <a:endParaRPr lang="en-US" dirty="0"/>
          </a:p>
          <a:p>
            <a:r>
              <a:rPr lang="en-US" dirty="0" smtClean="0"/>
              <a:t>My Aunt ______ is very ________________ when she ________________ .</a:t>
            </a:r>
          </a:p>
          <a:p>
            <a:endParaRPr lang="en-US" dirty="0" smtClean="0"/>
          </a:p>
          <a:p>
            <a:endParaRPr lang="en-US" dirty="0"/>
          </a:p>
          <a:p>
            <a:r>
              <a:rPr lang="en-US" dirty="0" smtClean="0"/>
              <a:t>I noticed when ______ drives they ________________  .</a:t>
            </a:r>
          </a:p>
          <a:p>
            <a:endParaRPr lang="en-US" dirty="0" smtClean="0"/>
          </a:p>
          <a:p>
            <a:endParaRPr lang="en-US" dirty="0"/>
          </a:p>
          <a:p>
            <a:r>
              <a:rPr lang="en-US" dirty="0" smtClean="0"/>
              <a:t>In general the world is becoming ______ I say that because ________________ .</a:t>
            </a:r>
          </a:p>
          <a:p>
            <a:endParaRPr lang="en-US" dirty="0" smtClean="0"/>
          </a:p>
          <a:p>
            <a:endParaRPr lang="en-US" dirty="0"/>
          </a:p>
          <a:p>
            <a:r>
              <a:rPr lang="en-US" dirty="0" smtClean="0"/>
              <a:t>It really bugs me when ________________ .</a:t>
            </a:r>
          </a:p>
          <a:p>
            <a:endParaRPr lang="en-US" dirty="0" smtClean="0"/>
          </a:p>
          <a:p>
            <a:endParaRPr lang="en-US" dirty="0"/>
          </a:p>
          <a:p>
            <a:r>
              <a:rPr lang="en-US" dirty="0" smtClean="0"/>
              <a:t>Today is ______ outside, it reminds me of this time when ________________ .</a:t>
            </a:r>
            <a:endParaRPr lang="en-US" dirty="0"/>
          </a:p>
        </p:txBody>
      </p:sp>
    </p:spTree>
    <p:extLst>
      <p:ext uri="{BB962C8B-B14F-4D97-AF65-F5344CB8AC3E}">
        <p14:creationId xmlns:p14="http://schemas.microsoft.com/office/powerpoint/2010/main" val="13953132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858962"/>
          </a:xfrm>
        </p:spPr>
        <p:txBody>
          <a:bodyPr>
            <a:normAutofit/>
          </a:bodyPr>
          <a:lstStyle/>
          <a:p>
            <a:r>
              <a:rPr lang="en-US" dirty="0" smtClean="0"/>
              <a:t>FIND A PARTNER</a:t>
            </a:r>
            <a:br>
              <a:rPr lang="en-US" dirty="0" smtClean="0"/>
            </a:br>
            <a:r>
              <a:rPr lang="en-US" sz="1100" dirty="0"/>
              <a:t> </a:t>
            </a:r>
            <a:r>
              <a:rPr lang="en-US" sz="1100" dirty="0" smtClean="0"/>
              <a:t>   </a:t>
            </a:r>
            <a:br>
              <a:rPr lang="en-US" sz="1100" dirty="0" smtClean="0"/>
            </a:br>
            <a:endParaRPr lang="en-US" dirty="0"/>
          </a:p>
        </p:txBody>
      </p:sp>
      <p:pic>
        <p:nvPicPr>
          <p:cNvPr id="4" name="Picture 3"/>
          <p:cNvPicPr>
            <a:picLocks noChangeAspect="1"/>
          </p:cNvPicPr>
          <p:nvPr/>
        </p:nvPicPr>
        <p:blipFill>
          <a:blip r:embed="rId2"/>
          <a:stretch>
            <a:fillRect/>
          </a:stretch>
        </p:blipFill>
        <p:spPr>
          <a:xfrm>
            <a:off x="1295400" y="-127000"/>
            <a:ext cx="6375400" cy="6375400"/>
          </a:xfrm>
          <a:prstGeom prst="rect">
            <a:avLst/>
          </a:prstGeom>
        </p:spPr>
      </p:pic>
      <p:sp>
        <p:nvSpPr>
          <p:cNvPr id="6" name="TextBox 5"/>
          <p:cNvSpPr txBox="1"/>
          <p:nvPr/>
        </p:nvSpPr>
        <p:spPr>
          <a:xfrm>
            <a:off x="419100" y="5715000"/>
            <a:ext cx="8343450" cy="830997"/>
          </a:xfrm>
          <a:prstGeom prst="rect">
            <a:avLst/>
          </a:prstGeom>
          <a:noFill/>
        </p:spPr>
        <p:txBody>
          <a:bodyPr wrap="none" rtlCol="0">
            <a:spAutoFit/>
          </a:bodyPr>
          <a:lstStyle/>
          <a:p>
            <a:r>
              <a:rPr lang="en-US" sz="4800" dirty="0" smtClean="0"/>
              <a:t>SHARE ONE of YOUR SENTENCES </a:t>
            </a:r>
            <a:endParaRPr lang="en-US" sz="4800" dirty="0"/>
          </a:p>
        </p:txBody>
      </p:sp>
    </p:spTree>
    <p:extLst>
      <p:ext uri="{BB962C8B-B14F-4D97-AF65-F5344CB8AC3E}">
        <p14:creationId xmlns:p14="http://schemas.microsoft.com/office/powerpoint/2010/main" val="1467447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OBSERVATION</a:t>
            </a:r>
            <a:endParaRPr lang="en-US" dirty="0"/>
          </a:p>
        </p:txBody>
      </p:sp>
      <p:pic>
        <p:nvPicPr>
          <p:cNvPr id="4" name="Picture 3"/>
          <p:cNvPicPr>
            <a:picLocks noChangeAspect="1"/>
          </p:cNvPicPr>
          <p:nvPr/>
        </p:nvPicPr>
        <p:blipFill>
          <a:blip r:embed="rId3"/>
          <a:stretch>
            <a:fillRect/>
          </a:stretch>
        </p:blipFill>
        <p:spPr>
          <a:xfrm>
            <a:off x="431800" y="1765300"/>
            <a:ext cx="8255000" cy="4673600"/>
          </a:xfrm>
          <a:prstGeom prst="rect">
            <a:avLst/>
          </a:prstGeom>
        </p:spPr>
      </p:pic>
      <p:sp>
        <p:nvSpPr>
          <p:cNvPr id="5" name="TextBox 4"/>
          <p:cNvSpPr txBox="1"/>
          <p:nvPr/>
        </p:nvSpPr>
        <p:spPr>
          <a:xfrm>
            <a:off x="889000" y="1242536"/>
            <a:ext cx="7353295" cy="369332"/>
          </a:xfrm>
          <a:prstGeom prst="rect">
            <a:avLst/>
          </a:prstGeom>
          <a:noFill/>
        </p:spPr>
        <p:txBody>
          <a:bodyPr wrap="none" rtlCol="0">
            <a:spAutoFit/>
          </a:bodyPr>
          <a:lstStyle/>
          <a:p>
            <a:r>
              <a:rPr lang="en-US" dirty="0" smtClean="0"/>
              <a:t>Artists observe the world around them to respond or represent ideas visually</a:t>
            </a:r>
            <a:endParaRPr lang="en-US" dirty="0"/>
          </a:p>
        </p:txBody>
      </p:sp>
    </p:spTree>
    <p:extLst>
      <p:ext uri="{BB962C8B-B14F-4D97-AF65-F5344CB8AC3E}">
        <p14:creationId xmlns:p14="http://schemas.microsoft.com/office/powerpoint/2010/main" val="17413988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WHAT DO YOU THINK ARTISTS OBSERVE?</a:t>
            </a:r>
            <a:endParaRPr lang="en-US" sz="3600" dirty="0"/>
          </a:p>
        </p:txBody>
      </p:sp>
      <p:sp>
        <p:nvSpPr>
          <p:cNvPr id="4" name="TextBox 3"/>
          <p:cNvSpPr txBox="1"/>
          <p:nvPr/>
        </p:nvSpPr>
        <p:spPr>
          <a:xfrm>
            <a:off x="1181100" y="1308100"/>
            <a:ext cx="6886245" cy="1754327"/>
          </a:xfrm>
          <a:prstGeom prst="rect">
            <a:avLst/>
          </a:prstGeom>
          <a:noFill/>
        </p:spPr>
        <p:txBody>
          <a:bodyPr wrap="none" rtlCol="0">
            <a:spAutoFit/>
          </a:bodyPr>
          <a:lstStyle/>
          <a:p>
            <a:r>
              <a:rPr lang="en-US" dirty="0" smtClean="0"/>
              <a:t>Make a list of things that you think artists might observe in your journal</a:t>
            </a:r>
          </a:p>
          <a:p>
            <a:pPr marL="742950" lvl="1" indent="-285750">
              <a:buFont typeface="Arial"/>
              <a:buChar char="•"/>
            </a:pPr>
            <a:r>
              <a:rPr lang="en-US" dirty="0" smtClean="0"/>
              <a:t>	 </a:t>
            </a:r>
          </a:p>
          <a:p>
            <a:pPr marL="742950" lvl="1" indent="-285750">
              <a:buFont typeface="Arial"/>
              <a:buChar char="•"/>
            </a:pPr>
            <a:r>
              <a:rPr lang="en-US" dirty="0"/>
              <a:t> </a:t>
            </a:r>
            <a:endParaRPr lang="en-US" dirty="0" smtClean="0"/>
          </a:p>
          <a:p>
            <a:pPr marL="742950" lvl="1" indent="-285750">
              <a:buFont typeface="Arial"/>
              <a:buChar char="•"/>
            </a:pPr>
            <a:r>
              <a:rPr lang="en-US" dirty="0"/>
              <a:t> </a:t>
            </a:r>
            <a:endParaRPr lang="en-US" dirty="0" smtClean="0"/>
          </a:p>
          <a:p>
            <a:pPr marL="742950" lvl="1" indent="-285750">
              <a:buFont typeface="Arial"/>
              <a:buChar char="•"/>
            </a:pPr>
            <a:r>
              <a:rPr lang="en-US" dirty="0"/>
              <a:t> </a:t>
            </a:r>
            <a:endParaRPr lang="en-US" dirty="0" smtClean="0"/>
          </a:p>
          <a:p>
            <a:pPr marL="742950" lvl="1" indent="-285750">
              <a:buFont typeface="Arial"/>
              <a:buChar char="•"/>
            </a:pPr>
            <a:r>
              <a:rPr lang="en-US" dirty="0"/>
              <a:t> </a:t>
            </a:r>
          </a:p>
        </p:txBody>
      </p:sp>
      <p:sp>
        <p:nvSpPr>
          <p:cNvPr id="5" name="TextBox 4"/>
          <p:cNvSpPr txBox="1"/>
          <p:nvPr/>
        </p:nvSpPr>
        <p:spPr>
          <a:xfrm>
            <a:off x="1181100" y="3568700"/>
            <a:ext cx="6886245" cy="369332"/>
          </a:xfrm>
          <a:prstGeom prst="rect">
            <a:avLst/>
          </a:prstGeom>
          <a:noFill/>
        </p:spPr>
        <p:txBody>
          <a:bodyPr wrap="square" rtlCol="0">
            <a:spAutoFit/>
          </a:bodyPr>
          <a:lstStyle/>
          <a:p>
            <a:r>
              <a:rPr lang="en-US" dirty="0" smtClean="0"/>
              <a:t>Turn and talk with a neighbor to share your list. </a:t>
            </a:r>
            <a:endParaRPr lang="en-US" dirty="0"/>
          </a:p>
        </p:txBody>
      </p:sp>
      <p:pic>
        <p:nvPicPr>
          <p:cNvPr id="6" name="Picture 5"/>
          <p:cNvPicPr>
            <a:picLocks noChangeAspect="1"/>
          </p:cNvPicPr>
          <p:nvPr/>
        </p:nvPicPr>
        <p:blipFill>
          <a:blip r:embed="rId3"/>
          <a:stretch>
            <a:fillRect/>
          </a:stretch>
        </p:blipFill>
        <p:spPr>
          <a:xfrm>
            <a:off x="2946400" y="4197350"/>
            <a:ext cx="3175000" cy="2381250"/>
          </a:xfrm>
          <a:prstGeom prst="rect">
            <a:avLst/>
          </a:prstGeom>
        </p:spPr>
      </p:pic>
    </p:spTree>
    <p:extLst>
      <p:ext uri="{BB962C8B-B14F-4D97-AF65-F5344CB8AC3E}">
        <p14:creationId xmlns:p14="http://schemas.microsoft.com/office/powerpoint/2010/main" val="140748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UNIT 1: </a:t>
            </a:r>
            <a:br>
              <a:rPr lang="en-US" sz="3600" dirty="0" smtClean="0"/>
            </a:br>
            <a:r>
              <a:rPr lang="en-US" sz="3600" b="1" dirty="0" smtClean="0"/>
              <a:t>Artists Observe &amp; Respond to the World</a:t>
            </a:r>
            <a:endParaRPr lang="en-US" sz="3600" b="1" dirty="0"/>
          </a:p>
        </p:txBody>
      </p:sp>
      <p:sp>
        <p:nvSpPr>
          <p:cNvPr id="4" name="TextBox 3"/>
          <p:cNvSpPr txBox="1"/>
          <p:nvPr/>
        </p:nvSpPr>
        <p:spPr>
          <a:xfrm>
            <a:off x="456641" y="1663700"/>
            <a:ext cx="8239004" cy="4924426"/>
          </a:xfrm>
          <a:prstGeom prst="rect">
            <a:avLst/>
          </a:prstGeom>
          <a:noFill/>
        </p:spPr>
        <p:txBody>
          <a:bodyPr wrap="none" rtlCol="0">
            <a:spAutoFit/>
          </a:bodyPr>
          <a:lstStyle/>
          <a:p>
            <a:pPr algn="ctr"/>
            <a:r>
              <a:rPr lang="en-US" dirty="0" smtClean="0"/>
              <a:t>As part of this unit we will create 3-4 “mini projects” together to gain skills and insight</a:t>
            </a:r>
          </a:p>
          <a:p>
            <a:pPr algn="ctr"/>
            <a:endParaRPr lang="en-US" dirty="0"/>
          </a:p>
          <a:p>
            <a:pPr algn="ctr"/>
            <a:r>
              <a:rPr lang="en-US" dirty="0" smtClean="0"/>
              <a:t>Sketching</a:t>
            </a:r>
          </a:p>
          <a:p>
            <a:pPr algn="ctr"/>
            <a:r>
              <a:rPr lang="en-US" dirty="0" smtClean="0"/>
              <a:t>Still Life</a:t>
            </a:r>
          </a:p>
          <a:p>
            <a:pPr algn="ctr"/>
            <a:r>
              <a:rPr lang="en-US" dirty="0" smtClean="0"/>
              <a:t>Observational Photography</a:t>
            </a:r>
          </a:p>
          <a:p>
            <a:pPr algn="ctr"/>
            <a:r>
              <a:rPr lang="en-US" dirty="0" smtClean="0"/>
              <a:t>Subtractive </a:t>
            </a:r>
            <a:r>
              <a:rPr lang="en-US" dirty="0" err="1" smtClean="0"/>
              <a:t>Pleine</a:t>
            </a:r>
            <a:r>
              <a:rPr lang="en-US" dirty="0" smtClean="0"/>
              <a:t> Air Drawing</a:t>
            </a:r>
          </a:p>
          <a:p>
            <a:pPr algn="ctr"/>
            <a:endParaRPr lang="en-US" dirty="0" smtClean="0"/>
          </a:p>
          <a:p>
            <a:pPr algn="ctr"/>
            <a:endParaRPr lang="en-US" dirty="0"/>
          </a:p>
          <a:p>
            <a:pPr algn="ctr"/>
            <a:r>
              <a:rPr lang="en-US" sz="2200" b="1" dirty="0" smtClean="0"/>
              <a:t>You will then create an individual project in response to the theme</a:t>
            </a:r>
          </a:p>
          <a:p>
            <a:pPr algn="ctr"/>
            <a:endParaRPr lang="en-US" sz="2200" b="1" dirty="0"/>
          </a:p>
          <a:p>
            <a:pPr algn="ctr"/>
            <a:r>
              <a:rPr lang="en-US" dirty="0" smtClean="0"/>
              <a:t>Imagine</a:t>
            </a:r>
          </a:p>
          <a:p>
            <a:pPr algn="ctr"/>
            <a:r>
              <a:rPr lang="en-US" dirty="0" smtClean="0"/>
              <a:t>Observe</a:t>
            </a:r>
          </a:p>
          <a:p>
            <a:pPr algn="ctr"/>
            <a:r>
              <a:rPr lang="en-US" dirty="0" smtClean="0"/>
              <a:t>Research</a:t>
            </a:r>
          </a:p>
          <a:p>
            <a:pPr algn="ctr"/>
            <a:r>
              <a:rPr lang="en-US" dirty="0" smtClean="0"/>
              <a:t>Plan</a:t>
            </a:r>
          </a:p>
          <a:p>
            <a:pPr algn="ctr"/>
            <a:r>
              <a:rPr lang="en-US" dirty="0" smtClean="0"/>
              <a:t>Create</a:t>
            </a:r>
          </a:p>
          <a:p>
            <a:pPr algn="ctr"/>
            <a:r>
              <a:rPr lang="is-IS" dirty="0" smtClean="0"/>
              <a:t>…</a:t>
            </a:r>
          </a:p>
          <a:p>
            <a:pPr algn="ctr"/>
            <a:r>
              <a:rPr lang="is-IS" b="1" dirty="0" smtClean="0"/>
              <a:t>REFLECT</a:t>
            </a:r>
            <a:endParaRPr lang="en-US" b="1" dirty="0"/>
          </a:p>
        </p:txBody>
      </p:sp>
    </p:spTree>
    <p:extLst>
      <p:ext uri="{BB962C8B-B14F-4D97-AF65-F5344CB8AC3E}">
        <p14:creationId xmlns:p14="http://schemas.microsoft.com/office/powerpoint/2010/main" val="17696157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54"/>
            <a:ext cx="8229600" cy="1143000"/>
          </a:xfrm>
        </p:spPr>
        <p:txBody>
          <a:bodyPr/>
          <a:lstStyle/>
          <a:p>
            <a:r>
              <a:rPr lang="en-US" dirty="0" smtClean="0"/>
              <a:t>PAUL CEZANNE</a:t>
            </a:r>
            <a:endParaRPr lang="en-US" dirty="0"/>
          </a:p>
        </p:txBody>
      </p:sp>
      <p:pic>
        <p:nvPicPr>
          <p:cNvPr id="4" name="Picture 3"/>
          <p:cNvPicPr>
            <a:picLocks noChangeAspect="1"/>
          </p:cNvPicPr>
          <p:nvPr/>
        </p:nvPicPr>
        <p:blipFill>
          <a:blip r:embed="rId3"/>
          <a:stretch>
            <a:fillRect/>
          </a:stretch>
        </p:blipFill>
        <p:spPr>
          <a:xfrm>
            <a:off x="1397000" y="1170354"/>
            <a:ext cx="3530600" cy="2298700"/>
          </a:xfrm>
          <a:prstGeom prst="rect">
            <a:avLst/>
          </a:prstGeom>
        </p:spPr>
      </p:pic>
      <p:pic>
        <p:nvPicPr>
          <p:cNvPr id="5" name="Picture 4"/>
          <p:cNvPicPr>
            <a:picLocks noChangeAspect="1"/>
          </p:cNvPicPr>
          <p:nvPr/>
        </p:nvPicPr>
        <p:blipFill>
          <a:blip r:embed="rId4"/>
          <a:stretch>
            <a:fillRect/>
          </a:stretch>
        </p:blipFill>
        <p:spPr>
          <a:xfrm>
            <a:off x="1397000" y="3469054"/>
            <a:ext cx="6350000" cy="3223846"/>
          </a:xfrm>
          <a:prstGeom prst="rect">
            <a:avLst/>
          </a:prstGeom>
        </p:spPr>
      </p:pic>
      <p:pic>
        <p:nvPicPr>
          <p:cNvPr id="6" name="Picture 5"/>
          <p:cNvPicPr>
            <a:picLocks noChangeAspect="1"/>
          </p:cNvPicPr>
          <p:nvPr/>
        </p:nvPicPr>
        <p:blipFill>
          <a:blip r:embed="rId5"/>
          <a:stretch>
            <a:fillRect/>
          </a:stretch>
        </p:blipFill>
        <p:spPr>
          <a:xfrm>
            <a:off x="4868772" y="1170354"/>
            <a:ext cx="2878228" cy="2298700"/>
          </a:xfrm>
          <a:prstGeom prst="rect">
            <a:avLst/>
          </a:prstGeom>
        </p:spPr>
      </p:pic>
      <p:sp>
        <p:nvSpPr>
          <p:cNvPr id="7" name="TextBox 6"/>
          <p:cNvSpPr txBox="1"/>
          <p:nvPr/>
        </p:nvSpPr>
        <p:spPr>
          <a:xfrm>
            <a:off x="1397000" y="856734"/>
            <a:ext cx="6350000" cy="369332"/>
          </a:xfrm>
          <a:prstGeom prst="rect">
            <a:avLst/>
          </a:prstGeom>
          <a:noFill/>
        </p:spPr>
        <p:txBody>
          <a:bodyPr wrap="square" rtlCol="0">
            <a:spAutoFit/>
          </a:bodyPr>
          <a:lstStyle/>
          <a:p>
            <a:pPr algn="ctr"/>
            <a:r>
              <a:rPr lang="en-US" dirty="0" smtClean="0"/>
              <a:t>Paul Cezanne is very well known for what are called, “Still Lives”</a:t>
            </a:r>
            <a:endParaRPr lang="en-US" dirty="0"/>
          </a:p>
        </p:txBody>
      </p:sp>
    </p:spTree>
    <p:extLst>
      <p:ext uri="{BB962C8B-B14F-4D97-AF65-F5344CB8AC3E}">
        <p14:creationId xmlns:p14="http://schemas.microsoft.com/office/powerpoint/2010/main" val="12283164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DOROTHEA LANGE</a:t>
            </a:r>
            <a:endParaRPr lang="en-US" dirty="0"/>
          </a:p>
        </p:txBody>
      </p:sp>
      <p:pic>
        <p:nvPicPr>
          <p:cNvPr id="4" name="Picture 3"/>
          <p:cNvPicPr>
            <a:picLocks noChangeAspect="1"/>
          </p:cNvPicPr>
          <p:nvPr/>
        </p:nvPicPr>
        <p:blipFill>
          <a:blip r:embed="rId3"/>
          <a:stretch>
            <a:fillRect/>
          </a:stretch>
        </p:blipFill>
        <p:spPr>
          <a:xfrm>
            <a:off x="4096831" y="1108076"/>
            <a:ext cx="5047169" cy="4137024"/>
          </a:xfrm>
          <a:prstGeom prst="rect">
            <a:avLst/>
          </a:prstGeom>
        </p:spPr>
      </p:pic>
      <p:pic>
        <p:nvPicPr>
          <p:cNvPr id="5" name="Picture 4"/>
          <p:cNvPicPr>
            <a:picLocks noChangeAspect="1"/>
          </p:cNvPicPr>
          <p:nvPr/>
        </p:nvPicPr>
        <p:blipFill>
          <a:blip r:embed="rId4"/>
          <a:stretch>
            <a:fillRect/>
          </a:stretch>
        </p:blipFill>
        <p:spPr>
          <a:xfrm>
            <a:off x="0" y="1108076"/>
            <a:ext cx="4114167" cy="4137024"/>
          </a:xfrm>
          <a:prstGeom prst="rect">
            <a:avLst/>
          </a:prstGeom>
        </p:spPr>
      </p:pic>
      <p:sp>
        <p:nvSpPr>
          <p:cNvPr id="6" name="TextBox 5"/>
          <p:cNvSpPr txBox="1"/>
          <p:nvPr/>
        </p:nvSpPr>
        <p:spPr>
          <a:xfrm>
            <a:off x="457200" y="5455334"/>
            <a:ext cx="8229600" cy="923330"/>
          </a:xfrm>
          <a:prstGeom prst="rect">
            <a:avLst/>
          </a:prstGeom>
          <a:noFill/>
        </p:spPr>
        <p:txBody>
          <a:bodyPr wrap="square" rtlCol="0">
            <a:spAutoFit/>
          </a:bodyPr>
          <a:lstStyle/>
          <a:p>
            <a:r>
              <a:rPr lang="en-US" dirty="0" smtClean="0"/>
              <a:t>Dorothea Lange was employed as a photographer through the Works Progress Administration. She documented the daily life and hardships faced by many families during the </a:t>
            </a:r>
            <a:r>
              <a:rPr lang="en-US" dirty="0"/>
              <a:t>G</a:t>
            </a:r>
            <a:r>
              <a:rPr lang="en-US" dirty="0" smtClean="0"/>
              <a:t>reat Depression / Dust Bowl.</a:t>
            </a:r>
            <a:endParaRPr lang="en-US" dirty="0"/>
          </a:p>
        </p:txBody>
      </p:sp>
      <p:pic>
        <p:nvPicPr>
          <p:cNvPr id="7" name="Picture 6"/>
          <p:cNvPicPr>
            <a:picLocks noChangeAspect="1"/>
          </p:cNvPicPr>
          <p:nvPr/>
        </p:nvPicPr>
        <p:blipFill rotWithShape="1">
          <a:blip r:embed="rId5"/>
          <a:srcRect b="33519"/>
          <a:stretch/>
        </p:blipFill>
        <p:spPr>
          <a:xfrm>
            <a:off x="1" y="1103562"/>
            <a:ext cx="4787900" cy="4141537"/>
          </a:xfrm>
          <a:prstGeom prst="rect">
            <a:avLst/>
          </a:prstGeom>
        </p:spPr>
      </p:pic>
      <p:sp>
        <p:nvSpPr>
          <p:cNvPr id="8" name="TextBox 7"/>
          <p:cNvSpPr txBox="1"/>
          <p:nvPr/>
        </p:nvSpPr>
        <p:spPr>
          <a:xfrm>
            <a:off x="6871317" y="6369228"/>
            <a:ext cx="1815483" cy="369332"/>
          </a:xfrm>
          <a:prstGeom prst="rect">
            <a:avLst/>
          </a:prstGeom>
          <a:noFill/>
        </p:spPr>
        <p:txBody>
          <a:bodyPr wrap="none" rtlCol="0">
            <a:spAutoFit/>
          </a:bodyPr>
          <a:lstStyle/>
          <a:p>
            <a:r>
              <a:rPr lang="en-US" dirty="0" smtClean="0">
                <a:hlinkClick r:id="rId6"/>
              </a:rPr>
              <a:t>Colorizing Photos</a:t>
            </a:r>
            <a:endParaRPr lang="en-US" dirty="0"/>
          </a:p>
        </p:txBody>
      </p:sp>
    </p:spTree>
    <p:extLst>
      <p:ext uri="{BB962C8B-B14F-4D97-AF65-F5344CB8AC3E}">
        <p14:creationId xmlns:p14="http://schemas.microsoft.com/office/powerpoint/2010/main" val="384004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5816" y="0"/>
            <a:ext cx="4378183" cy="1143000"/>
          </a:xfrm>
        </p:spPr>
        <p:txBody>
          <a:bodyPr/>
          <a:lstStyle/>
          <a:p>
            <a:r>
              <a:rPr lang="en-US" dirty="0" smtClean="0"/>
              <a:t>Leonardo </a:t>
            </a:r>
            <a:r>
              <a:rPr lang="en-US" dirty="0" err="1" smtClean="0"/>
              <a:t>DaVinci</a:t>
            </a:r>
            <a:endParaRPr lang="en-US" dirty="0"/>
          </a:p>
        </p:txBody>
      </p:sp>
      <p:pic>
        <p:nvPicPr>
          <p:cNvPr id="4" name="Picture 3"/>
          <p:cNvPicPr>
            <a:picLocks noChangeAspect="1"/>
          </p:cNvPicPr>
          <p:nvPr/>
        </p:nvPicPr>
        <p:blipFill>
          <a:blip r:embed="rId3"/>
          <a:stretch>
            <a:fillRect/>
          </a:stretch>
        </p:blipFill>
        <p:spPr>
          <a:xfrm>
            <a:off x="0" y="0"/>
            <a:ext cx="4765817" cy="6858000"/>
          </a:xfrm>
          <a:prstGeom prst="rect">
            <a:avLst/>
          </a:prstGeom>
        </p:spPr>
      </p:pic>
      <p:pic>
        <p:nvPicPr>
          <p:cNvPr id="5" name="Picture 4"/>
          <p:cNvPicPr>
            <a:picLocks noChangeAspect="1"/>
          </p:cNvPicPr>
          <p:nvPr/>
        </p:nvPicPr>
        <p:blipFill>
          <a:blip r:embed="rId4"/>
          <a:stretch>
            <a:fillRect/>
          </a:stretch>
        </p:blipFill>
        <p:spPr>
          <a:xfrm>
            <a:off x="4757136" y="1879600"/>
            <a:ext cx="4386864" cy="4978400"/>
          </a:xfrm>
          <a:prstGeom prst="rect">
            <a:avLst/>
          </a:prstGeom>
        </p:spPr>
      </p:pic>
      <p:sp>
        <p:nvSpPr>
          <p:cNvPr id="6" name="TextBox 5"/>
          <p:cNvSpPr txBox="1"/>
          <p:nvPr/>
        </p:nvSpPr>
        <p:spPr>
          <a:xfrm>
            <a:off x="4765818" y="899636"/>
            <a:ext cx="4378182" cy="923330"/>
          </a:xfrm>
          <a:prstGeom prst="rect">
            <a:avLst/>
          </a:prstGeom>
          <a:noFill/>
        </p:spPr>
        <p:txBody>
          <a:bodyPr wrap="square" rtlCol="0">
            <a:spAutoFit/>
          </a:bodyPr>
          <a:lstStyle/>
          <a:p>
            <a:r>
              <a:rPr lang="en-US" dirty="0" smtClean="0"/>
              <a:t>In order to create his paintings </a:t>
            </a:r>
            <a:r>
              <a:rPr lang="en-US" dirty="0" err="1" smtClean="0"/>
              <a:t>DaVinci</a:t>
            </a:r>
            <a:r>
              <a:rPr lang="en-US" dirty="0" smtClean="0"/>
              <a:t> would study an item or person and create thousands of sketches in his notebook </a:t>
            </a:r>
            <a:endParaRPr lang="en-US" dirty="0"/>
          </a:p>
        </p:txBody>
      </p:sp>
    </p:spTree>
    <p:extLst>
      <p:ext uri="{BB962C8B-B14F-4D97-AF65-F5344CB8AC3E}">
        <p14:creationId xmlns:p14="http://schemas.microsoft.com/office/powerpoint/2010/main" val="277938571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8687</TotalTime>
  <Words>1323</Words>
  <Application>Microsoft Office PowerPoint</Application>
  <PresentationFormat>On-screen Show (4:3)</PresentationFormat>
  <Paragraphs>103</Paragraphs>
  <Slides>14</Slides>
  <Notes>13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Calibri</vt:lpstr>
      <vt:lpstr>Office Theme</vt:lpstr>
      <vt:lpstr>DETAILS IN A PICTURE</vt:lpstr>
      <vt:lpstr>FILL IN THE FOLLOWING SENTENCES</vt:lpstr>
      <vt:lpstr>FIND A PARTNER      </vt:lpstr>
      <vt:lpstr>OBSERVATION</vt:lpstr>
      <vt:lpstr>WHAT DO YOU THINK ARTISTS OBSERVE?</vt:lpstr>
      <vt:lpstr>UNIT 1:  Artists Observe &amp; Respond to the World</vt:lpstr>
      <vt:lpstr>PAUL CEZANNE</vt:lpstr>
      <vt:lpstr>DOROTHEA LANGE</vt:lpstr>
      <vt:lpstr>Leonardo DaVinci</vt:lpstr>
      <vt:lpstr>GUSTAVE COURBET</vt:lpstr>
      <vt:lpstr>MATT DAVIES</vt:lpstr>
      <vt:lpstr>CLAUDE MONET</vt:lpstr>
      <vt:lpstr>PIET MONDRIAN</vt:lpstr>
      <vt:lpstr>Other Artist?</vt:lpstr>
    </vt:vector>
  </TitlesOfParts>
  <Company>TBHS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Rosemary Ziegler</dc:creator>
  <cp:lastModifiedBy>profilesetup</cp:lastModifiedBy>
  <cp:revision>28</cp:revision>
  <dcterms:created xsi:type="dcterms:W3CDTF">2017-08-09T01:30:12Z</dcterms:created>
  <dcterms:modified xsi:type="dcterms:W3CDTF">2017-08-28T20:07:53Z</dcterms:modified>
</cp:coreProperties>
</file>