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62" r:id="rId3"/>
    <p:sldId id="258" r:id="rId4"/>
    <p:sldId id="264" r:id="rId5"/>
    <p:sldId id="267" r:id="rId6"/>
    <p:sldId id="266" r:id="rId7"/>
    <p:sldId id="263" r:id="rId8"/>
    <p:sldId id="260" r:id="rId9"/>
    <p:sldId id="257" r:id="rId10"/>
    <p:sldId id="265"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7" d="100"/>
          <a:sy n="87" d="100"/>
        </p:scale>
        <p:origin x="149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520A26-2F3D-E34E-BF19-638AD346C9BE}" type="datetimeFigureOut">
              <a:rPr lang="en-US" smtClean="0"/>
              <a:t>12/15/2017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D483E2-97A0-F642-940B-751A91C799C4}" type="slidenum">
              <a:rPr lang="en-US" smtClean="0"/>
              <a:t>‹#›</a:t>
            </a:fld>
            <a:endParaRPr lang="en-US"/>
          </a:p>
        </p:txBody>
      </p:sp>
    </p:spTree>
    <p:extLst>
      <p:ext uri="{BB962C8B-B14F-4D97-AF65-F5344CB8AC3E}">
        <p14:creationId xmlns:p14="http://schemas.microsoft.com/office/powerpoint/2010/main" val="24255915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French_languag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your TEST for the Unit 2</a:t>
            </a:r>
            <a:r>
              <a:rPr lang="en-US" baseline="0" dirty="0" smtClean="0"/>
              <a:t> project on Personal and Cultural Identity; please focus on the information presented and ask questions to better understand the material. </a:t>
            </a:r>
            <a:endParaRPr lang="en-US" dirty="0"/>
          </a:p>
        </p:txBody>
      </p:sp>
      <p:sp>
        <p:nvSpPr>
          <p:cNvPr id="4" name="Slide Number Placeholder 3"/>
          <p:cNvSpPr>
            <a:spLocks noGrp="1"/>
          </p:cNvSpPr>
          <p:nvPr>
            <p:ph type="sldNum" sz="quarter" idx="10"/>
          </p:nvPr>
        </p:nvSpPr>
        <p:spPr/>
        <p:txBody>
          <a:bodyPr/>
          <a:lstStyle/>
          <a:p>
            <a:fld id="{16D483E2-97A0-F642-940B-751A91C799C4}" type="slidenum">
              <a:rPr lang="en-US" smtClean="0"/>
              <a:t>1</a:t>
            </a:fld>
            <a:endParaRPr lang="en-US"/>
          </a:p>
        </p:txBody>
      </p:sp>
    </p:spTree>
    <p:extLst>
      <p:ext uri="{BB962C8B-B14F-4D97-AF65-F5344CB8AC3E}">
        <p14:creationId xmlns:p14="http://schemas.microsoft.com/office/powerpoint/2010/main" val="795772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have a worksheet that walks you through some of these questions and</a:t>
            </a:r>
            <a:r>
              <a:rPr lang="en-US" baseline="0" dirty="0" smtClean="0"/>
              <a:t> sentence starters to write your </a:t>
            </a:r>
            <a:r>
              <a:rPr lang="en-US" baseline="0" smtClean="0"/>
              <a:t>artist statement</a:t>
            </a:r>
            <a:endParaRPr lang="en-US"/>
          </a:p>
        </p:txBody>
      </p:sp>
      <p:sp>
        <p:nvSpPr>
          <p:cNvPr id="4" name="Slide Number Placeholder 3"/>
          <p:cNvSpPr>
            <a:spLocks noGrp="1"/>
          </p:cNvSpPr>
          <p:nvPr>
            <p:ph type="sldNum" sz="quarter" idx="10"/>
          </p:nvPr>
        </p:nvSpPr>
        <p:spPr/>
        <p:txBody>
          <a:bodyPr/>
          <a:lstStyle/>
          <a:p>
            <a:fld id="{16D483E2-97A0-F642-940B-751A91C799C4}" type="slidenum">
              <a:rPr lang="en-US" smtClean="0"/>
              <a:t>10</a:t>
            </a:fld>
            <a:endParaRPr lang="en-US"/>
          </a:p>
        </p:txBody>
      </p:sp>
    </p:spTree>
    <p:extLst>
      <p:ext uri="{BB962C8B-B14F-4D97-AF65-F5344CB8AC3E}">
        <p14:creationId xmlns:p14="http://schemas.microsoft.com/office/powerpoint/2010/main" val="328865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important to know</a:t>
            </a:r>
            <a:r>
              <a:rPr lang="en-US" baseline="0" dirty="0" smtClean="0"/>
              <a:t> WHY you might be doing something and how it’s going to be applicable to your future endeavors</a:t>
            </a:r>
            <a:endParaRPr lang="en-US" dirty="0"/>
          </a:p>
        </p:txBody>
      </p:sp>
      <p:sp>
        <p:nvSpPr>
          <p:cNvPr id="4" name="Slide Number Placeholder 3"/>
          <p:cNvSpPr>
            <a:spLocks noGrp="1"/>
          </p:cNvSpPr>
          <p:nvPr>
            <p:ph type="sldNum" sz="quarter" idx="10"/>
          </p:nvPr>
        </p:nvSpPr>
        <p:spPr/>
        <p:txBody>
          <a:bodyPr/>
          <a:lstStyle/>
          <a:p>
            <a:fld id="{16D483E2-97A0-F642-940B-751A91C799C4}" type="slidenum">
              <a:rPr lang="en-US" smtClean="0"/>
              <a:t>2</a:t>
            </a:fld>
            <a:endParaRPr lang="en-US"/>
          </a:p>
        </p:txBody>
      </p:sp>
    </p:spTree>
    <p:extLst>
      <p:ext uri="{BB962C8B-B14F-4D97-AF65-F5344CB8AC3E}">
        <p14:creationId xmlns:p14="http://schemas.microsoft.com/office/powerpoint/2010/main" val="2686539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lot of modern art</a:t>
            </a:r>
            <a:r>
              <a:rPr lang="en-US" baseline="0" dirty="0" smtClean="0"/>
              <a:t> does need to be explained. We looked at the work of Mark Rothko at the beginning of the year and many of you thought that’s NOT art. An </a:t>
            </a:r>
            <a:r>
              <a:rPr lang="en-US" baseline="0" dirty="0" err="1" smtClean="0"/>
              <a:t>explaination</a:t>
            </a:r>
            <a:r>
              <a:rPr lang="en-US" baseline="0" dirty="0" smtClean="0"/>
              <a:t> of the meaning and thoughts behind a work can help to increase it’s quality and application. </a:t>
            </a:r>
            <a:endParaRPr lang="en-US" dirty="0"/>
          </a:p>
        </p:txBody>
      </p:sp>
      <p:sp>
        <p:nvSpPr>
          <p:cNvPr id="4" name="Slide Number Placeholder 3"/>
          <p:cNvSpPr>
            <a:spLocks noGrp="1"/>
          </p:cNvSpPr>
          <p:nvPr>
            <p:ph type="sldNum" sz="quarter" idx="10"/>
          </p:nvPr>
        </p:nvSpPr>
        <p:spPr/>
        <p:txBody>
          <a:bodyPr/>
          <a:lstStyle/>
          <a:p>
            <a:fld id="{16D483E2-97A0-F642-940B-751A91C799C4}" type="slidenum">
              <a:rPr lang="en-US" smtClean="0"/>
              <a:t>3</a:t>
            </a:fld>
            <a:endParaRPr lang="en-US"/>
          </a:p>
        </p:txBody>
      </p:sp>
    </p:spTree>
    <p:extLst>
      <p:ext uri="{BB962C8B-B14F-4D97-AF65-F5344CB8AC3E}">
        <p14:creationId xmlns:p14="http://schemas.microsoft.com/office/powerpoint/2010/main" val="782585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solidFill>
                  <a:srgbClr val="000000"/>
                </a:solidFill>
              </a:rPr>
              <a:t>What do you think this work is about? </a:t>
            </a:r>
            <a:r>
              <a:rPr lang="en-US" sz="1200" u="none" kern="1200" dirty="0" smtClean="0">
                <a:solidFill>
                  <a:srgbClr val="000000"/>
                </a:solidFill>
                <a:latin typeface="+mn-lt"/>
                <a:ea typeface="+mn-ea"/>
                <a:cs typeface="+mn-cs"/>
              </a:rPr>
              <a:t>Congolese sculptor who worked with paper, commercial packaging, and materials from everyday life to create what he called “extreme </a:t>
            </a:r>
            <a:r>
              <a:rPr lang="en-US" sz="1200" u="none" kern="1200" dirty="0" err="1" smtClean="0">
                <a:solidFill>
                  <a:srgbClr val="000000"/>
                </a:solidFill>
                <a:latin typeface="+mn-lt"/>
                <a:ea typeface="+mn-ea"/>
                <a:cs typeface="+mn-cs"/>
              </a:rPr>
              <a:t>maquettes</a:t>
            </a:r>
            <a:r>
              <a:rPr lang="en-US" sz="1200" u="none" kern="1200" dirty="0" smtClean="0">
                <a:solidFill>
                  <a:srgbClr val="000000"/>
                </a:solidFill>
                <a:latin typeface="+mn-lt"/>
                <a:ea typeface="+mn-ea"/>
                <a:cs typeface="+mn-cs"/>
              </a:rPr>
              <a:t>” that encompass civic buildings, public monuments, and private pavilions. The installation captures his transition from single buildings to entire metropolises, culminating in a selection of </a:t>
            </a:r>
            <a:r>
              <a:rPr lang="en-US" sz="1200" u="none" kern="1200" dirty="0" err="1" smtClean="0">
                <a:solidFill>
                  <a:srgbClr val="000000"/>
                </a:solidFill>
                <a:latin typeface="+mn-lt"/>
                <a:ea typeface="+mn-ea"/>
                <a:cs typeface="+mn-cs"/>
              </a:rPr>
              <a:t>Kingelez's</a:t>
            </a:r>
            <a:r>
              <a:rPr lang="en-US" sz="1200" u="none" kern="1200" dirty="0" smtClean="0">
                <a:solidFill>
                  <a:srgbClr val="000000"/>
                </a:solidFill>
                <a:latin typeface="+mn-lt"/>
                <a:ea typeface="+mn-ea"/>
                <a:cs typeface="+mn-cs"/>
              </a:rPr>
              <a:t> large-scale cities, marked by soaring forms that characterize much of his late production. His models of entire cities reflect the sprawling and anarchic metropolis of Kinshasa or other African megacities, offering a futurist vision of the African city.</a:t>
            </a:r>
            <a:r>
              <a:rPr lang="en-US" sz="1200" u="none" kern="1200" baseline="30000" dirty="0" smtClean="0">
                <a:solidFill>
                  <a:srgbClr val="000000"/>
                </a:solidFill>
                <a:latin typeface="+mn-lt"/>
                <a:ea typeface="+mn-ea"/>
                <a:cs typeface="+mn-cs"/>
              </a:rPr>
              <a:t>[2]</a:t>
            </a:r>
            <a:r>
              <a:rPr lang="en-US" sz="1200" u="none" kern="1200" baseline="0" dirty="0" smtClean="0">
                <a:solidFill>
                  <a:srgbClr val="000000"/>
                </a:solidFill>
                <a:latin typeface="+mn-lt"/>
                <a:ea typeface="+mn-ea"/>
                <a:cs typeface="+mn-cs"/>
              </a:rPr>
              <a:t> His models frequently incorporate materials found in the urban world, such as bottle caps, corrugated cardboard or tinfoil. This mirrors the widespread practice of recycling found in Kinshasa or other African cities.</a:t>
            </a:r>
            <a:r>
              <a:rPr lang="en-US" sz="1200" u="none" kern="1200" baseline="30000" dirty="0" smtClean="0">
                <a:solidFill>
                  <a:srgbClr val="000000"/>
                </a:solidFill>
                <a:latin typeface="+mn-lt"/>
                <a:ea typeface="+mn-ea"/>
                <a:cs typeface="+mn-cs"/>
              </a:rPr>
              <a:t> </a:t>
            </a:r>
            <a:r>
              <a:rPr lang="en-US" sz="1200" u="none" kern="1200" baseline="0" dirty="0" err="1" smtClean="0">
                <a:solidFill>
                  <a:srgbClr val="000000"/>
                </a:solidFill>
                <a:latin typeface="+mn-lt"/>
                <a:ea typeface="+mn-ea"/>
                <a:cs typeface="+mn-cs"/>
              </a:rPr>
              <a:t>Kingelez</a:t>
            </a:r>
            <a:r>
              <a:rPr lang="en-US" sz="1200" u="none" kern="1200" baseline="0" dirty="0" smtClean="0">
                <a:solidFill>
                  <a:srgbClr val="000000"/>
                </a:solidFill>
                <a:latin typeface="+mn-lt"/>
                <a:ea typeface="+mn-ea"/>
                <a:cs typeface="+mn-cs"/>
              </a:rPr>
              <a:t> has called his art </a:t>
            </a:r>
            <a:r>
              <a:rPr lang="en-US" sz="1200" i="1" u="none" kern="1200" baseline="0" dirty="0" smtClean="0">
                <a:solidFill>
                  <a:srgbClr val="000000"/>
                </a:solidFill>
                <a:latin typeface="+mn-lt"/>
                <a:ea typeface="+mn-ea"/>
                <a:cs typeface="+mn-cs"/>
              </a:rPr>
              <a:t>Extreme Models</a:t>
            </a:r>
            <a:r>
              <a:rPr lang="en-US" sz="1200" i="0" u="none" kern="1200" baseline="0" dirty="0" smtClean="0">
                <a:solidFill>
                  <a:srgbClr val="000000"/>
                </a:solidFill>
                <a:latin typeface="+mn-lt"/>
                <a:ea typeface="+mn-ea"/>
                <a:cs typeface="+mn-cs"/>
              </a:rPr>
              <a:t> </a:t>
            </a:r>
            <a:r>
              <a:rPr lang="en-US" sz="1200" i="0" u="none" kern="1200" baseline="0" dirty="0" smtClean="0">
                <a:solidFill>
                  <a:srgbClr val="000000"/>
                </a:solidFill>
                <a:latin typeface="+mn-lt"/>
                <a:ea typeface="+mn-ea"/>
                <a:cs typeface="+mn-cs"/>
                <a:hlinkClick r:id="rId3"/>
              </a:rPr>
              <a:t> “I make this most deeply imaginary, meticulous and well considered work with the aim of having more influence over life. </a:t>
            </a:r>
            <a:endParaRPr lang="en-US" u="none" dirty="0">
              <a:solidFill>
                <a:srgbClr val="000000"/>
              </a:solidFill>
            </a:endParaRPr>
          </a:p>
        </p:txBody>
      </p:sp>
      <p:sp>
        <p:nvSpPr>
          <p:cNvPr id="4" name="Slide Number Placeholder 3"/>
          <p:cNvSpPr>
            <a:spLocks noGrp="1"/>
          </p:cNvSpPr>
          <p:nvPr>
            <p:ph type="sldNum" sz="quarter" idx="10"/>
          </p:nvPr>
        </p:nvSpPr>
        <p:spPr/>
        <p:txBody>
          <a:bodyPr/>
          <a:lstStyle/>
          <a:p>
            <a:fld id="{16D483E2-97A0-F642-940B-751A91C799C4}" type="slidenum">
              <a:rPr lang="en-US" smtClean="0"/>
              <a:t>4</a:t>
            </a:fld>
            <a:endParaRPr lang="en-US"/>
          </a:p>
        </p:txBody>
      </p:sp>
    </p:spTree>
    <p:extLst>
      <p:ext uri="{BB962C8B-B14F-4D97-AF65-F5344CB8AC3E}">
        <p14:creationId xmlns:p14="http://schemas.microsoft.com/office/powerpoint/2010/main" val="2685211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that you can still write</a:t>
            </a:r>
            <a:r>
              <a:rPr lang="en-US" baseline="0" dirty="0" smtClean="0"/>
              <a:t> any of these artists in your notebook under the red section. I hope that will continue to help you in future assignments</a:t>
            </a:r>
            <a:endParaRPr lang="en-US" dirty="0"/>
          </a:p>
        </p:txBody>
      </p:sp>
      <p:sp>
        <p:nvSpPr>
          <p:cNvPr id="4" name="Slide Number Placeholder 3"/>
          <p:cNvSpPr>
            <a:spLocks noGrp="1"/>
          </p:cNvSpPr>
          <p:nvPr>
            <p:ph type="sldNum" sz="quarter" idx="10"/>
          </p:nvPr>
        </p:nvSpPr>
        <p:spPr/>
        <p:txBody>
          <a:bodyPr/>
          <a:lstStyle/>
          <a:p>
            <a:fld id="{16D483E2-97A0-F642-940B-751A91C799C4}" type="slidenum">
              <a:rPr lang="en-US" smtClean="0"/>
              <a:t>5</a:t>
            </a:fld>
            <a:endParaRPr lang="en-US"/>
          </a:p>
        </p:txBody>
      </p:sp>
    </p:spTree>
    <p:extLst>
      <p:ext uri="{BB962C8B-B14F-4D97-AF65-F5344CB8AC3E}">
        <p14:creationId xmlns:p14="http://schemas.microsoft.com/office/powerpoint/2010/main" val="104533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Virgil</a:t>
            </a:r>
            <a:r>
              <a:rPr lang="en-US" baseline="0" dirty="0" smtClean="0"/>
              <a:t> also stated in an interview: I love to intellectualize the </a:t>
            </a:r>
            <a:r>
              <a:rPr lang="en-US" baseline="0" dirty="0" smtClean="0"/>
              <a:t>mundane. He is a fashion designer and the first African American person to have a complete retrospective display at the MOMA in Chicago. It’s interesting to think that even high fashion designers and clothing makers design a theme or a brand to go with their work. You are making yourself marketable to an audience. </a:t>
            </a:r>
            <a:endParaRPr lang="en-US" dirty="0"/>
          </a:p>
        </p:txBody>
      </p:sp>
      <p:sp>
        <p:nvSpPr>
          <p:cNvPr id="4" name="Slide Number Placeholder 3"/>
          <p:cNvSpPr>
            <a:spLocks noGrp="1"/>
          </p:cNvSpPr>
          <p:nvPr>
            <p:ph type="sldNum" sz="quarter" idx="10"/>
          </p:nvPr>
        </p:nvSpPr>
        <p:spPr/>
        <p:txBody>
          <a:bodyPr/>
          <a:lstStyle/>
          <a:p>
            <a:fld id="{16D483E2-97A0-F642-940B-751A91C799C4}" type="slidenum">
              <a:rPr lang="en-US" smtClean="0"/>
              <a:t>6</a:t>
            </a:fld>
            <a:endParaRPr lang="en-US"/>
          </a:p>
        </p:txBody>
      </p:sp>
    </p:spTree>
    <p:extLst>
      <p:ext uri="{BB962C8B-B14F-4D97-AF65-F5344CB8AC3E}">
        <p14:creationId xmlns:p14="http://schemas.microsoft.com/office/powerpoint/2010/main" val="421104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Fulfilling </a:t>
            </a:r>
            <a:r>
              <a:rPr lang="en-US" sz="1200" kern="1200" dirty="0" smtClean="0">
                <a:solidFill>
                  <a:schemeClr val="tx1"/>
                </a:solidFill>
                <a:latin typeface="+mn-lt"/>
                <a:ea typeface="+mn-ea"/>
                <a:cs typeface="+mn-cs"/>
              </a:rPr>
              <a:t>what she called her "military service in Cubism," ultimately arriving at her signature painterly style of synthetic lines and sensuous volumes depicting landscapes and vernacular scenes in a rich color palette. </a:t>
            </a:r>
            <a:endParaRPr lang="en-US" dirty="0"/>
          </a:p>
        </p:txBody>
      </p:sp>
      <p:sp>
        <p:nvSpPr>
          <p:cNvPr id="4" name="Slide Number Placeholder 3"/>
          <p:cNvSpPr>
            <a:spLocks noGrp="1"/>
          </p:cNvSpPr>
          <p:nvPr>
            <p:ph type="sldNum" sz="quarter" idx="10"/>
          </p:nvPr>
        </p:nvSpPr>
        <p:spPr/>
        <p:txBody>
          <a:bodyPr/>
          <a:lstStyle/>
          <a:p>
            <a:fld id="{16D483E2-97A0-F642-940B-751A91C799C4}" type="slidenum">
              <a:rPr lang="en-US" smtClean="0"/>
              <a:t>7</a:t>
            </a:fld>
            <a:endParaRPr lang="en-US"/>
          </a:p>
        </p:txBody>
      </p:sp>
    </p:spTree>
    <p:extLst>
      <p:ext uri="{BB962C8B-B14F-4D97-AF65-F5344CB8AC3E}">
        <p14:creationId xmlns:p14="http://schemas.microsoft.com/office/powerpoint/2010/main" val="3032665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Prior to the application of contextual and contemporary</a:t>
            </a:r>
            <a:r>
              <a:rPr lang="en-US" baseline="0" dirty="0" smtClean="0"/>
              <a:t> art it really didn’t need to be explained. The ultimate goal was to depict a scene or person realistically or as in many Eastern countries art was used functionally or in traditional religious contexts. John Seed creates a silly book for art lovers that looks at some of those classic pieces and creates artist statements for them.</a:t>
            </a:r>
            <a:endParaRPr lang="en-US" dirty="0"/>
          </a:p>
        </p:txBody>
      </p:sp>
      <p:sp>
        <p:nvSpPr>
          <p:cNvPr id="4" name="Slide Number Placeholder 3"/>
          <p:cNvSpPr>
            <a:spLocks noGrp="1"/>
          </p:cNvSpPr>
          <p:nvPr>
            <p:ph type="sldNum" sz="quarter" idx="10"/>
          </p:nvPr>
        </p:nvSpPr>
        <p:spPr/>
        <p:txBody>
          <a:bodyPr/>
          <a:lstStyle/>
          <a:p>
            <a:fld id="{16D483E2-97A0-F642-940B-751A91C799C4}" type="slidenum">
              <a:rPr lang="en-US" smtClean="0"/>
              <a:t>8</a:t>
            </a:fld>
            <a:endParaRPr lang="en-US"/>
          </a:p>
        </p:txBody>
      </p:sp>
    </p:spTree>
    <p:extLst>
      <p:ext uri="{BB962C8B-B14F-4D97-AF65-F5344CB8AC3E}">
        <p14:creationId xmlns:p14="http://schemas.microsoft.com/office/powerpoint/2010/main" val="2546732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silly name or other generators online that</a:t>
            </a:r>
            <a:r>
              <a:rPr lang="en-US" baseline="0" dirty="0" smtClean="0"/>
              <a:t> poke fun at Metal bands or rappers. Artist statements are the same. There are a few silly websites to the left that people have created. These websites use all sorts of arty jargon to make real-sounding artist statements. A lot of these sound really pretentious… That is not our goal.</a:t>
            </a:r>
            <a:endParaRPr lang="en-US" dirty="0"/>
          </a:p>
        </p:txBody>
      </p:sp>
      <p:sp>
        <p:nvSpPr>
          <p:cNvPr id="4" name="Slide Number Placeholder 3"/>
          <p:cNvSpPr>
            <a:spLocks noGrp="1"/>
          </p:cNvSpPr>
          <p:nvPr>
            <p:ph type="sldNum" sz="quarter" idx="10"/>
          </p:nvPr>
        </p:nvSpPr>
        <p:spPr/>
        <p:txBody>
          <a:bodyPr/>
          <a:lstStyle/>
          <a:p>
            <a:fld id="{16D483E2-97A0-F642-940B-751A91C799C4}" type="slidenum">
              <a:rPr lang="en-US" smtClean="0"/>
              <a:t>9</a:t>
            </a:fld>
            <a:endParaRPr lang="en-US"/>
          </a:p>
        </p:txBody>
      </p:sp>
    </p:spTree>
    <p:extLst>
      <p:ext uri="{BB962C8B-B14F-4D97-AF65-F5344CB8AC3E}">
        <p14:creationId xmlns:p14="http://schemas.microsoft.com/office/powerpoint/2010/main" val="1764914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67EE54-12F0-C441-BB4B-954A08CC3DBE}" type="datetimeFigureOut">
              <a:rPr lang="en-US" smtClean="0"/>
              <a:t>12/15/2017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5AA4CC-D2AC-4143-85FE-547DF51990C9}" type="slidenum">
              <a:rPr lang="en-US" smtClean="0"/>
              <a:t>‹#›</a:t>
            </a:fld>
            <a:endParaRPr lang="en-US"/>
          </a:p>
        </p:txBody>
      </p:sp>
    </p:spTree>
    <p:extLst>
      <p:ext uri="{BB962C8B-B14F-4D97-AF65-F5344CB8AC3E}">
        <p14:creationId xmlns:p14="http://schemas.microsoft.com/office/powerpoint/2010/main" val="143586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67EE54-12F0-C441-BB4B-954A08CC3DBE}" type="datetimeFigureOut">
              <a:rPr lang="en-US" smtClean="0"/>
              <a:t>12/15/2017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5AA4CC-D2AC-4143-85FE-547DF51990C9}" type="slidenum">
              <a:rPr lang="en-US" smtClean="0"/>
              <a:t>‹#›</a:t>
            </a:fld>
            <a:endParaRPr lang="en-US"/>
          </a:p>
        </p:txBody>
      </p:sp>
    </p:spTree>
    <p:extLst>
      <p:ext uri="{BB962C8B-B14F-4D97-AF65-F5344CB8AC3E}">
        <p14:creationId xmlns:p14="http://schemas.microsoft.com/office/powerpoint/2010/main" val="1914546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67EE54-12F0-C441-BB4B-954A08CC3DBE}" type="datetimeFigureOut">
              <a:rPr lang="en-US" smtClean="0"/>
              <a:t>12/15/2017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5AA4CC-D2AC-4143-85FE-547DF51990C9}" type="slidenum">
              <a:rPr lang="en-US" smtClean="0"/>
              <a:t>‹#›</a:t>
            </a:fld>
            <a:endParaRPr lang="en-US"/>
          </a:p>
        </p:txBody>
      </p:sp>
    </p:spTree>
    <p:extLst>
      <p:ext uri="{BB962C8B-B14F-4D97-AF65-F5344CB8AC3E}">
        <p14:creationId xmlns:p14="http://schemas.microsoft.com/office/powerpoint/2010/main" val="1895230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67EE54-12F0-C441-BB4B-954A08CC3DBE}" type="datetimeFigureOut">
              <a:rPr lang="en-US" smtClean="0"/>
              <a:t>12/15/2017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5AA4CC-D2AC-4143-85FE-547DF51990C9}" type="slidenum">
              <a:rPr lang="en-US" smtClean="0"/>
              <a:t>‹#›</a:t>
            </a:fld>
            <a:endParaRPr lang="en-US"/>
          </a:p>
        </p:txBody>
      </p:sp>
    </p:spTree>
    <p:extLst>
      <p:ext uri="{BB962C8B-B14F-4D97-AF65-F5344CB8AC3E}">
        <p14:creationId xmlns:p14="http://schemas.microsoft.com/office/powerpoint/2010/main" val="3077324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67EE54-12F0-C441-BB4B-954A08CC3DBE}" type="datetimeFigureOut">
              <a:rPr lang="en-US" smtClean="0"/>
              <a:t>12/15/2017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5AA4CC-D2AC-4143-85FE-547DF51990C9}" type="slidenum">
              <a:rPr lang="en-US" smtClean="0"/>
              <a:t>‹#›</a:t>
            </a:fld>
            <a:endParaRPr lang="en-US"/>
          </a:p>
        </p:txBody>
      </p:sp>
    </p:spTree>
    <p:extLst>
      <p:ext uri="{BB962C8B-B14F-4D97-AF65-F5344CB8AC3E}">
        <p14:creationId xmlns:p14="http://schemas.microsoft.com/office/powerpoint/2010/main" val="4150454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67EE54-12F0-C441-BB4B-954A08CC3DBE}" type="datetimeFigureOut">
              <a:rPr lang="en-US" smtClean="0"/>
              <a:t>12/15/2017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5AA4CC-D2AC-4143-85FE-547DF51990C9}" type="slidenum">
              <a:rPr lang="en-US" smtClean="0"/>
              <a:t>‹#›</a:t>
            </a:fld>
            <a:endParaRPr lang="en-US"/>
          </a:p>
        </p:txBody>
      </p:sp>
    </p:spTree>
    <p:extLst>
      <p:ext uri="{BB962C8B-B14F-4D97-AF65-F5344CB8AC3E}">
        <p14:creationId xmlns:p14="http://schemas.microsoft.com/office/powerpoint/2010/main" val="751885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67EE54-12F0-C441-BB4B-954A08CC3DBE}" type="datetimeFigureOut">
              <a:rPr lang="en-US" smtClean="0"/>
              <a:t>12/15/2017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5AA4CC-D2AC-4143-85FE-547DF51990C9}" type="slidenum">
              <a:rPr lang="en-US" smtClean="0"/>
              <a:t>‹#›</a:t>
            </a:fld>
            <a:endParaRPr lang="en-US"/>
          </a:p>
        </p:txBody>
      </p:sp>
    </p:spTree>
    <p:extLst>
      <p:ext uri="{BB962C8B-B14F-4D97-AF65-F5344CB8AC3E}">
        <p14:creationId xmlns:p14="http://schemas.microsoft.com/office/powerpoint/2010/main" val="951920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67EE54-12F0-C441-BB4B-954A08CC3DBE}" type="datetimeFigureOut">
              <a:rPr lang="en-US" smtClean="0"/>
              <a:t>12/15/2017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5AA4CC-D2AC-4143-85FE-547DF51990C9}" type="slidenum">
              <a:rPr lang="en-US" smtClean="0"/>
              <a:t>‹#›</a:t>
            </a:fld>
            <a:endParaRPr lang="en-US"/>
          </a:p>
        </p:txBody>
      </p:sp>
    </p:spTree>
    <p:extLst>
      <p:ext uri="{BB962C8B-B14F-4D97-AF65-F5344CB8AC3E}">
        <p14:creationId xmlns:p14="http://schemas.microsoft.com/office/powerpoint/2010/main" val="2791821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67EE54-12F0-C441-BB4B-954A08CC3DBE}" type="datetimeFigureOut">
              <a:rPr lang="en-US" smtClean="0"/>
              <a:t>12/15/2017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5AA4CC-D2AC-4143-85FE-547DF51990C9}" type="slidenum">
              <a:rPr lang="en-US" smtClean="0"/>
              <a:t>‹#›</a:t>
            </a:fld>
            <a:endParaRPr lang="en-US"/>
          </a:p>
        </p:txBody>
      </p:sp>
    </p:spTree>
    <p:extLst>
      <p:ext uri="{BB962C8B-B14F-4D97-AF65-F5344CB8AC3E}">
        <p14:creationId xmlns:p14="http://schemas.microsoft.com/office/powerpoint/2010/main" val="1465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67EE54-12F0-C441-BB4B-954A08CC3DBE}" type="datetimeFigureOut">
              <a:rPr lang="en-US" smtClean="0"/>
              <a:t>12/15/2017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5AA4CC-D2AC-4143-85FE-547DF51990C9}" type="slidenum">
              <a:rPr lang="en-US" smtClean="0"/>
              <a:t>‹#›</a:t>
            </a:fld>
            <a:endParaRPr lang="en-US"/>
          </a:p>
        </p:txBody>
      </p:sp>
    </p:spTree>
    <p:extLst>
      <p:ext uri="{BB962C8B-B14F-4D97-AF65-F5344CB8AC3E}">
        <p14:creationId xmlns:p14="http://schemas.microsoft.com/office/powerpoint/2010/main" val="4213611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67EE54-12F0-C441-BB4B-954A08CC3DBE}" type="datetimeFigureOut">
              <a:rPr lang="en-US" smtClean="0"/>
              <a:t>12/15/2017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5AA4CC-D2AC-4143-85FE-547DF51990C9}" type="slidenum">
              <a:rPr lang="en-US" smtClean="0"/>
              <a:t>‹#›</a:t>
            </a:fld>
            <a:endParaRPr lang="en-US"/>
          </a:p>
        </p:txBody>
      </p:sp>
    </p:spTree>
    <p:extLst>
      <p:ext uri="{BB962C8B-B14F-4D97-AF65-F5344CB8AC3E}">
        <p14:creationId xmlns:p14="http://schemas.microsoft.com/office/powerpoint/2010/main" val="3866195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67EE54-12F0-C441-BB4B-954A08CC3DBE}" type="datetimeFigureOut">
              <a:rPr lang="en-US" smtClean="0"/>
              <a:t>12/15/2017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5AA4CC-D2AC-4143-85FE-547DF51990C9}" type="slidenum">
              <a:rPr lang="en-US" smtClean="0"/>
              <a:t>‹#›</a:t>
            </a:fld>
            <a:endParaRPr lang="en-US"/>
          </a:p>
        </p:txBody>
      </p:sp>
    </p:spTree>
    <p:extLst>
      <p:ext uri="{BB962C8B-B14F-4D97-AF65-F5344CB8AC3E}">
        <p14:creationId xmlns:p14="http://schemas.microsoft.com/office/powerpoint/2010/main" val="4277802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s://hypebeast.com/off-white" TargetMode="External"/><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www.off---white.com/en/U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artybollocks.com" TargetMode="External"/><Relationship Id="rId7" Type="http://schemas.openxmlformats.org/officeDocument/2006/relationships/hyperlink" Target="http://10gallon.com/statement200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joe-ks.com/archives_feb2001/ManualMSG.htm" TargetMode="External"/><Relationship Id="rId5" Type="http://schemas.openxmlformats.org/officeDocument/2006/relationships/image" Target="../media/image13.png"/><Relationship Id="rId4" Type="http://schemas.openxmlformats.org/officeDocument/2006/relationships/hyperlink" Target="http://www.500letters.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5027720"/>
            <a:ext cx="7772400" cy="1752600"/>
          </a:xfrm>
        </p:spPr>
        <p:txBody>
          <a:bodyPr/>
          <a:lstStyle/>
          <a:p>
            <a:r>
              <a:rPr lang="en-US" dirty="0" smtClean="0"/>
              <a:t>or</a:t>
            </a:r>
          </a:p>
          <a:p>
            <a:r>
              <a:rPr lang="en-US" sz="2000" dirty="0" smtClean="0"/>
              <a:t>what you tell people about your art so they’ll understand it better</a:t>
            </a:r>
            <a:endParaRPr lang="en-US" sz="2000" dirty="0"/>
          </a:p>
        </p:txBody>
      </p:sp>
      <p:pic>
        <p:nvPicPr>
          <p:cNvPr id="4" name="Picture 3"/>
          <p:cNvPicPr>
            <a:picLocks noChangeAspect="1"/>
          </p:cNvPicPr>
          <p:nvPr/>
        </p:nvPicPr>
        <p:blipFill>
          <a:blip r:embed="rId3"/>
          <a:stretch>
            <a:fillRect/>
          </a:stretch>
        </p:blipFill>
        <p:spPr>
          <a:xfrm>
            <a:off x="2825609" y="590285"/>
            <a:ext cx="5779670" cy="4354982"/>
          </a:xfrm>
          <a:prstGeom prst="rect">
            <a:avLst/>
          </a:prstGeom>
        </p:spPr>
      </p:pic>
      <p:sp>
        <p:nvSpPr>
          <p:cNvPr id="2" name="Title 1"/>
          <p:cNvSpPr>
            <a:spLocks noGrp="1"/>
          </p:cNvSpPr>
          <p:nvPr>
            <p:ph type="ctrTitle"/>
          </p:nvPr>
        </p:nvSpPr>
        <p:spPr>
          <a:xfrm>
            <a:off x="685800" y="1716624"/>
            <a:ext cx="7772400" cy="1470025"/>
          </a:xfrm>
        </p:spPr>
        <p:txBody>
          <a:bodyPr>
            <a:normAutofit/>
          </a:bodyPr>
          <a:lstStyle/>
          <a:p>
            <a:r>
              <a:rPr lang="en-US" sz="6000" dirty="0" smtClean="0"/>
              <a:t>Artist		 </a:t>
            </a:r>
            <a:r>
              <a:rPr lang="en-US" sz="6000" b="1" dirty="0" smtClean="0"/>
              <a:t>STATEMENT</a:t>
            </a:r>
            <a:endParaRPr lang="en-US" sz="6000" b="1" dirty="0"/>
          </a:p>
        </p:txBody>
      </p:sp>
    </p:spTree>
    <p:extLst>
      <p:ext uri="{BB962C8B-B14F-4D97-AF65-F5344CB8AC3E}">
        <p14:creationId xmlns:p14="http://schemas.microsoft.com/office/powerpoint/2010/main" val="21020657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a:t>
            </a:r>
            <a:endParaRPr lang="en-US" dirty="0"/>
          </a:p>
        </p:txBody>
      </p:sp>
      <p:sp>
        <p:nvSpPr>
          <p:cNvPr id="4" name="TextBox 3"/>
          <p:cNvSpPr txBox="1"/>
          <p:nvPr/>
        </p:nvSpPr>
        <p:spPr>
          <a:xfrm>
            <a:off x="1562016" y="1435538"/>
            <a:ext cx="6043690" cy="4801315"/>
          </a:xfrm>
          <a:prstGeom prst="rect">
            <a:avLst/>
          </a:prstGeom>
          <a:noFill/>
        </p:spPr>
        <p:txBody>
          <a:bodyPr wrap="square" rtlCol="0">
            <a:spAutoFit/>
          </a:bodyPr>
          <a:lstStyle/>
          <a:p>
            <a:r>
              <a:rPr lang="en-US" b="1" dirty="0" smtClean="0"/>
              <a:t>STEPS TO CREATING:</a:t>
            </a:r>
          </a:p>
          <a:p>
            <a:endParaRPr lang="en-US" dirty="0" smtClean="0"/>
          </a:p>
          <a:p>
            <a:r>
              <a:rPr lang="en-US" dirty="0" smtClean="0"/>
              <a:t>Determine what type of statement are you creating</a:t>
            </a:r>
          </a:p>
          <a:p>
            <a:r>
              <a:rPr lang="en-US" dirty="0" smtClean="0"/>
              <a:t>Ask yourself important questions about your work</a:t>
            </a:r>
          </a:p>
          <a:p>
            <a:r>
              <a:rPr lang="en-US" dirty="0" smtClean="0"/>
              <a:t>An artist statement should be no longer than 1 page total</a:t>
            </a:r>
          </a:p>
          <a:p>
            <a:endParaRPr lang="en-US" dirty="0"/>
          </a:p>
          <a:p>
            <a:r>
              <a:rPr lang="en-US" b="1" dirty="0" smtClean="0"/>
              <a:t>CONSIDER THIS:</a:t>
            </a:r>
          </a:p>
          <a:p>
            <a:endParaRPr lang="en-US" dirty="0"/>
          </a:p>
          <a:p>
            <a:r>
              <a:rPr lang="en-US" dirty="0" smtClean="0"/>
              <a:t>Who is your audience? This could effect your overall tone</a:t>
            </a:r>
            <a:r>
              <a:rPr lang="is-IS" dirty="0" smtClean="0"/>
              <a:t>…</a:t>
            </a:r>
            <a:endParaRPr lang="en-US" dirty="0" smtClean="0"/>
          </a:p>
          <a:p>
            <a:r>
              <a:rPr lang="en-US" dirty="0" smtClean="0"/>
              <a:t>What will your statement be used for?</a:t>
            </a:r>
          </a:p>
          <a:p>
            <a:endParaRPr lang="is-IS" dirty="0"/>
          </a:p>
          <a:p>
            <a:r>
              <a:rPr lang="is-IS" b="1" dirty="0" smtClean="0"/>
              <a:t>OVERALL STYLE:</a:t>
            </a:r>
          </a:p>
          <a:p>
            <a:endParaRPr lang="is-IS" dirty="0"/>
          </a:p>
          <a:p>
            <a:r>
              <a:rPr lang="is-IS" dirty="0" smtClean="0"/>
              <a:t>Vary sentence structure and length</a:t>
            </a:r>
          </a:p>
          <a:p>
            <a:r>
              <a:rPr lang="is-IS" dirty="0" smtClean="0"/>
              <a:t>Avoid repetition of phrases or words</a:t>
            </a:r>
          </a:p>
          <a:p>
            <a:r>
              <a:rPr lang="is-IS" dirty="0" smtClean="0"/>
              <a:t>Be honest and try to capture your own voice</a:t>
            </a:r>
          </a:p>
          <a:p>
            <a:r>
              <a:rPr lang="is-IS" dirty="0" smtClean="0"/>
              <a:t>Use the 1st person “I”</a:t>
            </a:r>
            <a:endParaRPr lang="en-US" dirty="0"/>
          </a:p>
        </p:txBody>
      </p:sp>
    </p:spTree>
    <p:extLst>
      <p:ext uri="{BB962C8B-B14F-4D97-AF65-F5344CB8AC3E}">
        <p14:creationId xmlns:p14="http://schemas.microsoft.com/office/powerpoint/2010/main" val="26389243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4" name="TextBox 3"/>
          <p:cNvSpPr txBox="1"/>
          <p:nvPr/>
        </p:nvSpPr>
        <p:spPr>
          <a:xfrm>
            <a:off x="856248" y="1274949"/>
            <a:ext cx="7507183" cy="4801315"/>
          </a:xfrm>
          <a:prstGeom prst="rect">
            <a:avLst/>
          </a:prstGeom>
          <a:noFill/>
        </p:spPr>
        <p:txBody>
          <a:bodyPr wrap="none" rtlCol="0">
            <a:spAutoFit/>
          </a:bodyPr>
          <a:lstStyle/>
          <a:p>
            <a:r>
              <a:rPr lang="en-US" b="1" dirty="0" smtClean="0"/>
              <a:t>FOR EVERYONE:</a:t>
            </a:r>
          </a:p>
          <a:p>
            <a:endParaRPr lang="en-US" dirty="0" smtClean="0"/>
          </a:p>
          <a:p>
            <a:r>
              <a:rPr lang="en-US" dirty="0" smtClean="0"/>
              <a:t>Helps you clarify your own ideas about your artwork</a:t>
            </a:r>
          </a:p>
          <a:p>
            <a:endParaRPr lang="en-US" dirty="0"/>
          </a:p>
          <a:p>
            <a:r>
              <a:rPr lang="en-US" dirty="0" smtClean="0"/>
              <a:t>Allows the public/viewer to understand your artwork better</a:t>
            </a:r>
          </a:p>
          <a:p>
            <a:endParaRPr lang="en-US" dirty="0"/>
          </a:p>
          <a:p>
            <a:r>
              <a:rPr lang="en-US" b="1" dirty="0" smtClean="0"/>
              <a:t>FOR PROFESSIONAL ARTISTS:</a:t>
            </a:r>
          </a:p>
          <a:p>
            <a:endParaRPr lang="en-US" dirty="0"/>
          </a:p>
          <a:p>
            <a:r>
              <a:rPr lang="en-US" sz="1400" dirty="0" smtClean="0"/>
              <a:t>Required to apply for</a:t>
            </a:r>
            <a:r>
              <a:rPr lang="is-IS" sz="1400" dirty="0" smtClean="0"/>
              <a:t>…</a:t>
            </a:r>
          </a:p>
          <a:p>
            <a:r>
              <a:rPr lang="en-US" dirty="0" smtClean="0"/>
              <a:t>graduate school, grant funding, teaching positions and exhibitions/shows</a:t>
            </a:r>
          </a:p>
          <a:p>
            <a:endParaRPr lang="en-US" dirty="0"/>
          </a:p>
          <a:p>
            <a:r>
              <a:rPr lang="en-US" sz="1400" dirty="0" smtClean="0"/>
              <a:t>Useful for</a:t>
            </a:r>
            <a:r>
              <a:rPr lang="is-IS" sz="1400" dirty="0" smtClean="0"/>
              <a:t>…</a:t>
            </a:r>
          </a:p>
          <a:p>
            <a:r>
              <a:rPr lang="is-IS" dirty="0" smtClean="0"/>
              <a:t>Blog writers, biographies for a program or a press release</a:t>
            </a:r>
          </a:p>
          <a:p>
            <a:endParaRPr lang="is-IS" dirty="0"/>
          </a:p>
          <a:p>
            <a:r>
              <a:rPr lang="is-IS" b="1" dirty="0" smtClean="0"/>
              <a:t>TBHS ART STUDENTS:</a:t>
            </a:r>
          </a:p>
          <a:p>
            <a:endParaRPr lang="is-IS" dirty="0"/>
          </a:p>
          <a:p>
            <a:r>
              <a:rPr lang="is-IS" dirty="0" smtClean="0"/>
              <a:t>Applicable in preparation for future statements of idealogoy like a cover letter</a:t>
            </a:r>
            <a:endParaRPr lang="en-US" dirty="0"/>
          </a:p>
        </p:txBody>
      </p:sp>
    </p:spTree>
    <p:extLst>
      <p:ext uri="{BB962C8B-B14F-4D97-AF65-F5344CB8AC3E}">
        <p14:creationId xmlns:p14="http://schemas.microsoft.com/office/powerpoint/2010/main" val="24037060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1361"/>
            <a:ext cx="9144000" cy="1651666"/>
          </a:xfrm>
        </p:spPr>
        <p:txBody>
          <a:bodyPr>
            <a:normAutofit fontScale="90000"/>
          </a:bodyPr>
          <a:lstStyle/>
          <a:p>
            <a:r>
              <a:rPr lang="en-US" dirty="0" smtClean="0"/>
              <a:t>“The world today doesn’t make sense, so why should I paint pictures that do?” </a:t>
            </a:r>
            <a:br>
              <a:rPr lang="en-US" dirty="0" smtClean="0"/>
            </a:br>
            <a:endParaRPr lang="en-US" dirty="0"/>
          </a:p>
        </p:txBody>
      </p:sp>
      <p:sp>
        <p:nvSpPr>
          <p:cNvPr id="4" name="TextBox 3"/>
          <p:cNvSpPr txBox="1"/>
          <p:nvPr/>
        </p:nvSpPr>
        <p:spPr>
          <a:xfrm>
            <a:off x="6778619" y="6435283"/>
            <a:ext cx="1445340" cy="369332"/>
          </a:xfrm>
          <a:prstGeom prst="rect">
            <a:avLst/>
          </a:prstGeom>
          <a:noFill/>
        </p:spPr>
        <p:txBody>
          <a:bodyPr wrap="none" rtlCol="0">
            <a:spAutoFit/>
          </a:bodyPr>
          <a:lstStyle/>
          <a:p>
            <a:r>
              <a:rPr lang="en-US" dirty="0" smtClean="0"/>
              <a:t>Pablo Picasso</a:t>
            </a:r>
            <a:endParaRPr lang="en-US" dirty="0"/>
          </a:p>
        </p:txBody>
      </p:sp>
      <p:pic>
        <p:nvPicPr>
          <p:cNvPr id="5" name="Picture 4"/>
          <p:cNvPicPr>
            <a:picLocks noChangeAspect="1"/>
          </p:cNvPicPr>
          <p:nvPr/>
        </p:nvPicPr>
        <p:blipFill>
          <a:blip r:embed="rId3"/>
          <a:stretch>
            <a:fillRect/>
          </a:stretch>
        </p:blipFill>
        <p:spPr>
          <a:xfrm>
            <a:off x="0" y="2126068"/>
            <a:ext cx="3311738" cy="3961409"/>
          </a:xfrm>
          <a:prstGeom prst="rect">
            <a:avLst/>
          </a:prstGeom>
        </p:spPr>
      </p:pic>
      <p:pic>
        <p:nvPicPr>
          <p:cNvPr id="6" name="Picture 5"/>
          <p:cNvPicPr>
            <a:picLocks noChangeAspect="1"/>
          </p:cNvPicPr>
          <p:nvPr/>
        </p:nvPicPr>
        <p:blipFill>
          <a:blip r:embed="rId4"/>
          <a:stretch>
            <a:fillRect/>
          </a:stretch>
        </p:blipFill>
        <p:spPr>
          <a:xfrm>
            <a:off x="3159396" y="2128370"/>
            <a:ext cx="3348082" cy="3959107"/>
          </a:xfrm>
          <a:prstGeom prst="rect">
            <a:avLst/>
          </a:prstGeom>
        </p:spPr>
      </p:pic>
      <p:pic>
        <p:nvPicPr>
          <p:cNvPr id="7" name="Picture 6"/>
          <p:cNvPicPr>
            <a:picLocks noChangeAspect="1"/>
          </p:cNvPicPr>
          <p:nvPr/>
        </p:nvPicPr>
        <p:blipFill>
          <a:blip r:embed="rId5"/>
          <a:stretch>
            <a:fillRect/>
          </a:stretch>
        </p:blipFill>
        <p:spPr>
          <a:xfrm>
            <a:off x="6351206" y="2126067"/>
            <a:ext cx="2792793" cy="3961409"/>
          </a:xfrm>
          <a:prstGeom prst="rect">
            <a:avLst/>
          </a:prstGeom>
        </p:spPr>
      </p:pic>
    </p:spTree>
    <p:extLst>
      <p:ext uri="{BB962C8B-B14F-4D97-AF65-F5344CB8AC3E}">
        <p14:creationId xmlns:p14="http://schemas.microsoft.com/office/powerpoint/2010/main" val="938946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4403"/>
            <a:ext cx="8229600" cy="1143000"/>
          </a:xfrm>
        </p:spPr>
        <p:txBody>
          <a:bodyPr/>
          <a:lstStyle/>
          <a:p>
            <a:r>
              <a:rPr lang="en-US" dirty="0" smtClean="0"/>
              <a:t>BODYS ISEK KINGELEZ</a:t>
            </a:r>
            <a:endParaRPr lang="en-US" dirty="0"/>
          </a:p>
        </p:txBody>
      </p:sp>
      <p:pic>
        <p:nvPicPr>
          <p:cNvPr id="4" name="Picture 3"/>
          <p:cNvPicPr>
            <a:picLocks noChangeAspect="1"/>
          </p:cNvPicPr>
          <p:nvPr/>
        </p:nvPicPr>
        <p:blipFill>
          <a:blip r:embed="rId3"/>
          <a:stretch>
            <a:fillRect/>
          </a:stretch>
        </p:blipFill>
        <p:spPr>
          <a:xfrm>
            <a:off x="856246" y="1417638"/>
            <a:ext cx="7383579" cy="5253417"/>
          </a:xfrm>
          <a:prstGeom prst="rect">
            <a:avLst/>
          </a:prstGeom>
        </p:spPr>
      </p:pic>
      <p:sp>
        <p:nvSpPr>
          <p:cNvPr id="5" name="TextBox 4"/>
          <p:cNvSpPr txBox="1"/>
          <p:nvPr/>
        </p:nvSpPr>
        <p:spPr>
          <a:xfrm>
            <a:off x="856246" y="650828"/>
            <a:ext cx="7383579" cy="646331"/>
          </a:xfrm>
          <a:prstGeom prst="rect">
            <a:avLst/>
          </a:prstGeom>
          <a:noFill/>
        </p:spPr>
        <p:txBody>
          <a:bodyPr wrap="square" rtlCol="0">
            <a:spAutoFit/>
          </a:bodyPr>
          <a:lstStyle/>
          <a:p>
            <a:pPr algn="ctr"/>
            <a:r>
              <a:rPr lang="en-US" dirty="0" smtClean="0"/>
              <a:t>I make this most deeply imaginary, meticulous an d well considered work with the aim of having more influence over life</a:t>
            </a:r>
            <a:endParaRPr lang="en-US" dirty="0"/>
          </a:p>
        </p:txBody>
      </p:sp>
    </p:spTree>
    <p:extLst>
      <p:ext uri="{BB962C8B-B14F-4D97-AF65-F5344CB8AC3E}">
        <p14:creationId xmlns:p14="http://schemas.microsoft.com/office/powerpoint/2010/main" val="288824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83894E-6 -6.08374E-7 L -0.00156 -0.11219 " pathEditMode="relative" rAng="0" ptsTypes="AA">
                                      <p:cBhvr>
                                        <p:cTn id="6" dur="2000" fill="hold"/>
                                        <p:tgtEl>
                                          <p:spTgt spid="2"/>
                                        </p:tgtEl>
                                        <p:attrNameLst>
                                          <p:attrName>ppt_x</p:attrName>
                                          <p:attrName>ppt_y</p:attrName>
                                        </p:attrNameLst>
                                      </p:cBhvr>
                                      <p:rCtr x="-87" y="-5621"/>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29"/>
            <a:ext cx="8229600" cy="1143000"/>
          </a:xfrm>
        </p:spPr>
        <p:txBody>
          <a:bodyPr/>
          <a:lstStyle/>
          <a:p>
            <a:r>
              <a:rPr lang="en-US" dirty="0" smtClean="0"/>
              <a:t>ANDY YODER</a:t>
            </a:r>
            <a:endParaRPr lang="en-US" dirty="0"/>
          </a:p>
        </p:txBody>
      </p:sp>
      <p:sp>
        <p:nvSpPr>
          <p:cNvPr id="5" name="TextBox 4"/>
          <p:cNvSpPr txBox="1"/>
          <p:nvPr/>
        </p:nvSpPr>
        <p:spPr>
          <a:xfrm>
            <a:off x="356769" y="1303488"/>
            <a:ext cx="8448300" cy="4893647"/>
          </a:xfrm>
          <a:prstGeom prst="rect">
            <a:avLst/>
          </a:prstGeom>
          <a:noFill/>
        </p:spPr>
        <p:txBody>
          <a:bodyPr wrap="square" rtlCol="0">
            <a:spAutoFit/>
          </a:bodyPr>
          <a:lstStyle/>
          <a:p>
            <a:r>
              <a:rPr lang="en-US" sz="2400" dirty="0" smtClean="0"/>
              <a:t>	Many </a:t>
            </a:r>
            <a:r>
              <a:rPr lang="en-US" sz="2400" dirty="0"/>
              <a:t>people take great comfort in the bathroom towels being the same color as the soap, toilet paper, and tiles. It means there is a connection between them, and an environment of order. Home is a place not only of comfort, but of control. This sense of order, in whatever form it takes, acts as a shield against the unpredictability and lurking chaos of the outside world</a:t>
            </a:r>
            <a:r>
              <a:rPr lang="en-US" sz="2400" dirty="0" smtClean="0"/>
              <a:t>.</a:t>
            </a:r>
          </a:p>
          <a:p>
            <a:endParaRPr lang="en-US" sz="2400" dirty="0"/>
          </a:p>
          <a:p>
            <a:r>
              <a:rPr lang="en-US" sz="2400" dirty="0" smtClean="0"/>
              <a:t>	My </a:t>
            </a:r>
            <a:r>
              <a:rPr lang="en-US" sz="2400" dirty="0"/>
              <a:t>work is an examination of the different forms this shield takes, and the thinking that lies behind it. I use domestic objects as the common denominators of our personal environment. Altering them is a way of questioning the attitudes, fears and unwritten rules which have formed that environment and our behavior within it.</a:t>
            </a:r>
          </a:p>
        </p:txBody>
      </p:sp>
      <p:pic>
        <p:nvPicPr>
          <p:cNvPr id="4" name="Picture 3"/>
          <p:cNvPicPr>
            <a:picLocks noChangeAspect="1"/>
          </p:cNvPicPr>
          <p:nvPr/>
        </p:nvPicPr>
        <p:blipFill>
          <a:blip r:embed="rId3"/>
          <a:stretch>
            <a:fillRect/>
          </a:stretch>
        </p:blipFill>
        <p:spPr>
          <a:xfrm>
            <a:off x="385845" y="984556"/>
            <a:ext cx="8426212" cy="5714025"/>
          </a:xfrm>
          <a:prstGeom prst="rect">
            <a:avLst/>
          </a:prstGeom>
        </p:spPr>
      </p:pic>
      <p:pic>
        <p:nvPicPr>
          <p:cNvPr id="6" name="Picture 5"/>
          <p:cNvPicPr>
            <a:picLocks noChangeAspect="1"/>
          </p:cNvPicPr>
          <p:nvPr/>
        </p:nvPicPr>
        <p:blipFill>
          <a:blip r:embed="rId4"/>
          <a:stretch>
            <a:fillRect/>
          </a:stretch>
        </p:blipFill>
        <p:spPr>
          <a:xfrm>
            <a:off x="385845" y="984555"/>
            <a:ext cx="8426212" cy="5714025"/>
          </a:xfrm>
          <a:prstGeom prst="rect">
            <a:avLst/>
          </a:prstGeom>
        </p:spPr>
      </p:pic>
    </p:spTree>
    <p:extLst>
      <p:ext uri="{BB962C8B-B14F-4D97-AF65-F5344CB8AC3E}">
        <p14:creationId xmlns:p14="http://schemas.microsoft.com/office/powerpoint/2010/main" val="427432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739"/>
            <a:ext cx="8229600" cy="1143000"/>
          </a:xfrm>
        </p:spPr>
        <p:txBody>
          <a:bodyPr/>
          <a:lstStyle/>
          <a:p>
            <a:r>
              <a:rPr lang="en-US" dirty="0" smtClean="0"/>
              <a:t>VIRGIL ABLOH</a:t>
            </a:r>
            <a:endParaRPr lang="en-US" dirty="0"/>
          </a:p>
        </p:txBody>
      </p:sp>
      <p:sp>
        <p:nvSpPr>
          <p:cNvPr id="4" name="TextBox 3"/>
          <p:cNvSpPr txBox="1"/>
          <p:nvPr/>
        </p:nvSpPr>
        <p:spPr>
          <a:xfrm>
            <a:off x="457200" y="288907"/>
            <a:ext cx="1263312" cy="369332"/>
          </a:xfrm>
          <a:prstGeom prst="rect">
            <a:avLst/>
          </a:prstGeom>
          <a:noFill/>
        </p:spPr>
        <p:txBody>
          <a:bodyPr wrap="none" rtlCol="0">
            <a:spAutoFit/>
          </a:bodyPr>
          <a:lstStyle/>
          <a:p>
            <a:r>
              <a:rPr lang="en-US" dirty="0" smtClean="0">
                <a:hlinkClick r:id="rId3"/>
              </a:rPr>
              <a:t>HYPEBEAST</a:t>
            </a:r>
            <a:endParaRPr lang="en-US" dirty="0"/>
          </a:p>
        </p:txBody>
      </p:sp>
      <p:sp>
        <p:nvSpPr>
          <p:cNvPr id="5" name="TextBox 4"/>
          <p:cNvSpPr txBox="1"/>
          <p:nvPr/>
        </p:nvSpPr>
        <p:spPr>
          <a:xfrm>
            <a:off x="7572154" y="288907"/>
            <a:ext cx="1114646" cy="369332"/>
          </a:xfrm>
          <a:prstGeom prst="rect">
            <a:avLst/>
          </a:prstGeom>
          <a:noFill/>
        </p:spPr>
        <p:txBody>
          <a:bodyPr wrap="none" rtlCol="0">
            <a:spAutoFit/>
          </a:bodyPr>
          <a:lstStyle/>
          <a:p>
            <a:r>
              <a:rPr lang="en-US" dirty="0" smtClean="0">
                <a:hlinkClick r:id="rId4"/>
              </a:rPr>
              <a:t>Off-White</a:t>
            </a:r>
            <a:endParaRPr lang="en-US" dirty="0"/>
          </a:p>
        </p:txBody>
      </p:sp>
      <p:sp>
        <p:nvSpPr>
          <p:cNvPr id="6" name="TextBox 5"/>
          <p:cNvSpPr txBox="1"/>
          <p:nvPr/>
        </p:nvSpPr>
        <p:spPr>
          <a:xfrm>
            <a:off x="306564" y="5230480"/>
            <a:ext cx="8496201" cy="1200329"/>
          </a:xfrm>
          <a:prstGeom prst="rect">
            <a:avLst/>
          </a:prstGeom>
          <a:noFill/>
        </p:spPr>
        <p:txBody>
          <a:bodyPr wrap="square" rtlCol="0">
            <a:spAutoFit/>
          </a:bodyPr>
          <a:lstStyle/>
          <a:p>
            <a:pPr algn="ctr"/>
            <a:r>
              <a:rPr lang="en-US" dirty="0"/>
              <a:t>It's about what's under the hood of Off-White. I have this overriding principle that </a:t>
            </a:r>
            <a:r>
              <a:rPr lang="en-US" dirty="0" err="1"/>
              <a:t>streetwear</a:t>
            </a:r>
            <a:r>
              <a:rPr lang="en-US" dirty="0"/>
              <a:t> could end up like disco. That it will be perceived well at the time but doesn't age well at all. In general I think that's because people look at </a:t>
            </a:r>
            <a:r>
              <a:rPr lang="en-US" dirty="0" err="1"/>
              <a:t>streetwear</a:t>
            </a:r>
            <a:r>
              <a:rPr lang="en-US" dirty="0"/>
              <a:t> and think it's lacking any sort of intellect or further meaning beyond its surface value. That scares me.</a:t>
            </a:r>
          </a:p>
        </p:txBody>
      </p:sp>
      <p:pic>
        <p:nvPicPr>
          <p:cNvPr id="7" name="Picture 6"/>
          <p:cNvPicPr>
            <a:picLocks noChangeAspect="1"/>
          </p:cNvPicPr>
          <p:nvPr/>
        </p:nvPicPr>
        <p:blipFill>
          <a:blip r:embed="rId5"/>
          <a:stretch>
            <a:fillRect/>
          </a:stretch>
        </p:blipFill>
        <p:spPr>
          <a:xfrm>
            <a:off x="-34668" y="741547"/>
            <a:ext cx="2735352" cy="4103028"/>
          </a:xfrm>
          <a:prstGeom prst="rect">
            <a:avLst/>
          </a:prstGeom>
        </p:spPr>
      </p:pic>
      <p:pic>
        <p:nvPicPr>
          <p:cNvPr id="8" name="Picture 7"/>
          <p:cNvPicPr>
            <a:picLocks noChangeAspect="1"/>
          </p:cNvPicPr>
          <p:nvPr/>
        </p:nvPicPr>
        <p:blipFill>
          <a:blip r:embed="rId6"/>
          <a:stretch>
            <a:fillRect/>
          </a:stretch>
        </p:blipFill>
        <p:spPr>
          <a:xfrm>
            <a:off x="2700684" y="1653543"/>
            <a:ext cx="3751757" cy="3191032"/>
          </a:xfrm>
          <a:prstGeom prst="rect">
            <a:avLst/>
          </a:prstGeom>
        </p:spPr>
      </p:pic>
      <p:pic>
        <p:nvPicPr>
          <p:cNvPr id="9" name="Picture 8"/>
          <p:cNvPicPr>
            <a:picLocks noChangeAspect="1"/>
          </p:cNvPicPr>
          <p:nvPr/>
        </p:nvPicPr>
        <p:blipFill>
          <a:blip r:embed="rId7"/>
          <a:stretch>
            <a:fillRect/>
          </a:stretch>
        </p:blipFill>
        <p:spPr>
          <a:xfrm>
            <a:off x="6437843" y="741547"/>
            <a:ext cx="2735352" cy="4103028"/>
          </a:xfrm>
          <a:prstGeom prst="rect">
            <a:avLst/>
          </a:prstGeom>
        </p:spPr>
      </p:pic>
      <p:sp>
        <p:nvSpPr>
          <p:cNvPr id="10" name="TextBox 9"/>
          <p:cNvSpPr txBox="1"/>
          <p:nvPr/>
        </p:nvSpPr>
        <p:spPr>
          <a:xfrm>
            <a:off x="3036444" y="906573"/>
            <a:ext cx="2890460" cy="646331"/>
          </a:xfrm>
          <a:prstGeom prst="rect">
            <a:avLst/>
          </a:prstGeom>
          <a:noFill/>
        </p:spPr>
        <p:txBody>
          <a:bodyPr wrap="square" rtlCol="0">
            <a:spAutoFit/>
          </a:bodyPr>
          <a:lstStyle/>
          <a:p>
            <a:pPr algn="ctr"/>
            <a:r>
              <a:rPr lang="en-US" dirty="0" smtClean="0"/>
              <a:t>I LOVE TO INTELLECTUALIZE THE MUNDANE</a:t>
            </a:r>
            <a:endParaRPr lang="en-US" dirty="0"/>
          </a:p>
        </p:txBody>
      </p:sp>
    </p:spTree>
    <p:extLst>
      <p:ext uri="{BB962C8B-B14F-4D97-AF65-F5344CB8AC3E}">
        <p14:creationId xmlns:p14="http://schemas.microsoft.com/office/powerpoint/2010/main" val="25295501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951467" y="2857499"/>
            <a:ext cx="6858001" cy="1143000"/>
          </a:xfrm>
        </p:spPr>
        <p:txBody>
          <a:bodyPr/>
          <a:lstStyle/>
          <a:p>
            <a:r>
              <a:rPr lang="en-US" dirty="0" smtClean="0"/>
              <a:t>TARSILA DO AMARAL</a:t>
            </a:r>
            <a:endParaRPr lang="en-US" dirty="0"/>
          </a:p>
        </p:txBody>
      </p:sp>
      <p:pic>
        <p:nvPicPr>
          <p:cNvPr id="4" name="Picture 3"/>
          <p:cNvPicPr>
            <a:picLocks noChangeAspect="1"/>
          </p:cNvPicPr>
          <p:nvPr/>
        </p:nvPicPr>
        <p:blipFill>
          <a:blip r:embed="rId3"/>
          <a:stretch>
            <a:fillRect/>
          </a:stretch>
        </p:blipFill>
        <p:spPr>
          <a:xfrm>
            <a:off x="917948" y="0"/>
            <a:ext cx="8262652" cy="6858000"/>
          </a:xfrm>
          <a:prstGeom prst="rect">
            <a:avLst/>
          </a:prstGeom>
        </p:spPr>
      </p:pic>
    </p:spTree>
    <p:extLst>
      <p:ext uri="{BB962C8B-B14F-4D97-AF65-F5344CB8AC3E}">
        <p14:creationId xmlns:p14="http://schemas.microsoft.com/office/powerpoint/2010/main" val="39756248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40"/>
            <a:ext cx="8229600" cy="1143000"/>
          </a:xfrm>
        </p:spPr>
        <p:txBody>
          <a:bodyPr/>
          <a:lstStyle/>
          <a:p>
            <a:r>
              <a:rPr lang="en-US" dirty="0" smtClean="0"/>
              <a:t>ARTIST STATEMENTS ARE NEW</a:t>
            </a:r>
            <a:r>
              <a:rPr lang="is-IS" dirty="0" smtClean="0"/>
              <a:t>…</a:t>
            </a:r>
            <a:endParaRPr lang="en-US" dirty="0"/>
          </a:p>
        </p:txBody>
      </p:sp>
      <p:pic>
        <p:nvPicPr>
          <p:cNvPr id="6" name="Picture 5"/>
          <p:cNvPicPr>
            <a:picLocks noChangeAspect="1"/>
          </p:cNvPicPr>
          <p:nvPr/>
        </p:nvPicPr>
        <p:blipFill>
          <a:blip r:embed="rId3"/>
          <a:stretch>
            <a:fillRect/>
          </a:stretch>
        </p:blipFill>
        <p:spPr>
          <a:xfrm>
            <a:off x="0" y="964406"/>
            <a:ext cx="9144000" cy="5893594"/>
          </a:xfrm>
          <a:prstGeom prst="rect">
            <a:avLst/>
          </a:prstGeom>
        </p:spPr>
      </p:pic>
    </p:spTree>
    <p:extLst>
      <p:ext uri="{BB962C8B-B14F-4D97-AF65-F5344CB8AC3E}">
        <p14:creationId xmlns:p14="http://schemas.microsoft.com/office/powerpoint/2010/main" val="11697390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12291" y="6250617"/>
            <a:ext cx="1402948" cy="369332"/>
          </a:xfrm>
          <a:prstGeom prst="rect">
            <a:avLst/>
          </a:prstGeom>
          <a:noFill/>
        </p:spPr>
        <p:txBody>
          <a:bodyPr wrap="none" rtlCol="0">
            <a:spAutoFit/>
          </a:bodyPr>
          <a:lstStyle/>
          <a:p>
            <a:r>
              <a:rPr lang="en-US" dirty="0" smtClean="0">
                <a:hlinkClick r:id="rId3"/>
              </a:rPr>
              <a:t>Arty Bollocks</a:t>
            </a:r>
            <a:endParaRPr lang="en-US" dirty="0"/>
          </a:p>
        </p:txBody>
      </p:sp>
      <p:sp>
        <p:nvSpPr>
          <p:cNvPr id="5" name="TextBox 4"/>
          <p:cNvSpPr txBox="1"/>
          <p:nvPr/>
        </p:nvSpPr>
        <p:spPr>
          <a:xfrm>
            <a:off x="7579003" y="5650493"/>
            <a:ext cx="1236236" cy="369332"/>
          </a:xfrm>
          <a:prstGeom prst="rect">
            <a:avLst/>
          </a:prstGeom>
          <a:noFill/>
        </p:spPr>
        <p:txBody>
          <a:bodyPr wrap="none" rtlCol="0">
            <a:spAutoFit/>
          </a:bodyPr>
          <a:lstStyle/>
          <a:p>
            <a:r>
              <a:rPr lang="en-US" dirty="0" smtClean="0">
                <a:hlinkClick r:id="rId4"/>
              </a:rPr>
              <a:t>500 Letters</a:t>
            </a:r>
            <a:endParaRPr lang="en-US" dirty="0"/>
          </a:p>
        </p:txBody>
      </p:sp>
      <p:pic>
        <p:nvPicPr>
          <p:cNvPr id="6" name="Picture 5"/>
          <p:cNvPicPr>
            <a:picLocks noChangeAspect="1"/>
          </p:cNvPicPr>
          <p:nvPr/>
        </p:nvPicPr>
        <p:blipFill>
          <a:blip r:embed="rId5"/>
          <a:stretch>
            <a:fillRect/>
          </a:stretch>
        </p:blipFill>
        <p:spPr>
          <a:xfrm>
            <a:off x="0" y="0"/>
            <a:ext cx="6858000" cy="6858000"/>
          </a:xfrm>
          <a:prstGeom prst="rect">
            <a:avLst/>
          </a:prstGeom>
        </p:spPr>
      </p:pic>
      <p:sp>
        <p:nvSpPr>
          <p:cNvPr id="7" name="TextBox 6"/>
          <p:cNvSpPr txBox="1"/>
          <p:nvPr/>
        </p:nvSpPr>
        <p:spPr>
          <a:xfrm>
            <a:off x="6867545" y="5008391"/>
            <a:ext cx="1947694" cy="369332"/>
          </a:xfrm>
          <a:prstGeom prst="rect">
            <a:avLst/>
          </a:prstGeom>
          <a:noFill/>
        </p:spPr>
        <p:txBody>
          <a:bodyPr wrap="none" rtlCol="0">
            <a:spAutoFit/>
          </a:bodyPr>
          <a:lstStyle/>
          <a:p>
            <a:r>
              <a:rPr lang="en-US" dirty="0" smtClean="0">
                <a:hlinkClick r:id="rId6"/>
              </a:rPr>
              <a:t>Mission Statement</a:t>
            </a:r>
            <a:endParaRPr lang="en-US" dirty="0"/>
          </a:p>
        </p:txBody>
      </p:sp>
      <p:sp>
        <p:nvSpPr>
          <p:cNvPr id="8" name="TextBox 7"/>
          <p:cNvSpPr txBox="1"/>
          <p:nvPr/>
        </p:nvSpPr>
        <p:spPr>
          <a:xfrm>
            <a:off x="7126443" y="4394827"/>
            <a:ext cx="1688796" cy="369332"/>
          </a:xfrm>
          <a:prstGeom prst="rect">
            <a:avLst/>
          </a:prstGeom>
          <a:noFill/>
        </p:spPr>
        <p:txBody>
          <a:bodyPr wrap="none" rtlCol="0">
            <a:spAutoFit/>
          </a:bodyPr>
          <a:lstStyle/>
          <a:p>
            <a:r>
              <a:rPr lang="en-US" dirty="0" smtClean="0">
                <a:hlinkClick r:id="rId7"/>
              </a:rPr>
              <a:t>Statement 2000</a:t>
            </a:r>
            <a:endParaRPr lang="en-US" dirty="0"/>
          </a:p>
        </p:txBody>
      </p:sp>
      <p:pic>
        <p:nvPicPr>
          <p:cNvPr id="9" name="Picture 8"/>
          <p:cNvPicPr>
            <a:picLocks noChangeAspect="1"/>
          </p:cNvPicPr>
          <p:nvPr/>
        </p:nvPicPr>
        <p:blipFill>
          <a:blip r:embed="rId8"/>
          <a:stretch>
            <a:fillRect/>
          </a:stretch>
        </p:blipFill>
        <p:spPr>
          <a:xfrm>
            <a:off x="0" y="0"/>
            <a:ext cx="6858000" cy="6858000"/>
          </a:xfrm>
          <a:prstGeom prst="rect">
            <a:avLst/>
          </a:prstGeom>
        </p:spPr>
      </p:pic>
    </p:spTree>
    <p:extLst>
      <p:ext uri="{BB962C8B-B14F-4D97-AF65-F5344CB8AC3E}">
        <p14:creationId xmlns:p14="http://schemas.microsoft.com/office/powerpoint/2010/main" val="168089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1809</TotalTime>
  <Words>886</Words>
  <Application>Microsoft Office PowerPoint</Application>
  <PresentationFormat>On-screen Show (4:3)</PresentationFormat>
  <Paragraphs>78</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Artist   STATEMENT</vt:lpstr>
      <vt:lpstr>WHY?</vt:lpstr>
      <vt:lpstr>“The world today doesn’t make sense, so why should I paint pictures that do?”  </vt:lpstr>
      <vt:lpstr>BODYS ISEK KINGELEZ</vt:lpstr>
      <vt:lpstr>ANDY YODER</vt:lpstr>
      <vt:lpstr>VIRGIL ABLOH</vt:lpstr>
      <vt:lpstr>TARSILA DO AMARAL</vt:lpstr>
      <vt:lpstr>ARTIST STATEMENTS ARE NEW…</vt:lpstr>
      <vt:lpstr>PowerPoint Presentation</vt:lpstr>
      <vt:lpstr>HOW?</vt:lpstr>
    </vt:vector>
  </TitlesOfParts>
  <Company>TBHS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Artist   STATEMENT</dc:title>
  <dc:creator>Rosemary Ziegler</dc:creator>
  <cp:lastModifiedBy>profilesetup</cp:lastModifiedBy>
  <cp:revision>17</cp:revision>
  <dcterms:created xsi:type="dcterms:W3CDTF">2017-12-13T21:12:37Z</dcterms:created>
  <dcterms:modified xsi:type="dcterms:W3CDTF">2017-12-15T13:13:56Z</dcterms:modified>
</cp:coreProperties>
</file>