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3" r:id="rId3"/>
    <p:sldId id="259" r:id="rId4"/>
    <p:sldId id="258" r:id="rId5"/>
    <p:sldId id="260" r:id="rId6"/>
    <p:sldId id="262" r:id="rId7"/>
    <p:sldId id="261" r:id="rId8"/>
    <p:sldId id="264" r:id="rId9"/>
    <p:sldId id="25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9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4A9918-EEC9-4D4B-9753-21BEC6AAAAA4}" type="datetimeFigureOut">
              <a:rPr lang="en-US" smtClean="0"/>
              <a:t>9/18/17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57452-6E43-8D45-9324-3034DD4531B1}" type="slidenum">
              <a:rPr lang="en-US" smtClean="0"/>
              <a:t>‹#›</a:t>
            </a:fld>
            <a:endParaRPr lang="en-US"/>
          </a:p>
        </p:txBody>
      </p:sp>
    </p:spTree>
    <p:extLst>
      <p:ext uri="{BB962C8B-B14F-4D97-AF65-F5344CB8AC3E}">
        <p14:creationId xmlns:p14="http://schemas.microsoft.com/office/powerpoint/2010/main" val="17051164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Seriously though,</a:t>
            </a:r>
            <a:r>
              <a:rPr lang="en-US" baseline="0" dirty="0" smtClean="0"/>
              <a:t> school is one thing and “education” is another. Whether you’re in school or not, it’s always your job to get yourself an education. Find a passion and LEARN about it. </a:t>
            </a:r>
            <a:endParaRPr lang="en-US" dirty="0"/>
          </a:p>
        </p:txBody>
      </p:sp>
      <p:sp>
        <p:nvSpPr>
          <p:cNvPr id="4" name="Slide Number Placeholder 3"/>
          <p:cNvSpPr>
            <a:spLocks noGrp="1"/>
          </p:cNvSpPr>
          <p:nvPr>
            <p:ph type="sldNum" sz="quarter" idx="10"/>
          </p:nvPr>
        </p:nvSpPr>
        <p:spPr/>
        <p:txBody>
          <a:bodyPr/>
          <a:lstStyle/>
          <a:p>
            <a:fld id="{B1857452-6E43-8D45-9324-3034DD4531B1}" type="slidenum">
              <a:rPr lang="en-US" smtClean="0"/>
              <a:t>1</a:t>
            </a:fld>
            <a:endParaRPr lang="en-US"/>
          </a:p>
        </p:txBody>
      </p:sp>
    </p:spTree>
    <p:extLst>
      <p:ext uri="{BB962C8B-B14F-4D97-AF65-F5344CB8AC3E}">
        <p14:creationId xmlns:p14="http://schemas.microsoft.com/office/powerpoint/2010/main" val="247242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you want to figure out WHO to copy; Second you have to figure out WHAT to copy</a:t>
            </a:r>
            <a:r>
              <a:rPr lang="is-IS" baseline="0" dirty="0" smtClean="0"/>
              <a:t>… But don’t just steal the style; steal the thinking behind the style. You don’t want to look like your heroes; you want to see like them.</a:t>
            </a:r>
            <a:endParaRPr lang="en-US" dirty="0"/>
          </a:p>
        </p:txBody>
      </p:sp>
      <p:sp>
        <p:nvSpPr>
          <p:cNvPr id="4" name="Slide Number Placeholder 3"/>
          <p:cNvSpPr>
            <a:spLocks noGrp="1"/>
          </p:cNvSpPr>
          <p:nvPr>
            <p:ph type="sldNum" sz="quarter" idx="10"/>
          </p:nvPr>
        </p:nvSpPr>
        <p:spPr/>
        <p:txBody>
          <a:bodyPr/>
          <a:lstStyle/>
          <a:p>
            <a:fld id="{B1857452-6E43-8D45-9324-3034DD4531B1}" type="slidenum">
              <a:rPr lang="en-US" smtClean="0"/>
              <a:t>3</a:t>
            </a:fld>
            <a:endParaRPr lang="en-US"/>
          </a:p>
        </p:txBody>
      </p:sp>
    </p:spTree>
    <p:extLst>
      <p:ext uri="{BB962C8B-B14F-4D97-AF65-F5344CB8AC3E}">
        <p14:creationId xmlns:p14="http://schemas.microsoft.com/office/powerpoint/2010/main" val="179630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ideas, “you are what you eat” you</a:t>
            </a:r>
            <a:r>
              <a:rPr lang="en-US" baseline="0" dirty="0" smtClean="0"/>
              <a:t> will project what you intake so make sure that it is worthwhile information and inspiration. </a:t>
            </a:r>
            <a:endParaRPr lang="en-US" dirty="0"/>
          </a:p>
        </p:txBody>
      </p:sp>
      <p:sp>
        <p:nvSpPr>
          <p:cNvPr id="4" name="Slide Number Placeholder 3"/>
          <p:cNvSpPr>
            <a:spLocks noGrp="1"/>
          </p:cNvSpPr>
          <p:nvPr>
            <p:ph type="sldNum" sz="quarter" idx="10"/>
          </p:nvPr>
        </p:nvSpPr>
        <p:spPr/>
        <p:txBody>
          <a:bodyPr/>
          <a:lstStyle/>
          <a:p>
            <a:fld id="{B1857452-6E43-8D45-9324-3034DD4531B1}" type="slidenum">
              <a:rPr lang="en-US" smtClean="0"/>
              <a:t>4</a:t>
            </a:fld>
            <a:endParaRPr lang="en-US"/>
          </a:p>
        </p:txBody>
      </p:sp>
    </p:spTree>
    <p:extLst>
      <p:ext uri="{BB962C8B-B14F-4D97-AF65-F5344CB8AC3E}">
        <p14:creationId xmlns:p14="http://schemas.microsoft.com/office/powerpoint/2010/main" val="144158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Journals are used</a:t>
            </a:r>
            <a:r>
              <a:rPr lang="en-US" baseline="0" dirty="0" smtClean="0"/>
              <a:t> to gather and keep inspirations for the perfect moment. The red section of your journal will now be known as the “swipe file” as Austin </a:t>
            </a:r>
            <a:r>
              <a:rPr lang="en-US" baseline="0" dirty="0" err="1" smtClean="0"/>
              <a:t>Kleon</a:t>
            </a:r>
            <a:r>
              <a:rPr lang="en-US" baseline="0" dirty="0" smtClean="0"/>
              <a:t> says, “it’s important to steal like an artist”</a:t>
            </a:r>
            <a:endParaRPr lang="en-US" dirty="0"/>
          </a:p>
        </p:txBody>
      </p:sp>
      <p:sp>
        <p:nvSpPr>
          <p:cNvPr id="4" name="Slide Number Placeholder 3"/>
          <p:cNvSpPr>
            <a:spLocks noGrp="1"/>
          </p:cNvSpPr>
          <p:nvPr>
            <p:ph type="sldNum" sz="quarter" idx="10"/>
          </p:nvPr>
        </p:nvSpPr>
        <p:spPr/>
        <p:txBody>
          <a:bodyPr/>
          <a:lstStyle/>
          <a:p>
            <a:fld id="{B1857452-6E43-8D45-9324-3034DD4531B1}" type="slidenum">
              <a:rPr lang="en-US" smtClean="0"/>
              <a:t>5</a:t>
            </a:fld>
            <a:endParaRPr lang="en-US"/>
          </a:p>
        </p:txBody>
      </p:sp>
    </p:spTree>
    <p:extLst>
      <p:ext uri="{BB962C8B-B14F-4D97-AF65-F5344CB8AC3E}">
        <p14:creationId xmlns:p14="http://schemas.microsoft.com/office/powerpoint/2010/main" val="33856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learn by copying; no one is born with their style or voice</a:t>
            </a:r>
            <a:r>
              <a:rPr lang="en-US" baseline="0" dirty="0" smtClean="0"/>
              <a:t> in art. But is copying plagiarism? What is the difference between these 2 images? Is it considered plagiarism? It’s important to note that plagiarism is trying to pass someone’s work off as your own (specifically for monetary or other gain). Copying is practicing in art; we learn to write by copying the alphabet, we learn to play music by copying scales, we learn to paint by reproducing masterpieces. </a:t>
            </a:r>
            <a:endParaRPr lang="en-US" dirty="0"/>
          </a:p>
        </p:txBody>
      </p:sp>
      <p:sp>
        <p:nvSpPr>
          <p:cNvPr id="4" name="Slide Number Placeholder 3"/>
          <p:cNvSpPr>
            <a:spLocks noGrp="1"/>
          </p:cNvSpPr>
          <p:nvPr>
            <p:ph type="sldNum" sz="quarter" idx="10"/>
          </p:nvPr>
        </p:nvSpPr>
        <p:spPr/>
        <p:txBody>
          <a:bodyPr/>
          <a:lstStyle/>
          <a:p>
            <a:fld id="{B1857452-6E43-8D45-9324-3034DD4531B1}" type="slidenum">
              <a:rPr lang="en-US" smtClean="0"/>
              <a:t>6</a:t>
            </a:fld>
            <a:endParaRPr lang="en-US"/>
          </a:p>
        </p:txBody>
      </p:sp>
    </p:spTree>
    <p:extLst>
      <p:ext uri="{BB962C8B-B14F-4D97-AF65-F5344CB8AC3E}">
        <p14:creationId xmlns:p14="http://schemas.microsoft.com/office/powerpoint/2010/main" val="422799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Fake it ‘til</a:t>
            </a:r>
            <a:r>
              <a:rPr lang="en-US" baseline="0" dirty="0" smtClean="0"/>
              <a:t> you make it. Nothing is more paralyzing than the idea of limitless possibilities</a:t>
            </a:r>
            <a:r>
              <a:rPr lang="is-IS" baseline="0" dirty="0" smtClean="0"/>
              <a:t>… You’re probably scared to start your independent project. That’s natural! Don’t wait until you rknow what you want to do to start creating. It’s the act of making things and doing work that allows us to figure out who we are and what we want to do. </a:t>
            </a:r>
            <a:endParaRPr lang="en-US" dirty="0"/>
          </a:p>
        </p:txBody>
      </p:sp>
      <p:sp>
        <p:nvSpPr>
          <p:cNvPr id="4" name="Slide Number Placeholder 3"/>
          <p:cNvSpPr>
            <a:spLocks noGrp="1"/>
          </p:cNvSpPr>
          <p:nvPr>
            <p:ph type="sldNum" sz="quarter" idx="10"/>
          </p:nvPr>
        </p:nvSpPr>
        <p:spPr/>
        <p:txBody>
          <a:bodyPr/>
          <a:lstStyle/>
          <a:p>
            <a:fld id="{B1857452-6E43-8D45-9324-3034DD4531B1}" type="slidenum">
              <a:rPr lang="en-US" smtClean="0"/>
              <a:t>7</a:t>
            </a:fld>
            <a:endParaRPr lang="en-US"/>
          </a:p>
        </p:txBody>
      </p:sp>
    </p:spTree>
    <p:extLst>
      <p:ext uri="{BB962C8B-B14F-4D97-AF65-F5344CB8AC3E}">
        <p14:creationId xmlns:p14="http://schemas.microsoft.com/office/powerpoint/2010/main" val="14519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all of the resources</a:t>
            </a:r>
            <a:r>
              <a:rPr lang="en-US" baseline="0" dirty="0" smtClean="0"/>
              <a:t> at your disposal (including myself) to gather information about your topic and other artists who are interested in the same thing!</a:t>
            </a:r>
            <a:endParaRPr lang="en-US" dirty="0"/>
          </a:p>
        </p:txBody>
      </p:sp>
      <p:sp>
        <p:nvSpPr>
          <p:cNvPr id="4" name="Slide Number Placeholder 3"/>
          <p:cNvSpPr>
            <a:spLocks noGrp="1"/>
          </p:cNvSpPr>
          <p:nvPr>
            <p:ph type="sldNum" sz="quarter" idx="10"/>
          </p:nvPr>
        </p:nvSpPr>
        <p:spPr/>
        <p:txBody>
          <a:bodyPr/>
          <a:lstStyle/>
          <a:p>
            <a:fld id="{B1857452-6E43-8D45-9324-3034DD4531B1}" type="slidenum">
              <a:rPr lang="en-US" smtClean="0"/>
              <a:t>9</a:t>
            </a:fld>
            <a:endParaRPr lang="en-US"/>
          </a:p>
        </p:txBody>
      </p:sp>
    </p:spTree>
    <p:extLst>
      <p:ext uri="{BB962C8B-B14F-4D97-AF65-F5344CB8AC3E}">
        <p14:creationId xmlns:p14="http://schemas.microsoft.com/office/powerpoint/2010/main" val="92714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2FA17C-1936-574D-A371-328D55538858}"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C5E17-6055-434C-AA82-7996E1045DF4}" type="slidenum">
              <a:rPr lang="en-US" smtClean="0"/>
              <a:t>‹#›</a:t>
            </a:fld>
            <a:endParaRPr lang="en-US"/>
          </a:p>
        </p:txBody>
      </p:sp>
    </p:spTree>
    <p:extLst>
      <p:ext uri="{BB962C8B-B14F-4D97-AF65-F5344CB8AC3E}">
        <p14:creationId xmlns:p14="http://schemas.microsoft.com/office/powerpoint/2010/main" val="148186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FA17C-1936-574D-A371-328D55538858}"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C5E17-6055-434C-AA82-7996E1045DF4}" type="slidenum">
              <a:rPr lang="en-US" smtClean="0"/>
              <a:t>‹#›</a:t>
            </a:fld>
            <a:endParaRPr lang="en-US"/>
          </a:p>
        </p:txBody>
      </p:sp>
    </p:spTree>
    <p:extLst>
      <p:ext uri="{BB962C8B-B14F-4D97-AF65-F5344CB8AC3E}">
        <p14:creationId xmlns:p14="http://schemas.microsoft.com/office/powerpoint/2010/main" val="350735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FA17C-1936-574D-A371-328D55538858}"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C5E17-6055-434C-AA82-7996E1045DF4}" type="slidenum">
              <a:rPr lang="en-US" smtClean="0"/>
              <a:t>‹#›</a:t>
            </a:fld>
            <a:endParaRPr lang="en-US"/>
          </a:p>
        </p:txBody>
      </p:sp>
    </p:spTree>
    <p:extLst>
      <p:ext uri="{BB962C8B-B14F-4D97-AF65-F5344CB8AC3E}">
        <p14:creationId xmlns:p14="http://schemas.microsoft.com/office/powerpoint/2010/main" val="197521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FA17C-1936-574D-A371-328D55538858}"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C5E17-6055-434C-AA82-7996E1045DF4}" type="slidenum">
              <a:rPr lang="en-US" smtClean="0"/>
              <a:t>‹#›</a:t>
            </a:fld>
            <a:endParaRPr lang="en-US"/>
          </a:p>
        </p:txBody>
      </p:sp>
    </p:spTree>
    <p:extLst>
      <p:ext uri="{BB962C8B-B14F-4D97-AF65-F5344CB8AC3E}">
        <p14:creationId xmlns:p14="http://schemas.microsoft.com/office/powerpoint/2010/main" val="68364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2FA17C-1936-574D-A371-328D55538858}"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C5E17-6055-434C-AA82-7996E1045DF4}" type="slidenum">
              <a:rPr lang="en-US" smtClean="0"/>
              <a:t>‹#›</a:t>
            </a:fld>
            <a:endParaRPr lang="en-US"/>
          </a:p>
        </p:txBody>
      </p:sp>
    </p:spTree>
    <p:extLst>
      <p:ext uri="{BB962C8B-B14F-4D97-AF65-F5344CB8AC3E}">
        <p14:creationId xmlns:p14="http://schemas.microsoft.com/office/powerpoint/2010/main" val="404410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2FA17C-1936-574D-A371-328D55538858}"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C5E17-6055-434C-AA82-7996E1045DF4}" type="slidenum">
              <a:rPr lang="en-US" smtClean="0"/>
              <a:t>‹#›</a:t>
            </a:fld>
            <a:endParaRPr lang="en-US"/>
          </a:p>
        </p:txBody>
      </p:sp>
    </p:spTree>
    <p:extLst>
      <p:ext uri="{BB962C8B-B14F-4D97-AF65-F5344CB8AC3E}">
        <p14:creationId xmlns:p14="http://schemas.microsoft.com/office/powerpoint/2010/main" val="90163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2FA17C-1936-574D-A371-328D55538858}" type="datetimeFigureOut">
              <a:rPr lang="en-US" smtClean="0"/>
              <a:t>9/18/17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C5E17-6055-434C-AA82-7996E1045DF4}" type="slidenum">
              <a:rPr lang="en-US" smtClean="0"/>
              <a:t>‹#›</a:t>
            </a:fld>
            <a:endParaRPr lang="en-US"/>
          </a:p>
        </p:txBody>
      </p:sp>
    </p:spTree>
    <p:extLst>
      <p:ext uri="{BB962C8B-B14F-4D97-AF65-F5344CB8AC3E}">
        <p14:creationId xmlns:p14="http://schemas.microsoft.com/office/powerpoint/2010/main" val="322725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2FA17C-1936-574D-A371-328D55538858}" type="datetimeFigureOut">
              <a:rPr lang="en-US" smtClean="0"/>
              <a:t>9/18/17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C5E17-6055-434C-AA82-7996E1045DF4}" type="slidenum">
              <a:rPr lang="en-US" smtClean="0"/>
              <a:t>‹#›</a:t>
            </a:fld>
            <a:endParaRPr lang="en-US"/>
          </a:p>
        </p:txBody>
      </p:sp>
    </p:spTree>
    <p:extLst>
      <p:ext uri="{BB962C8B-B14F-4D97-AF65-F5344CB8AC3E}">
        <p14:creationId xmlns:p14="http://schemas.microsoft.com/office/powerpoint/2010/main" val="338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FA17C-1936-574D-A371-328D55538858}" type="datetimeFigureOut">
              <a:rPr lang="en-US" smtClean="0"/>
              <a:t>9/18/17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C5E17-6055-434C-AA82-7996E1045DF4}" type="slidenum">
              <a:rPr lang="en-US" smtClean="0"/>
              <a:t>‹#›</a:t>
            </a:fld>
            <a:endParaRPr lang="en-US"/>
          </a:p>
        </p:txBody>
      </p:sp>
    </p:spTree>
    <p:extLst>
      <p:ext uri="{BB962C8B-B14F-4D97-AF65-F5344CB8AC3E}">
        <p14:creationId xmlns:p14="http://schemas.microsoft.com/office/powerpoint/2010/main" val="29028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FA17C-1936-574D-A371-328D55538858}"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C5E17-6055-434C-AA82-7996E1045DF4}" type="slidenum">
              <a:rPr lang="en-US" smtClean="0"/>
              <a:t>‹#›</a:t>
            </a:fld>
            <a:endParaRPr lang="en-US"/>
          </a:p>
        </p:txBody>
      </p:sp>
    </p:spTree>
    <p:extLst>
      <p:ext uri="{BB962C8B-B14F-4D97-AF65-F5344CB8AC3E}">
        <p14:creationId xmlns:p14="http://schemas.microsoft.com/office/powerpoint/2010/main" val="99623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FA17C-1936-574D-A371-328D55538858}"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C5E17-6055-434C-AA82-7996E1045DF4}" type="slidenum">
              <a:rPr lang="en-US" smtClean="0"/>
              <a:t>‹#›</a:t>
            </a:fld>
            <a:endParaRPr lang="en-US"/>
          </a:p>
        </p:txBody>
      </p:sp>
    </p:spTree>
    <p:extLst>
      <p:ext uri="{BB962C8B-B14F-4D97-AF65-F5344CB8AC3E}">
        <p14:creationId xmlns:p14="http://schemas.microsoft.com/office/powerpoint/2010/main" val="6254979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FA17C-1936-574D-A371-328D55538858}" type="datetimeFigureOut">
              <a:rPr lang="en-US" smtClean="0"/>
              <a:t>9/18/17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C5E17-6055-434C-AA82-7996E1045DF4}" type="slidenum">
              <a:rPr lang="en-US" smtClean="0"/>
              <a:t>‹#›</a:t>
            </a:fld>
            <a:endParaRPr lang="en-US"/>
          </a:p>
        </p:txBody>
      </p:sp>
    </p:spTree>
    <p:extLst>
      <p:ext uri="{BB962C8B-B14F-4D97-AF65-F5344CB8AC3E}">
        <p14:creationId xmlns:p14="http://schemas.microsoft.com/office/powerpoint/2010/main" val="4122159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gif"/><Relationship Id="rId2" Type="http://schemas.openxmlformats.org/officeDocument/2006/relationships/video" Target="../media/media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io9.gizmodo.com/prog-rock-fantasy-artist-roger-dean-suing-james-cameron-618691718" TargetMode="External"/><Relationship Id="rId4" Type="http://schemas.openxmlformats.org/officeDocument/2006/relationships/image" Target="../media/image7.png"/><Relationship Id="rId5" Type="http://schemas.openxmlformats.org/officeDocument/2006/relationships/hyperlink" Target="http://www.iamanartthief.com/2014/01/justinart13/" TargetMode="External"/><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www.youtube.com/watch?v=JoC-vPjz_S8"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Research</a:t>
            </a:r>
            <a:endParaRPr lang="en-US" sz="7200" dirty="0"/>
          </a:p>
        </p:txBody>
      </p:sp>
      <p:pic>
        <p:nvPicPr>
          <p:cNvPr id="6" name="Eye Roll.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97000" y="1219200"/>
            <a:ext cx="6350000" cy="4419600"/>
          </a:xfrm>
          <a:prstGeom prst="rect">
            <a:avLst/>
          </a:prstGeom>
        </p:spPr>
      </p:pic>
      <p:sp>
        <p:nvSpPr>
          <p:cNvPr id="7" name="TextBox 6"/>
          <p:cNvSpPr txBox="1"/>
          <p:nvPr/>
        </p:nvSpPr>
        <p:spPr>
          <a:xfrm>
            <a:off x="3234264" y="5773307"/>
            <a:ext cx="2855544" cy="1015663"/>
          </a:xfrm>
          <a:prstGeom prst="rect">
            <a:avLst/>
          </a:prstGeom>
          <a:noFill/>
        </p:spPr>
        <p:txBody>
          <a:bodyPr wrap="none" rtlCol="0">
            <a:spAutoFit/>
          </a:bodyPr>
          <a:lstStyle/>
          <a:p>
            <a:pPr algn="ctr"/>
            <a:r>
              <a:rPr lang="en-US" sz="6000" b="1" dirty="0" smtClean="0"/>
              <a:t>SO FUN!</a:t>
            </a:r>
            <a:endParaRPr lang="en-US" sz="6000" b="1" dirty="0"/>
          </a:p>
        </p:txBody>
      </p:sp>
    </p:spTree>
    <p:extLst>
      <p:ext uri="{BB962C8B-B14F-4D97-AF65-F5344CB8AC3E}">
        <p14:creationId xmlns:p14="http://schemas.microsoft.com/office/powerpoint/2010/main" val="2130176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2371E-7 -7.26516E-7 L 0.00295 -0.3068 " pathEditMode="relative" rAng="0" ptsTypes="AA">
                                      <p:cBhvr>
                                        <p:cTn id="6" dur="2000" fill="hold"/>
                                        <p:tgtEl>
                                          <p:spTgt spid="2"/>
                                        </p:tgtEl>
                                        <p:attrNameLst>
                                          <p:attrName>ppt_x</p:attrName>
                                          <p:attrName>ppt_y</p:attrName>
                                        </p:attrNameLst>
                                      </p:cBhvr>
                                      <p:rCtr x="139" y="-1534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repeatCount="indefinite" fill="hold" display="0">
                  <p:stCondLst>
                    <p:cond delay="indefinite"/>
                  </p:stCondLst>
                </p:cTn>
                <p:tgtEl>
                  <p:spTgt spid="6"/>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2063"/>
            <a:ext cx="4191000" cy="1143000"/>
          </a:xfrm>
        </p:spPr>
        <p:txBody>
          <a:bodyPr/>
          <a:lstStyle/>
          <a:p>
            <a:r>
              <a:rPr lang="en-US" dirty="0" smtClean="0"/>
              <a:t>REFLECTION</a:t>
            </a:r>
            <a:endParaRPr lang="en-US" dirty="0"/>
          </a:p>
        </p:txBody>
      </p:sp>
      <p:pic>
        <p:nvPicPr>
          <p:cNvPr id="4" name="Picture 3" descr="TAB AF Reflection UNIT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200" y="0"/>
            <a:ext cx="5299364" cy="6858000"/>
          </a:xfrm>
          <a:prstGeom prst="rect">
            <a:avLst/>
          </a:prstGeom>
        </p:spPr>
      </p:pic>
      <p:sp>
        <p:nvSpPr>
          <p:cNvPr id="5" name="TextBox 4"/>
          <p:cNvSpPr txBox="1"/>
          <p:nvPr/>
        </p:nvSpPr>
        <p:spPr>
          <a:xfrm>
            <a:off x="269875" y="1696812"/>
            <a:ext cx="3743325" cy="3970318"/>
          </a:xfrm>
          <a:prstGeom prst="rect">
            <a:avLst/>
          </a:prstGeom>
          <a:noFill/>
        </p:spPr>
        <p:txBody>
          <a:bodyPr wrap="square" rtlCol="0">
            <a:spAutoFit/>
          </a:bodyPr>
          <a:lstStyle/>
          <a:p>
            <a:r>
              <a:rPr lang="en-US" dirty="0" smtClean="0"/>
              <a:t>At the end of Q1 you will be expected to complete a written reflection chronicling the process of:</a:t>
            </a:r>
          </a:p>
          <a:p>
            <a:endParaRPr lang="en-US" dirty="0" smtClean="0"/>
          </a:p>
          <a:p>
            <a:pPr marL="742950" lvl="1" indent="-285750">
              <a:buFont typeface="Arial"/>
              <a:buChar char="•"/>
            </a:pPr>
            <a:r>
              <a:rPr lang="en-US" dirty="0" smtClean="0"/>
              <a:t>Research</a:t>
            </a:r>
          </a:p>
          <a:p>
            <a:pPr marL="742950" lvl="1" indent="-285750">
              <a:buFont typeface="Arial"/>
              <a:buChar char="•"/>
            </a:pPr>
            <a:r>
              <a:rPr lang="en-US" dirty="0" smtClean="0"/>
              <a:t>Brainstorming</a:t>
            </a:r>
          </a:p>
          <a:p>
            <a:pPr marL="742950" lvl="1" indent="-285750">
              <a:buFont typeface="Arial"/>
              <a:buChar char="•"/>
            </a:pPr>
            <a:r>
              <a:rPr lang="en-US" dirty="0" smtClean="0"/>
              <a:t>Experimentation</a:t>
            </a:r>
          </a:p>
          <a:p>
            <a:pPr marL="742950" lvl="1" indent="-285750">
              <a:buFont typeface="Arial"/>
              <a:buChar char="•"/>
            </a:pPr>
            <a:r>
              <a:rPr lang="en-US" dirty="0" smtClean="0"/>
              <a:t>Creation</a:t>
            </a:r>
          </a:p>
          <a:p>
            <a:endParaRPr lang="en-US" dirty="0"/>
          </a:p>
          <a:p>
            <a:endParaRPr lang="en-US" dirty="0"/>
          </a:p>
          <a:p>
            <a:r>
              <a:rPr lang="en-US" dirty="0" smtClean="0"/>
              <a:t>Copies of your Unit 1 reflection are available upon request. The final reflection will be completed in class before the end of Quarter. </a:t>
            </a:r>
            <a:endParaRPr lang="en-US" dirty="0"/>
          </a:p>
        </p:txBody>
      </p:sp>
    </p:spTree>
    <p:extLst>
      <p:ext uri="{BB962C8B-B14F-4D97-AF65-F5344CB8AC3E}">
        <p14:creationId xmlns:p14="http://schemas.microsoft.com/office/powerpoint/2010/main" val="42791400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646"/>
            <a:ext cx="4000502" cy="1143001"/>
          </a:xfrm>
        </p:spPr>
        <p:txBody>
          <a:bodyPr>
            <a:normAutofit fontScale="90000"/>
          </a:bodyPr>
          <a:lstStyle/>
          <a:p>
            <a:r>
              <a:rPr lang="en-US" dirty="0" smtClean="0"/>
              <a:t>IDEA FAMILY TREE</a:t>
            </a:r>
            <a:endParaRPr lang="en-US" dirty="0"/>
          </a:p>
        </p:txBody>
      </p:sp>
      <p:pic>
        <p:nvPicPr>
          <p:cNvPr id="4" name="Picture 3"/>
          <p:cNvPicPr>
            <a:picLocks noChangeAspect="1"/>
          </p:cNvPicPr>
          <p:nvPr/>
        </p:nvPicPr>
        <p:blipFill>
          <a:blip r:embed="rId3"/>
          <a:stretch>
            <a:fillRect/>
          </a:stretch>
        </p:blipFill>
        <p:spPr>
          <a:xfrm>
            <a:off x="3995351" y="0"/>
            <a:ext cx="5148649" cy="6858000"/>
          </a:xfrm>
          <a:prstGeom prst="rect">
            <a:avLst/>
          </a:prstGeom>
        </p:spPr>
      </p:pic>
      <p:sp>
        <p:nvSpPr>
          <p:cNvPr id="5" name="TextBox 4"/>
          <p:cNvSpPr txBox="1"/>
          <p:nvPr/>
        </p:nvSpPr>
        <p:spPr>
          <a:xfrm>
            <a:off x="269875" y="1641647"/>
            <a:ext cx="3730627" cy="4524316"/>
          </a:xfrm>
          <a:prstGeom prst="rect">
            <a:avLst/>
          </a:prstGeom>
          <a:noFill/>
        </p:spPr>
        <p:txBody>
          <a:bodyPr wrap="square" rtlCol="0">
            <a:spAutoFit/>
          </a:bodyPr>
          <a:lstStyle/>
          <a:p>
            <a:r>
              <a:rPr lang="en-US" dirty="0" smtClean="0"/>
              <a:t>Choose one “thinker” </a:t>
            </a:r>
          </a:p>
          <a:p>
            <a:pPr marL="742950" lvl="1" indent="-285750">
              <a:buFont typeface="Arial"/>
              <a:buChar char="•"/>
            </a:pPr>
            <a:r>
              <a:rPr lang="en-US" dirty="0" smtClean="0"/>
              <a:t>artist or style</a:t>
            </a:r>
          </a:p>
          <a:p>
            <a:pPr marL="742950" lvl="1" indent="-285750">
              <a:buFont typeface="Arial"/>
              <a:buChar char="•"/>
            </a:pPr>
            <a:r>
              <a:rPr lang="en-US" dirty="0" smtClean="0"/>
              <a:t>activist or role model</a:t>
            </a:r>
          </a:p>
          <a:p>
            <a:pPr marL="742950" lvl="1" indent="-285750">
              <a:buFont typeface="Arial"/>
              <a:buChar char="•"/>
            </a:pPr>
            <a:r>
              <a:rPr lang="en-US" dirty="0" smtClean="0"/>
              <a:t>writer or producer</a:t>
            </a:r>
          </a:p>
          <a:p>
            <a:pPr marL="285750" indent="-285750">
              <a:buFont typeface="Arial"/>
              <a:buChar char="•"/>
            </a:pPr>
            <a:endParaRPr lang="en-US" dirty="0"/>
          </a:p>
          <a:p>
            <a:r>
              <a:rPr lang="en-US" dirty="0" smtClean="0"/>
              <a:t>Study everything there is to know about that thinker</a:t>
            </a:r>
          </a:p>
          <a:p>
            <a:endParaRPr lang="en-US" dirty="0"/>
          </a:p>
          <a:p>
            <a:r>
              <a:rPr lang="en-US" dirty="0" smtClean="0"/>
              <a:t>Find three people that thinker loved and find everything out about them</a:t>
            </a:r>
            <a:r>
              <a:rPr lang="is-IS" dirty="0" smtClean="0"/>
              <a:t>…</a:t>
            </a:r>
          </a:p>
          <a:p>
            <a:endParaRPr lang="is-IS" dirty="0"/>
          </a:p>
          <a:p>
            <a:r>
              <a:rPr lang="is-IS" dirty="0" smtClean="0"/>
              <a:t>Continue</a:t>
            </a:r>
          </a:p>
          <a:p>
            <a:endParaRPr lang="is-IS" dirty="0"/>
          </a:p>
          <a:p>
            <a:r>
              <a:rPr lang="en-US" dirty="0" smtClean="0"/>
              <a:t>You are now a part of </a:t>
            </a:r>
            <a:r>
              <a:rPr lang="en-US" dirty="0" smtClean="0"/>
              <a:t>that </a:t>
            </a:r>
            <a:r>
              <a:rPr lang="en-US" dirty="0" smtClean="0"/>
              <a:t>creative lineage when you make a piece.</a:t>
            </a:r>
            <a:endParaRPr lang="en-US" dirty="0" smtClean="0"/>
          </a:p>
          <a:p>
            <a:r>
              <a:rPr lang="en-US" dirty="0" smtClean="0"/>
              <a:t> </a:t>
            </a:r>
            <a:endParaRPr lang="en-US" dirty="0"/>
          </a:p>
        </p:txBody>
      </p:sp>
    </p:spTree>
    <p:extLst>
      <p:ext uri="{BB962C8B-B14F-4D97-AF65-F5344CB8AC3E}">
        <p14:creationId xmlns:p14="http://schemas.microsoft.com/office/powerpoint/2010/main" val="34218222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INSPIRATION</a:t>
            </a:r>
            <a:endParaRPr lang="en-US" dirty="0"/>
          </a:p>
        </p:txBody>
      </p:sp>
      <p:pic>
        <p:nvPicPr>
          <p:cNvPr id="4" name="Picture 3"/>
          <p:cNvPicPr>
            <a:picLocks noChangeAspect="1"/>
          </p:cNvPicPr>
          <p:nvPr/>
        </p:nvPicPr>
        <p:blipFill>
          <a:blip r:embed="rId3"/>
          <a:stretch>
            <a:fillRect/>
          </a:stretch>
        </p:blipFill>
        <p:spPr>
          <a:xfrm>
            <a:off x="698500" y="1513974"/>
            <a:ext cx="7734300" cy="4432300"/>
          </a:xfrm>
          <a:prstGeom prst="rect">
            <a:avLst/>
          </a:prstGeom>
        </p:spPr>
      </p:pic>
      <p:sp>
        <p:nvSpPr>
          <p:cNvPr id="5" name="TextBox 4"/>
          <p:cNvSpPr txBox="1"/>
          <p:nvPr/>
        </p:nvSpPr>
        <p:spPr>
          <a:xfrm>
            <a:off x="457200" y="6127015"/>
            <a:ext cx="8229600" cy="523220"/>
          </a:xfrm>
          <a:prstGeom prst="rect">
            <a:avLst/>
          </a:prstGeom>
          <a:noFill/>
        </p:spPr>
        <p:txBody>
          <a:bodyPr wrap="square" rtlCol="0">
            <a:spAutoFit/>
          </a:bodyPr>
          <a:lstStyle/>
          <a:p>
            <a:pPr algn="ctr"/>
            <a:r>
              <a:rPr lang="en-US" sz="2800" dirty="0" smtClean="0"/>
              <a:t>Surround yourself with inspirations that are worthwhile</a:t>
            </a:r>
            <a:endParaRPr lang="en-US" sz="2800" dirty="0"/>
          </a:p>
        </p:txBody>
      </p:sp>
    </p:spTree>
    <p:extLst>
      <p:ext uri="{BB962C8B-B14F-4D97-AF65-F5344CB8AC3E}">
        <p14:creationId xmlns:p14="http://schemas.microsoft.com/office/powerpoint/2010/main" val="24497552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56341" y="553910"/>
            <a:ext cx="6386332" cy="6212432"/>
          </a:xfrm>
          <a:prstGeom prst="rect">
            <a:avLst/>
          </a:prstGeom>
        </p:spPr>
      </p:pic>
      <p:pic>
        <p:nvPicPr>
          <p:cNvPr id="5" name="Picture 4"/>
          <p:cNvPicPr>
            <a:picLocks noChangeAspect="1"/>
          </p:cNvPicPr>
          <p:nvPr/>
        </p:nvPicPr>
        <p:blipFill>
          <a:blip r:embed="rId4"/>
          <a:stretch>
            <a:fillRect/>
          </a:stretch>
        </p:blipFill>
        <p:spPr>
          <a:xfrm>
            <a:off x="4879" y="2944067"/>
            <a:ext cx="4178300" cy="4178300"/>
          </a:xfrm>
          <a:prstGeom prst="rect">
            <a:avLst/>
          </a:prstGeom>
        </p:spPr>
      </p:pic>
      <p:sp>
        <p:nvSpPr>
          <p:cNvPr id="6" name="TextBox 5"/>
          <p:cNvSpPr txBox="1"/>
          <p:nvPr/>
        </p:nvSpPr>
        <p:spPr>
          <a:xfrm>
            <a:off x="203216" y="196547"/>
            <a:ext cx="4215089" cy="3108544"/>
          </a:xfrm>
          <a:prstGeom prst="rect">
            <a:avLst/>
          </a:prstGeom>
          <a:noFill/>
        </p:spPr>
        <p:txBody>
          <a:bodyPr wrap="square" rtlCol="0">
            <a:spAutoFit/>
          </a:bodyPr>
          <a:lstStyle/>
          <a:p>
            <a:r>
              <a:rPr lang="en-US" dirty="0" smtClean="0"/>
              <a:t>In the </a:t>
            </a:r>
            <a:r>
              <a:rPr lang="en-US" b="1" dirty="0" smtClean="0">
                <a:solidFill>
                  <a:srgbClr val="FF0000"/>
                </a:solidFill>
              </a:rPr>
              <a:t>RED</a:t>
            </a:r>
            <a:r>
              <a:rPr lang="en-US" dirty="0" smtClean="0">
                <a:solidFill>
                  <a:srgbClr val="FF0000"/>
                </a:solidFill>
              </a:rPr>
              <a:t> </a:t>
            </a:r>
            <a:r>
              <a:rPr lang="en-US" dirty="0" smtClean="0"/>
              <a:t>section of your journal</a:t>
            </a:r>
            <a:r>
              <a:rPr lang="is-IS" dirty="0" smtClean="0"/>
              <a:t>…</a:t>
            </a:r>
            <a:endParaRPr lang="en-US" dirty="0" smtClean="0"/>
          </a:p>
          <a:p>
            <a:endParaRPr lang="en-US" dirty="0" smtClean="0"/>
          </a:p>
          <a:p>
            <a:r>
              <a:rPr lang="en-US" dirty="0" smtClean="0"/>
              <a:t>This is where you will place:</a:t>
            </a:r>
          </a:p>
          <a:p>
            <a:pPr marL="285750" indent="-285750">
              <a:buFont typeface="Arial"/>
              <a:buChar char="•"/>
            </a:pPr>
            <a:r>
              <a:rPr lang="en-US" sz="1400" dirty="0" smtClean="0"/>
              <a:t>Recordings of overheard conversations</a:t>
            </a:r>
          </a:p>
          <a:p>
            <a:pPr marL="285750" indent="-285750">
              <a:buFont typeface="Arial"/>
              <a:buChar char="•"/>
            </a:pPr>
            <a:r>
              <a:rPr lang="en-US" sz="1400" dirty="0" smtClean="0"/>
              <a:t>Torn out images from various places</a:t>
            </a:r>
          </a:p>
          <a:p>
            <a:pPr marL="285750" indent="-285750">
              <a:buFont typeface="Arial"/>
              <a:buChar char="•"/>
            </a:pPr>
            <a:r>
              <a:rPr lang="en-US" sz="1400" dirty="0" smtClean="0"/>
              <a:t>Favorite book passages/movie quotes</a:t>
            </a:r>
          </a:p>
          <a:p>
            <a:pPr marL="285750" indent="-285750">
              <a:buFont typeface="Arial"/>
              <a:buChar char="•"/>
            </a:pPr>
            <a:r>
              <a:rPr lang="en-US" sz="1400" dirty="0" smtClean="0"/>
              <a:t>Artist names and/or styles</a:t>
            </a:r>
          </a:p>
          <a:p>
            <a:pPr marL="285750" indent="-285750">
              <a:buFont typeface="Arial"/>
              <a:buChar char="•"/>
            </a:pPr>
            <a:r>
              <a:rPr lang="en-US" sz="1400" dirty="0" smtClean="0"/>
              <a:t>Major or current events of interest</a:t>
            </a:r>
          </a:p>
          <a:p>
            <a:pPr marL="285750" indent="-285750">
              <a:buFont typeface="Arial"/>
              <a:buChar char="•"/>
            </a:pPr>
            <a:endParaRPr lang="en-US" dirty="0"/>
          </a:p>
          <a:p>
            <a:r>
              <a:rPr lang="en-US" dirty="0" smtClean="0"/>
              <a:t>These can all be inspirations for future projects. See something worth stealing? Put it in there. Need ideas? Open it up!</a:t>
            </a:r>
            <a:endParaRPr lang="en-US" dirty="0"/>
          </a:p>
        </p:txBody>
      </p:sp>
    </p:spTree>
    <p:extLst>
      <p:ext uri="{BB962C8B-B14F-4D97-AF65-F5344CB8AC3E}">
        <p14:creationId xmlns:p14="http://schemas.microsoft.com/office/powerpoint/2010/main" val="7801167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6"/>
            <a:ext cx="8229600" cy="1143000"/>
          </a:xfrm>
        </p:spPr>
        <p:txBody>
          <a:bodyPr/>
          <a:lstStyle/>
          <a:p>
            <a:r>
              <a:rPr lang="en-US" dirty="0" smtClean="0"/>
              <a:t>COPYRIGHT IN ART</a:t>
            </a:r>
            <a:endParaRPr lang="en-US" dirty="0"/>
          </a:p>
        </p:txBody>
      </p:sp>
      <p:sp>
        <p:nvSpPr>
          <p:cNvPr id="4" name="TextBox 3"/>
          <p:cNvSpPr txBox="1"/>
          <p:nvPr/>
        </p:nvSpPr>
        <p:spPr>
          <a:xfrm>
            <a:off x="6464767" y="6339959"/>
            <a:ext cx="2222033" cy="369332"/>
          </a:xfrm>
          <a:prstGeom prst="rect">
            <a:avLst/>
          </a:prstGeom>
          <a:noFill/>
        </p:spPr>
        <p:txBody>
          <a:bodyPr wrap="none" rtlCol="0">
            <a:spAutoFit/>
          </a:bodyPr>
          <a:lstStyle/>
          <a:p>
            <a:r>
              <a:rPr lang="en-US" dirty="0" smtClean="0">
                <a:hlinkClick r:id="rId3"/>
              </a:rPr>
              <a:t>Avatar and Plagarism</a:t>
            </a:r>
            <a:endParaRPr lang="en-US" dirty="0"/>
          </a:p>
        </p:txBody>
      </p:sp>
      <p:pic>
        <p:nvPicPr>
          <p:cNvPr id="5" name="Picture 4"/>
          <p:cNvPicPr>
            <a:picLocks noChangeAspect="1"/>
          </p:cNvPicPr>
          <p:nvPr/>
        </p:nvPicPr>
        <p:blipFill>
          <a:blip r:embed="rId4"/>
          <a:stretch>
            <a:fillRect/>
          </a:stretch>
        </p:blipFill>
        <p:spPr>
          <a:xfrm>
            <a:off x="2492375" y="3394591"/>
            <a:ext cx="3810000" cy="3314700"/>
          </a:xfrm>
          <a:prstGeom prst="rect">
            <a:avLst/>
          </a:prstGeom>
        </p:spPr>
      </p:pic>
      <p:sp>
        <p:nvSpPr>
          <p:cNvPr id="6" name="TextBox 5"/>
          <p:cNvSpPr txBox="1"/>
          <p:nvPr/>
        </p:nvSpPr>
        <p:spPr>
          <a:xfrm>
            <a:off x="631825" y="6339959"/>
            <a:ext cx="1749197" cy="369332"/>
          </a:xfrm>
          <a:prstGeom prst="rect">
            <a:avLst/>
          </a:prstGeom>
          <a:noFill/>
        </p:spPr>
        <p:txBody>
          <a:bodyPr wrap="none" rtlCol="0">
            <a:spAutoFit/>
          </a:bodyPr>
          <a:lstStyle/>
          <a:p>
            <a:r>
              <a:rPr lang="en-US" dirty="0" smtClean="0">
                <a:hlinkClick r:id="rId5"/>
              </a:rPr>
              <a:t>I am an Art Theif</a:t>
            </a:r>
            <a:endParaRPr lang="en-US" dirty="0"/>
          </a:p>
        </p:txBody>
      </p:sp>
      <p:pic>
        <p:nvPicPr>
          <p:cNvPr id="7" name="Picture 6"/>
          <p:cNvPicPr>
            <a:picLocks noChangeAspect="1"/>
          </p:cNvPicPr>
          <p:nvPr/>
        </p:nvPicPr>
        <p:blipFill rotWithShape="1">
          <a:blip r:embed="rId6"/>
          <a:srcRect t="20671"/>
          <a:stretch/>
        </p:blipFill>
        <p:spPr>
          <a:xfrm>
            <a:off x="631825" y="1199743"/>
            <a:ext cx="7925193" cy="5658257"/>
          </a:xfrm>
          <a:prstGeom prst="rect">
            <a:avLst/>
          </a:prstGeom>
        </p:spPr>
      </p:pic>
    </p:spTree>
    <p:extLst>
      <p:ext uri="{BB962C8B-B14F-4D97-AF65-F5344CB8AC3E}">
        <p14:creationId xmlns:p14="http://schemas.microsoft.com/office/powerpoint/2010/main" val="2480610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03158" y="2904784"/>
            <a:ext cx="6763430" cy="1143001"/>
          </a:xfrm>
        </p:spPr>
        <p:txBody>
          <a:bodyPr/>
          <a:lstStyle/>
          <a:p>
            <a:r>
              <a:rPr lang="en-US" dirty="0" smtClean="0"/>
              <a:t>FAKE IT TIL YOU MAKE IT</a:t>
            </a:r>
            <a:endParaRPr lang="en-US" dirty="0"/>
          </a:p>
        </p:txBody>
      </p:sp>
      <p:pic>
        <p:nvPicPr>
          <p:cNvPr id="4" name="Picture 3"/>
          <p:cNvPicPr>
            <a:picLocks noChangeAspect="1"/>
          </p:cNvPicPr>
          <p:nvPr/>
        </p:nvPicPr>
        <p:blipFill>
          <a:blip r:embed="rId3"/>
          <a:stretch>
            <a:fillRect/>
          </a:stretch>
        </p:blipFill>
        <p:spPr>
          <a:xfrm>
            <a:off x="990600" y="228600"/>
            <a:ext cx="7162800" cy="6388100"/>
          </a:xfrm>
          <a:prstGeom prst="rect">
            <a:avLst/>
          </a:prstGeom>
        </p:spPr>
      </p:pic>
      <p:sp>
        <p:nvSpPr>
          <p:cNvPr id="5" name="TextBox 4"/>
          <p:cNvSpPr txBox="1"/>
          <p:nvPr/>
        </p:nvSpPr>
        <p:spPr>
          <a:xfrm>
            <a:off x="8091985" y="6296854"/>
            <a:ext cx="1085003" cy="369332"/>
          </a:xfrm>
          <a:prstGeom prst="rect">
            <a:avLst/>
          </a:prstGeom>
          <a:noFill/>
        </p:spPr>
        <p:txBody>
          <a:bodyPr wrap="none" rtlCol="0">
            <a:spAutoFit/>
          </a:bodyPr>
          <a:lstStyle/>
          <a:p>
            <a:r>
              <a:rPr lang="en-US" dirty="0" smtClean="0">
                <a:hlinkClick r:id="rId4"/>
              </a:rPr>
              <a:t>TEDx Talk</a:t>
            </a:r>
            <a:endParaRPr lang="en-US" dirty="0"/>
          </a:p>
        </p:txBody>
      </p:sp>
    </p:spTree>
    <p:extLst>
      <p:ext uri="{BB962C8B-B14F-4D97-AF65-F5344CB8AC3E}">
        <p14:creationId xmlns:p14="http://schemas.microsoft.com/office/powerpoint/2010/main" val="41166138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989" y="274638"/>
            <a:ext cx="3844636" cy="1143000"/>
          </a:xfrm>
        </p:spPr>
        <p:txBody>
          <a:bodyPr>
            <a:normAutofit fontScale="90000"/>
          </a:bodyPr>
          <a:lstStyle/>
          <a:p>
            <a:r>
              <a:rPr lang="en-US" dirty="0" smtClean="0"/>
              <a:t/>
            </a:r>
            <a:br>
              <a:rPr lang="en-US" dirty="0" smtClean="0"/>
            </a:br>
            <a:r>
              <a:rPr lang="en-US" dirty="0" smtClean="0"/>
              <a:t>WHERE TO START</a:t>
            </a:r>
            <a:endParaRPr lang="en-US" dirty="0"/>
          </a:p>
        </p:txBody>
      </p:sp>
      <p:pic>
        <p:nvPicPr>
          <p:cNvPr id="4" name="Picture 3" descr="AF Inspiration WS for Researc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99364" cy="6858000"/>
          </a:xfrm>
          <a:prstGeom prst="rect">
            <a:avLst/>
          </a:prstGeom>
        </p:spPr>
      </p:pic>
      <p:sp>
        <p:nvSpPr>
          <p:cNvPr id="5" name="TextBox 4"/>
          <p:cNvSpPr txBox="1"/>
          <p:nvPr/>
        </p:nvSpPr>
        <p:spPr>
          <a:xfrm>
            <a:off x="5299364" y="1968500"/>
            <a:ext cx="3591038" cy="2862323"/>
          </a:xfrm>
          <a:prstGeom prst="rect">
            <a:avLst/>
          </a:prstGeom>
          <a:noFill/>
        </p:spPr>
        <p:txBody>
          <a:bodyPr wrap="square" rtlCol="0">
            <a:spAutoFit/>
          </a:bodyPr>
          <a:lstStyle/>
          <a:p>
            <a:r>
              <a:rPr lang="en-US" dirty="0" smtClean="0"/>
              <a:t>Use this WS or guide to help you get started researching.</a:t>
            </a:r>
          </a:p>
          <a:p>
            <a:endParaRPr lang="en-US" dirty="0"/>
          </a:p>
          <a:p>
            <a:r>
              <a:rPr lang="en-US" dirty="0" smtClean="0"/>
              <a:t>The ultimate goal today is to determine the </a:t>
            </a:r>
            <a:r>
              <a:rPr lang="en-US" b="1" dirty="0" smtClean="0"/>
              <a:t>OBSERVATION</a:t>
            </a:r>
            <a:r>
              <a:rPr lang="en-US" dirty="0" smtClean="0"/>
              <a:t> you’d like to make.</a:t>
            </a:r>
          </a:p>
          <a:p>
            <a:endParaRPr lang="en-US" dirty="0"/>
          </a:p>
          <a:p>
            <a:r>
              <a:rPr lang="en-US" dirty="0" smtClean="0"/>
              <a:t>We will continue to research and plan a way to VISUALLY represent or explicate your idea. </a:t>
            </a:r>
            <a:endParaRPr lang="en-US" dirty="0"/>
          </a:p>
        </p:txBody>
      </p:sp>
    </p:spTree>
    <p:extLst>
      <p:ext uri="{BB962C8B-B14F-4D97-AF65-F5344CB8AC3E}">
        <p14:creationId xmlns:p14="http://schemas.microsoft.com/office/powerpoint/2010/main" val="8610567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6"/>
            <a:ext cx="4185668" cy="1558668"/>
          </a:xfrm>
        </p:spPr>
        <p:txBody>
          <a:bodyPr>
            <a:normAutofit/>
          </a:bodyPr>
          <a:lstStyle/>
          <a:p>
            <a:r>
              <a:rPr lang="en-US" dirty="0" smtClean="0"/>
              <a:t>YOUR </a:t>
            </a:r>
            <a:br>
              <a:rPr lang="en-US" dirty="0" smtClean="0"/>
            </a:br>
            <a:r>
              <a:rPr lang="en-US" b="1" dirty="0" smtClean="0"/>
              <a:t>BEST FRIENDS:</a:t>
            </a:r>
            <a:endParaRPr lang="en-US" b="1" dirty="0"/>
          </a:p>
        </p:txBody>
      </p:sp>
      <p:pic>
        <p:nvPicPr>
          <p:cNvPr id="5" name="Picture 4"/>
          <p:cNvPicPr>
            <a:picLocks noChangeAspect="1"/>
          </p:cNvPicPr>
          <p:nvPr/>
        </p:nvPicPr>
        <p:blipFill>
          <a:blip r:embed="rId3"/>
          <a:stretch>
            <a:fillRect/>
          </a:stretch>
        </p:blipFill>
        <p:spPr>
          <a:xfrm>
            <a:off x="0" y="3813048"/>
            <a:ext cx="9144000" cy="3044952"/>
          </a:xfrm>
          <a:prstGeom prst="rect">
            <a:avLst/>
          </a:prstGeom>
        </p:spPr>
      </p:pic>
      <p:pic>
        <p:nvPicPr>
          <p:cNvPr id="6" name="Picture 5"/>
          <p:cNvPicPr>
            <a:picLocks noChangeAspect="1"/>
          </p:cNvPicPr>
          <p:nvPr/>
        </p:nvPicPr>
        <p:blipFill>
          <a:blip r:embed="rId4"/>
          <a:stretch>
            <a:fillRect/>
          </a:stretch>
        </p:blipFill>
        <p:spPr>
          <a:xfrm>
            <a:off x="4320344" y="41395"/>
            <a:ext cx="4654216" cy="3576397"/>
          </a:xfrm>
          <a:prstGeom prst="rect">
            <a:avLst/>
          </a:prstGeom>
        </p:spPr>
      </p:pic>
      <p:pic>
        <p:nvPicPr>
          <p:cNvPr id="7" name="Picture 6"/>
          <p:cNvPicPr>
            <a:picLocks noChangeAspect="1"/>
          </p:cNvPicPr>
          <p:nvPr/>
        </p:nvPicPr>
        <p:blipFill>
          <a:blip r:embed="rId5"/>
          <a:stretch>
            <a:fillRect/>
          </a:stretch>
        </p:blipFill>
        <p:spPr>
          <a:xfrm>
            <a:off x="2655575" y="1946469"/>
            <a:ext cx="4160631" cy="2747586"/>
          </a:xfrm>
          <a:prstGeom prst="rect">
            <a:avLst/>
          </a:prstGeom>
        </p:spPr>
      </p:pic>
      <p:pic>
        <p:nvPicPr>
          <p:cNvPr id="8" name="Picture 7"/>
          <p:cNvPicPr>
            <a:picLocks noChangeAspect="1"/>
          </p:cNvPicPr>
          <p:nvPr/>
        </p:nvPicPr>
        <p:blipFill>
          <a:blip r:embed="rId6"/>
          <a:stretch>
            <a:fillRect/>
          </a:stretch>
        </p:blipFill>
        <p:spPr>
          <a:xfrm>
            <a:off x="197842" y="1946469"/>
            <a:ext cx="1171182" cy="1171182"/>
          </a:xfrm>
          <a:prstGeom prst="rect">
            <a:avLst/>
          </a:prstGeom>
        </p:spPr>
      </p:pic>
      <p:pic>
        <p:nvPicPr>
          <p:cNvPr id="9" name="Picture 8"/>
          <p:cNvPicPr>
            <a:picLocks noChangeAspect="1"/>
          </p:cNvPicPr>
          <p:nvPr/>
        </p:nvPicPr>
        <p:blipFill>
          <a:blip r:embed="rId7"/>
          <a:stretch>
            <a:fillRect/>
          </a:stretch>
        </p:blipFill>
        <p:spPr>
          <a:xfrm>
            <a:off x="1369024" y="1847498"/>
            <a:ext cx="1764883" cy="1909021"/>
          </a:xfrm>
          <a:prstGeom prst="rect">
            <a:avLst/>
          </a:prstGeom>
        </p:spPr>
      </p:pic>
    </p:spTree>
    <p:extLst>
      <p:ext uri="{BB962C8B-B14F-4D97-AF65-F5344CB8AC3E}">
        <p14:creationId xmlns:p14="http://schemas.microsoft.com/office/powerpoint/2010/main" val="32360158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6126</TotalTime>
  <Words>611</Words>
  <Application>Microsoft Macintosh PowerPoint</Application>
  <PresentationFormat>On-screen Show (4:3)</PresentationFormat>
  <Paragraphs>64</Paragraphs>
  <Slides>9</Slides>
  <Notes>7</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Research</vt:lpstr>
      <vt:lpstr>REFLECTION</vt:lpstr>
      <vt:lpstr>IDEA FAMILY TREE</vt:lpstr>
      <vt:lpstr>INSPIRATION</vt:lpstr>
      <vt:lpstr>PowerPoint Presentation</vt:lpstr>
      <vt:lpstr>COPYRIGHT IN ART</vt:lpstr>
      <vt:lpstr>FAKE IT TIL YOU MAKE IT</vt:lpstr>
      <vt:lpstr> WHERE TO START</vt:lpstr>
      <vt:lpstr>YOUR  BEST FRIENDS:</vt:lpstr>
    </vt:vector>
  </TitlesOfParts>
  <Company>TBHS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dc:title>
  <dc:creator>Rosemary Ziegler</dc:creator>
  <cp:lastModifiedBy>Rosemary Ziegler</cp:lastModifiedBy>
  <cp:revision>12</cp:revision>
  <dcterms:created xsi:type="dcterms:W3CDTF">2017-09-18T16:59:11Z</dcterms:created>
  <dcterms:modified xsi:type="dcterms:W3CDTF">2017-09-22T23:05:47Z</dcterms:modified>
</cp:coreProperties>
</file>