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4" r:id="rId3"/>
    <p:sldId id="270" r:id="rId4"/>
    <p:sldId id="260" r:id="rId5"/>
    <p:sldId id="265" r:id="rId6"/>
    <p:sldId id="271" r:id="rId7"/>
    <p:sldId id="266" r:id="rId8"/>
    <p:sldId id="259" r:id="rId9"/>
    <p:sldId id="268" r:id="rId10"/>
    <p:sldId id="273" r:id="rId11"/>
    <p:sldId id="267" r:id="rId12"/>
    <p:sldId id="272" r:id="rId13"/>
    <p:sldId id="263" r:id="rId14"/>
    <p:sldId id="261" r:id="rId15"/>
    <p:sldId id="269" r:id="rId16"/>
    <p:sldId id="257" r:id="rId17"/>
    <p:sldId id="258" r:id="rId18"/>
    <p:sldId id="26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177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49C607-1561-C146-81B5-24DC2EE5DA77}" type="datetimeFigureOut">
              <a:rPr lang="en-US" smtClean="0"/>
              <a:t>3/9/18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5C52CF-1A3E-BF40-96DB-39827D19D29A}" type="slidenum">
              <a:rPr lang="en-US" smtClean="0"/>
              <a:t>‹#›</a:t>
            </a:fld>
            <a:endParaRPr lang="en-US"/>
          </a:p>
        </p:txBody>
      </p:sp>
    </p:spTree>
    <p:extLst>
      <p:ext uri="{BB962C8B-B14F-4D97-AF65-F5344CB8AC3E}">
        <p14:creationId xmlns:p14="http://schemas.microsoft.com/office/powerpoint/2010/main" val="6538831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HOW DO ARTISTS COLLABORATE?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Gates was installed in Central Park New York in 1975. It was a temporary piece</a:t>
            </a:r>
            <a:r>
              <a:rPr lang="en-US" sz="1200" kern="1200" baseline="0" dirty="0" smtClean="0">
                <a:solidFill>
                  <a:schemeClr val="tx1"/>
                </a:solidFill>
                <a:latin typeface="+mn-lt"/>
                <a:ea typeface="+mn-ea"/>
                <a:cs typeface="+mn-cs"/>
              </a:rPr>
              <a:t> meant to highlight the ways in which humans interact with their environment. The installations that this duo creates are self-funded and this one cost over 21 million dollars. In linked article: </a:t>
            </a:r>
            <a:r>
              <a:rPr lang="en-US" sz="1200" kern="1200" dirty="0" smtClean="0">
                <a:solidFill>
                  <a:schemeClr val="tx1"/>
                </a:solidFill>
                <a:latin typeface="+mn-lt"/>
                <a:ea typeface="+mn-ea"/>
                <a:cs typeface="+mn-cs"/>
              </a:rPr>
              <a:t>“Our works are temporary in order to endow the works of art with a feeling of urgency to be seen, and the love and tenderness brought by the fact that they will not last. Those feelings are usually reserved for other temporary things such as childhood and our own life. These are valued because we know that they will not last” [3] The second image is called surrounded islands.</a:t>
            </a:r>
            <a:r>
              <a:rPr lang="en-US" sz="1200"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2</a:t>
            </a:fld>
            <a:endParaRPr lang="en-US"/>
          </a:p>
        </p:txBody>
      </p:sp>
    </p:spTree>
    <p:extLst>
      <p:ext uri="{BB962C8B-B14F-4D97-AF65-F5344CB8AC3E}">
        <p14:creationId xmlns:p14="http://schemas.microsoft.com/office/powerpoint/2010/main" val="96780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1896 </a:t>
            </a:r>
            <a:r>
              <a:rPr lang="en-US" dirty="0" err="1" smtClean="0"/>
              <a:t>Pamolive</a:t>
            </a:r>
            <a:r>
              <a:rPr lang="en-US" baseline="0" dirty="0" smtClean="0"/>
              <a:t> Advertisement found at (https://glover320.blogspot.com/2015/) showing a signed artwork. </a:t>
            </a:r>
            <a:r>
              <a:rPr lang="en-US" sz="1200" kern="1200" dirty="0" smtClean="0">
                <a:solidFill>
                  <a:schemeClr val="tx1"/>
                </a:solidFill>
                <a:latin typeface="+mn-lt"/>
                <a:ea typeface="+mn-ea"/>
                <a:cs typeface="+mn-cs"/>
              </a:rPr>
              <a:t>“Summer Breezes,” P&amp;G’s first color advertisement, made its debut in Cosmopolitan magazine in 1896. It’s one of 5,000 print, TV and radio ads dating back to 1882 that P&amp;G has given to the Smithsonian’s National Museum of American History.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11</a:t>
            </a:fld>
            <a:endParaRPr lang="en-US"/>
          </a:p>
        </p:txBody>
      </p:sp>
    </p:spTree>
    <p:extLst>
      <p:ext uri="{BB962C8B-B14F-4D97-AF65-F5344CB8AC3E}">
        <p14:creationId xmlns:p14="http://schemas.microsoft.com/office/powerpoint/2010/main" val="235235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AdWeek</a:t>
            </a:r>
            <a:r>
              <a:rPr lang="en-US" dirty="0" smtClean="0"/>
              <a:t> purports</a:t>
            </a:r>
            <a:r>
              <a:rPr lang="en-US" baseline="0" dirty="0" smtClean="0"/>
              <a:t> that the first two ads are high quality and deserving of recognition. Do ALL Ads qualify as Art just because someone made them? There’s good and bad art</a:t>
            </a:r>
            <a:r>
              <a:rPr lang="is-IS" baseline="0" dirty="0" smtClean="0"/>
              <a:t>… Take these last two images as an example</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12</a:t>
            </a:fld>
            <a:endParaRPr lang="en-US"/>
          </a:p>
        </p:txBody>
      </p:sp>
    </p:spTree>
    <p:extLst>
      <p:ext uri="{BB962C8B-B14F-4D97-AF65-F5344CB8AC3E}">
        <p14:creationId xmlns:p14="http://schemas.microsoft.com/office/powerpoint/2010/main" val="4294704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Hopper’s Nighthawks &amp; </a:t>
            </a:r>
            <a:r>
              <a:rPr lang="en-US" dirty="0" err="1" smtClean="0"/>
              <a:t>Edvard</a:t>
            </a:r>
            <a:r>
              <a:rPr lang="en-US" dirty="0" smtClean="0"/>
              <a:t> Munch’s Melancholy</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14</a:t>
            </a:fld>
            <a:endParaRPr lang="en-US"/>
          </a:p>
        </p:txBody>
      </p:sp>
    </p:spTree>
    <p:extLst>
      <p:ext uri="{BB962C8B-B14F-4D97-AF65-F5344CB8AC3E}">
        <p14:creationId xmlns:p14="http://schemas.microsoft.com/office/powerpoint/2010/main" val="296618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art is any artwork that is placed specifically for ease</a:t>
            </a:r>
            <a:r>
              <a:rPr lang="en-US" baseline="0" dirty="0" smtClean="0"/>
              <a:t> of </a:t>
            </a:r>
            <a:r>
              <a:rPr lang="en-US" dirty="0" smtClean="0"/>
              <a:t>public access and view. Some other examples of public artwork might</a:t>
            </a:r>
            <a:r>
              <a:rPr lang="en-US" baseline="0" dirty="0" smtClean="0"/>
              <a:t> include: </a:t>
            </a:r>
            <a:r>
              <a:rPr lang="en-US" baseline="0" dirty="0" err="1" smtClean="0"/>
              <a:t>Anish</a:t>
            </a:r>
            <a:r>
              <a:rPr lang="en-US" baseline="0" dirty="0" smtClean="0"/>
              <a:t> </a:t>
            </a:r>
            <a:r>
              <a:rPr lang="en-US" baseline="0" dirty="0" err="1" smtClean="0"/>
              <a:t>Kapoor’s</a:t>
            </a:r>
            <a:r>
              <a:rPr lang="en-US" baseline="0" dirty="0" smtClean="0"/>
              <a:t>, Cloud Gate or Bean and Tony </a:t>
            </a:r>
            <a:r>
              <a:rPr lang="en-US" baseline="0" dirty="0" err="1" smtClean="0"/>
              <a:t>Tasset’s</a:t>
            </a:r>
            <a:r>
              <a:rPr lang="en-US" baseline="0" dirty="0" smtClean="0"/>
              <a:t> Eye both based in Chicago. The link for Tony </a:t>
            </a:r>
            <a:r>
              <a:rPr lang="en-US" baseline="0" dirty="0" err="1" smtClean="0"/>
              <a:t>Tasset’s</a:t>
            </a:r>
            <a:r>
              <a:rPr lang="en-US" baseline="0" dirty="0" smtClean="0"/>
              <a:t> new home: http://</a:t>
            </a:r>
            <a:r>
              <a:rPr lang="en-US" baseline="0" dirty="0" err="1" smtClean="0"/>
              <a:t>www.laumeiersculpturepark.org</a:t>
            </a:r>
            <a:r>
              <a:rPr lang="en-US" baseline="0" dirty="0" smtClean="0"/>
              <a:t>/tony-tasset-2007/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3</a:t>
            </a:fld>
            <a:endParaRPr lang="en-US"/>
          </a:p>
        </p:txBody>
      </p:sp>
    </p:spTree>
    <p:extLst>
      <p:ext uri="{BB962C8B-B14F-4D97-AF65-F5344CB8AC3E}">
        <p14:creationId xmlns:p14="http://schemas.microsoft.com/office/powerpoint/2010/main" val="91051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a:t>
            </a:r>
            <a:r>
              <a:rPr lang="en-US" baseline="0" dirty="0" smtClean="0"/>
              <a:t> Based Art: One way in which artists can collaborate is not only between each other but directly with the communities in which they work. This paves the way for free access to public art. Usually an event or activity in which all community members can participate. It is often claimed that public art helps to improve an area’s morale.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4</a:t>
            </a:fld>
            <a:endParaRPr lang="en-US"/>
          </a:p>
        </p:txBody>
      </p:sp>
    </p:spTree>
    <p:extLst>
      <p:ext uri="{BB962C8B-B14F-4D97-AF65-F5344CB8AC3E}">
        <p14:creationId xmlns:p14="http://schemas.microsoft.com/office/powerpoint/2010/main" val="210745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artists who take</a:t>
            </a:r>
            <a:r>
              <a:rPr lang="en-US" baseline="0" dirty="0" smtClean="0"/>
              <a:t> collaboration to a new level; where they do not physically create much of their own artwork. Of these persons, Nick Cave (creator of the sound suits) and Jeff </a:t>
            </a:r>
            <a:r>
              <a:rPr lang="en-US" baseline="0" dirty="0" err="1" smtClean="0"/>
              <a:t>Koons</a:t>
            </a:r>
            <a:r>
              <a:rPr lang="en-US" baseline="0" dirty="0" smtClean="0"/>
              <a:t> (sculptor of the balloon animals also use studio assistants to create much of their work.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5</a:t>
            </a:fld>
            <a:endParaRPr lang="en-US"/>
          </a:p>
        </p:txBody>
      </p:sp>
    </p:spTree>
    <p:extLst>
      <p:ext uri="{BB962C8B-B14F-4D97-AF65-F5344CB8AC3E}">
        <p14:creationId xmlns:p14="http://schemas.microsoft.com/office/powerpoint/2010/main" val="139974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travelling in Chicago I happened into the </a:t>
            </a:r>
            <a:r>
              <a:rPr lang="en-US" baseline="0" dirty="0" err="1" smtClean="0"/>
              <a:t>MoMA</a:t>
            </a:r>
            <a:r>
              <a:rPr lang="en-US" baseline="0" dirty="0" smtClean="0"/>
              <a:t> and found an intern on a ladder, intrigued I asked her what she was doing and she said that she was installing an artwork of </a:t>
            </a:r>
            <a:r>
              <a:rPr lang="en-US" baseline="0" dirty="0" err="1" smtClean="0"/>
              <a:t>Yinka</a:t>
            </a:r>
            <a:r>
              <a:rPr lang="en-US" baseline="0" dirty="0" smtClean="0"/>
              <a:t> </a:t>
            </a:r>
            <a:r>
              <a:rPr lang="en-US" baseline="0" dirty="0" err="1" smtClean="0"/>
              <a:t>Shonibare’s</a:t>
            </a:r>
            <a:r>
              <a:rPr lang="en-US" baseline="0" dirty="0" smtClean="0"/>
              <a:t>. He had sent directions for the painting and entrusted the museum to recreate the imagery according to his idea. This blew my mind! My first thought was, how do I get this gig?, my second thought, is this art?, </a:t>
            </a:r>
          </a:p>
          <a:p>
            <a:endParaRPr lang="en-US" baseline="0" dirty="0" smtClean="0"/>
          </a:p>
          <a:p>
            <a:r>
              <a:rPr lang="en-US" baseline="0" dirty="0" err="1" smtClean="0"/>
              <a:t>Shonibare’s</a:t>
            </a:r>
            <a:r>
              <a:rPr lang="en-US" baseline="0" dirty="0" smtClean="0"/>
              <a:t> work focuses on political commentary. Much of his work uses this ornate batik fabric he purchases in London which was originally created by the Dutch colonizers of Nigeria based on traditional fabrics and sold back to those persons in high power.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6</a:t>
            </a:fld>
            <a:endParaRPr lang="en-US"/>
          </a:p>
        </p:txBody>
      </p:sp>
    </p:spTree>
    <p:extLst>
      <p:ext uri="{BB962C8B-B14F-4D97-AF65-F5344CB8AC3E}">
        <p14:creationId xmlns:p14="http://schemas.microsoft.com/office/powerpoint/2010/main" val="252104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was originally</a:t>
            </a:r>
            <a:r>
              <a:rPr lang="en-US" baseline="0" dirty="0" smtClean="0"/>
              <a:t> create by Georges Seurat but is recreated by Chris Jordan using plastic bottle caps. The artwork was made with 400,000 bottle caps, which is equal to the average number of plastic bottles consumed in the US every minute. Chris Jordan also creates other artwork out of trash.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7</a:t>
            </a:fld>
            <a:endParaRPr lang="en-US"/>
          </a:p>
        </p:txBody>
      </p:sp>
    </p:spTree>
    <p:extLst>
      <p:ext uri="{BB962C8B-B14F-4D97-AF65-F5344CB8AC3E}">
        <p14:creationId xmlns:p14="http://schemas.microsoft.com/office/powerpoint/2010/main" val="161253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right is a retired woman, Olga </a:t>
            </a:r>
            <a:r>
              <a:rPr lang="en-US" dirty="0" err="1" smtClean="0"/>
              <a:t>Kostina</a:t>
            </a:r>
            <a:r>
              <a:rPr lang="en-US" dirty="0" smtClean="0"/>
              <a:t> in Siberia who has used 1,000s</a:t>
            </a:r>
            <a:r>
              <a:rPr lang="en-US" baseline="0" dirty="0" smtClean="0"/>
              <a:t> of bottle caps to decorate her home.</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8</a:t>
            </a:fld>
            <a:endParaRPr lang="en-US"/>
          </a:p>
        </p:txBody>
      </p:sp>
    </p:spTree>
    <p:extLst>
      <p:ext uri="{BB962C8B-B14F-4D97-AF65-F5344CB8AC3E}">
        <p14:creationId xmlns:p14="http://schemas.microsoft.com/office/powerpoint/2010/main" val="167675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certainly a lot of people</a:t>
            </a:r>
            <a:r>
              <a:rPr lang="en-US" baseline="0" dirty="0" smtClean="0"/>
              <a:t> who create artwork from found materials but it’s another thing to make a statement using the materials that you choose. </a:t>
            </a:r>
            <a:endParaRPr lang="en-US" dirty="0"/>
          </a:p>
        </p:txBody>
      </p:sp>
      <p:sp>
        <p:nvSpPr>
          <p:cNvPr id="4" name="Slide Number Placeholder 3"/>
          <p:cNvSpPr>
            <a:spLocks noGrp="1"/>
          </p:cNvSpPr>
          <p:nvPr>
            <p:ph type="sldNum" sz="quarter" idx="10"/>
          </p:nvPr>
        </p:nvSpPr>
        <p:spPr/>
        <p:txBody>
          <a:bodyPr/>
          <a:lstStyle/>
          <a:p>
            <a:fld id="{085C52CF-1A3E-BF40-96DB-39827D19D29A}" type="slidenum">
              <a:rPr lang="en-US" smtClean="0"/>
              <a:t>9</a:t>
            </a:fld>
            <a:endParaRPr lang="en-US"/>
          </a:p>
        </p:txBody>
      </p:sp>
    </p:spTree>
    <p:extLst>
      <p:ext uri="{BB962C8B-B14F-4D97-AF65-F5344CB8AC3E}">
        <p14:creationId xmlns:p14="http://schemas.microsoft.com/office/powerpoint/2010/main" val="157005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artwork depicted is “Collapse” a collaborative work installed by </a:t>
            </a:r>
            <a:r>
              <a:rPr lang="en-US" baseline="0" dirty="0" err="1" smtClean="0"/>
              <a:t>Balengee</a:t>
            </a:r>
            <a:r>
              <a:rPr lang="en-US" baseline="0" dirty="0" smtClean="0"/>
              <a:t> which displays 162 preserved species from the Gulf region, and some in decline or extinct. </a:t>
            </a:r>
            <a:r>
              <a:rPr lang="en-US" sz="1200" i="1" kern="1200" smtClean="0">
                <a:solidFill>
                  <a:schemeClr val="tx1"/>
                </a:solidFill>
                <a:latin typeface="+mn-lt"/>
                <a:ea typeface="+mn-ea"/>
                <a:cs typeface="+mn-cs"/>
              </a:rPr>
              <a:t>Collapse </a:t>
            </a:r>
            <a:r>
              <a:rPr lang="en-US" sz="1200" i="0" kern="1200" smtClean="0">
                <a:solidFill>
                  <a:schemeClr val="tx1"/>
                </a:solidFill>
                <a:latin typeface="+mn-lt"/>
                <a:ea typeface="+mn-ea"/>
                <a:cs typeface="+mn-cs"/>
              </a:rPr>
              <a:t>responds to the global crisis of the world’s fisheries and the current threat for the unraveling of the Gulf of Mexico’s food-chain following the 2010 BP Deep Water Horizon oil spill. </a:t>
            </a:r>
            <a:endParaRPr lang="en-US"/>
          </a:p>
        </p:txBody>
      </p:sp>
      <p:sp>
        <p:nvSpPr>
          <p:cNvPr id="4" name="Slide Number Placeholder 3"/>
          <p:cNvSpPr>
            <a:spLocks noGrp="1"/>
          </p:cNvSpPr>
          <p:nvPr>
            <p:ph type="sldNum" sz="quarter" idx="10"/>
          </p:nvPr>
        </p:nvSpPr>
        <p:spPr/>
        <p:txBody>
          <a:bodyPr/>
          <a:lstStyle/>
          <a:p>
            <a:fld id="{085C52CF-1A3E-BF40-96DB-39827D19D29A}" type="slidenum">
              <a:rPr lang="en-US" smtClean="0"/>
              <a:t>10</a:t>
            </a:fld>
            <a:endParaRPr lang="en-US"/>
          </a:p>
        </p:txBody>
      </p:sp>
    </p:spTree>
    <p:extLst>
      <p:ext uri="{BB962C8B-B14F-4D97-AF65-F5344CB8AC3E}">
        <p14:creationId xmlns:p14="http://schemas.microsoft.com/office/powerpoint/2010/main" val="134513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0DAD8D-CE5C-F34E-92A4-2720D529B196}" type="datetimeFigureOut">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130150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0DAD8D-CE5C-F34E-92A4-2720D529B196}" type="datetimeFigureOut">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57219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0DAD8D-CE5C-F34E-92A4-2720D529B196}" type="datetimeFigureOut">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22122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0DAD8D-CE5C-F34E-92A4-2720D529B196}" type="datetimeFigureOut">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2845022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0DAD8D-CE5C-F34E-92A4-2720D529B196}" type="datetimeFigureOut">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171536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0DAD8D-CE5C-F34E-92A4-2720D529B196}" type="datetimeFigureOut">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282765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0DAD8D-CE5C-F34E-92A4-2720D529B196}" type="datetimeFigureOut">
              <a:rPr lang="en-US" smtClean="0"/>
              <a:t>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252258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0DAD8D-CE5C-F34E-92A4-2720D529B196}" type="datetimeFigureOut">
              <a:rPr lang="en-US" smtClean="0"/>
              <a:t>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283657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DAD8D-CE5C-F34E-92A4-2720D529B196}" type="datetimeFigureOut">
              <a:rPr lang="en-US" smtClean="0"/>
              <a:t>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251135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0DAD8D-CE5C-F34E-92A4-2720D529B196}" type="datetimeFigureOut">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276846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0DAD8D-CE5C-F34E-92A4-2720D529B196}" type="datetimeFigureOut">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43804-6068-A043-A832-8A96E62D3CA4}" type="slidenum">
              <a:rPr lang="en-US" smtClean="0"/>
              <a:t>‹#›</a:t>
            </a:fld>
            <a:endParaRPr lang="en-US"/>
          </a:p>
        </p:txBody>
      </p:sp>
    </p:spTree>
    <p:extLst>
      <p:ext uri="{BB962C8B-B14F-4D97-AF65-F5344CB8AC3E}">
        <p14:creationId xmlns:p14="http://schemas.microsoft.com/office/powerpoint/2010/main" val="17595688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0DAD8D-CE5C-F34E-92A4-2720D529B196}" type="datetimeFigureOut">
              <a:rPr lang="en-US" smtClean="0"/>
              <a:t>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43804-6068-A043-A832-8A96E62D3CA4}" type="slidenum">
              <a:rPr lang="en-US" smtClean="0"/>
              <a:t>‹#›</a:t>
            </a:fld>
            <a:endParaRPr lang="en-US"/>
          </a:p>
        </p:txBody>
      </p:sp>
    </p:spTree>
    <p:extLst>
      <p:ext uri="{BB962C8B-B14F-4D97-AF65-F5344CB8AC3E}">
        <p14:creationId xmlns:p14="http://schemas.microsoft.com/office/powerpoint/2010/main" val="115386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s://brandonballengee.com/" TargetMode="External"/><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adweek.com/brand-marketing/tech-is-transforming-the-role-of-cmo-here-are-20-execs-driving-the-innovation/"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www.adweek.com/creativity/the-25-best-ads-of-2017-so-far/" TargetMode="Externa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wUTS03lHuiY" TargetMode="External"/><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rt21.org/watch/extended-play/oliver-herring-task-short/" TargetMode="External"/><Relationship Id="rId4" Type="http://schemas.openxmlformats.org/officeDocument/2006/relationships/hyperlink" Target="https://oliverherringtask.wordpress.com" TargetMode="Externa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www.khanacademy.org/humanities/ap-art-history/global-contemporary/a/christo-and-jeanne-claude-the-gates" TargetMode="External"/><Relationship Id="rId5" Type="http://schemas.openxmlformats.org/officeDocument/2006/relationships/image" Target="../media/image4.png"/><Relationship Id="rId6" Type="http://schemas.openxmlformats.org/officeDocument/2006/relationships/hyperlink" Target="http://christojeanneclaude.net"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hyperlink" Target="https://www.youtube.com/watch?time_continue=151&amp;v=0n7RmbeUaZc"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hyperlink" Target="http://haasandhahn.com" TargetMode="External"/><Relationship Id="rId4" Type="http://schemas.openxmlformats.org/officeDocument/2006/relationships/image" Target="../media/image7.png"/><Relationship Id="rId5" Type="http://schemas.openxmlformats.org/officeDocument/2006/relationships/hyperlink" Target="https://www.ted.com/talks/haas_hahn_how_painting_can_transform_communities" TargetMode="External"/><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s://art21.org/watch/extended-play/david-altmejd-assistants-short/" TargetMode="Externa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hyperlink" Target="http://www.yinkashonibarembe.com/articles/past/" TargetMode="External"/><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hyperlink" Target="http://www.chrisjordan.com/"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mollybright.com" TargetMode="Externa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s://www.cnn.com/style/article/sewage-popsicles-taiwan/index.html" TargetMode="External"/><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1629"/>
            <a:ext cx="7772400" cy="1470025"/>
          </a:xfrm>
        </p:spPr>
        <p:txBody>
          <a:bodyPr/>
          <a:lstStyle/>
          <a:p>
            <a:r>
              <a:rPr lang="en-US" dirty="0" smtClean="0"/>
              <a:t>UNIT 4</a:t>
            </a:r>
            <a:endParaRPr lang="en-US" dirty="0"/>
          </a:p>
        </p:txBody>
      </p:sp>
      <p:sp>
        <p:nvSpPr>
          <p:cNvPr id="3" name="Subtitle 2"/>
          <p:cNvSpPr>
            <a:spLocks noGrp="1"/>
          </p:cNvSpPr>
          <p:nvPr>
            <p:ph type="subTitle" idx="1"/>
          </p:nvPr>
        </p:nvSpPr>
        <p:spPr>
          <a:xfrm>
            <a:off x="1371600" y="2679385"/>
            <a:ext cx="6400800" cy="1752600"/>
          </a:xfrm>
        </p:spPr>
        <p:txBody>
          <a:bodyPr/>
          <a:lstStyle/>
          <a:p>
            <a:r>
              <a:rPr lang="en-US" dirty="0" smtClean="0"/>
              <a:t>Artists Collaborate and Communicate</a:t>
            </a:r>
            <a:endParaRPr lang="en-US" dirty="0"/>
          </a:p>
        </p:txBody>
      </p:sp>
      <p:pic>
        <p:nvPicPr>
          <p:cNvPr id="6" name="Picture 5" descr="Screen Shot 2018-03-13 at 7.2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36" y="4088010"/>
            <a:ext cx="5405038" cy="2470003"/>
          </a:xfrm>
          <a:prstGeom prst="rect">
            <a:avLst/>
          </a:prstGeom>
        </p:spPr>
      </p:pic>
      <p:pic>
        <p:nvPicPr>
          <p:cNvPr id="15" name="Picture 14" descr="Screen Shot 2018-03-13 at 7.2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89" y="442288"/>
            <a:ext cx="5176456" cy="1192868"/>
          </a:xfrm>
          <a:prstGeom prst="rect">
            <a:avLst/>
          </a:prstGeom>
        </p:spPr>
      </p:pic>
      <p:cxnSp>
        <p:nvCxnSpPr>
          <p:cNvPr id="17" name="Elbow Connector 16"/>
          <p:cNvCxnSpPr/>
          <p:nvPr/>
        </p:nvCxnSpPr>
        <p:spPr>
          <a:xfrm rot="10800000" flipV="1">
            <a:off x="5926946" y="3280991"/>
            <a:ext cx="1282429" cy="992235"/>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rot="16200000" flipV="1">
            <a:off x="2407488" y="1891901"/>
            <a:ext cx="754100" cy="621726"/>
          </a:xfrm>
          <a:prstGeom prst="bent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507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BRANDON BALENGEE</a:t>
            </a:r>
            <a:endParaRPr lang="en-US" dirty="0"/>
          </a:p>
        </p:txBody>
      </p:sp>
      <p:pic>
        <p:nvPicPr>
          <p:cNvPr id="4" name="Picture 3"/>
          <p:cNvPicPr>
            <a:picLocks noChangeAspect="1"/>
          </p:cNvPicPr>
          <p:nvPr/>
        </p:nvPicPr>
        <p:blipFill rotWithShape="1">
          <a:blip r:embed="rId3"/>
          <a:srcRect t="6871" b="8115"/>
          <a:stretch/>
        </p:blipFill>
        <p:spPr>
          <a:xfrm>
            <a:off x="0" y="1417638"/>
            <a:ext cx="9144000" cy="5204141"/>
          </a:xfrm>
          <a:prstGeom prst="rect">
            <a:avLst/>
          </a:prstGeom>
        </p:spPr>
      </p:pic>
      <p:sp>
        <p:nvSpPr>
          <p:cNvPr id="5" name="TextBox 4"/>
          <p:cNvSpPr txBox="1"/>
          <p:nvPr/>
        </p:nvSpPr>
        <p:spPr>
          <a:xfrm>
            <a:off x="7725216" y="1032574"/>
            <a:ext cx="961584" cy="369332"/>
          </a:xfrm>
          <a:prstGeom prst="rect">
            <a:avLst/>
          </a:prstGeom>
          <a:noFill/>
        </p:spPr>
        <p:txBody>
          <a:bodyPr wrap="none" rtlCol="0">
            <a:spAutoFit/>
          </a:bodyPr>
          <a:lstStyle/>
          <a:p>
            <a:r>
              <a:rPr lang="en-US" dirty="0" smtClean="0">
                <a:hlinkClick r:id="rId4"/>
              </a:rPr>
              <a:t>Website</a:t>
            </a:r>
            <a:endParaRPr lang="en-US" dirty="0"/>
          </a:p>
        </p:txBody>
      </p:sp>
      <p:pic>
        <p:nvPicPr>
          <p:cNvPr id="6" name="Picture 5"/>
          <p:cNvPicPr>
            <a:picLocks noChangeAspect="1"/>
          </p:cNvPicPr>
          <p:nvPr/>
        </p:nvPicPr>
        <p:blipFill>
          <a:blip r:embed="rId5"/>
          <a:stretch>
            <a:fillRect/>
          </a:stretch>
        </p:blipFill>
        <p:spPr>
          <a:xfrm>
            <a:off x="5646685" y="1401906"/>
            <a:ext cx="3497315" cy="5219873"/>
          </a:xfrm>
          <a:prstGeom prst="rect">
            <a:avLst/>
          </a:prstGeom>
        </p:spPr>
      </p:pic>
    </p:spTree>
    <p:extLst>
      <p:ext uri="{BB962C8B-B14F-4D97-AF65-F5344CB8AC3E}">
        <p14:creationId xmlns:p14="http://schemas.microsoft.com/office/powerpoint/2010/main" val="4195602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723" y="380477"/>
            <a:ext cx="3884180" cy="1143000"/>
          </a:xfrm>
        </p:spPr>
        <p:txBody>
          <a:bodyPr>
            <a:normAutofit fontScale="90000"/>
          </a:bodyPr>
          <a:lstStyle/>
          <a:p>
            <a:r>
              <a:rPr lang="en-US" dirty="0" smtClean="0"/>
              <a:t>ADVERTISEMENT</a:t>
            </a:r>
            <a:endParaRPr lang="en-US" dirty="0"/>
          </a:p>
        </p:txBody>
      </p:sp>
      <p:pic>
        <p:nvPicPr>
          <p:cNvPr id="4" name="Picture 3"/>
          <p:cNvPicPr>
            <a:picLocks noChangeAspect="1"/>
          </p:cNvPicPr>
          <p:nvPr/>
        </p:nvPicPr>
        <p:blipFill>
          <a:blip r:embed="rId3"/>
          <a:stretch>
            <a:fillRect/>
          </a:stretch>
        </p:blipFill>
        <p:spPr>
          <a:xfrm>
            <a:off x="1943100" y="0"/>
            <a:ext cx="5239186" cy="6858000"/>
          </a:xfrm>
          <a:prstGeom prst="rect">
            <a:avLst/>
          </a:prstGeom>
        </p:spPr>
      </p:pic>
      <p:sp>
        <p:nvSpPr>
          <p:cNvPr id="5" name="TextBox 4"/>
          <p:cNvSpPr txBox="1"/>
          <p:nvPr/>
        </p:nvSpPr>
        <p:spPr>
          <a:xfrm>
            <a:off x="7894057" y="6311168"/>
            <a:ext cx="792743" cy="369332"/>
          </a:xfrm>
          <a:prstGeom prst="rect">
            <a:avLst/>
          </a:prstGeom>
          <a:noFill/>
        </p:spPr>
        <p:txBody>
          <a:bodyPr wrap="none" rtlCol="0">
            <a:spAutoFit/>
          </a:bodyPr>
          <a:lstStyle/>
          <a:p>
            <a:r>
              <a:rPr lang="en-US" dirty="0" smtClean="0">
                <a:hlinkClick r:id="rId4"/>
              </a:rPr>
              <a:t>Article</a:t>
            </a:r>
            <a:endParaRPr lang="en-US" dirty="0"/>
          </a:p>
        </p:txBody>
      </p:sp>
      <p:sp>
        <p:nvSpPr>
          <p:cNvPr id="6" name="TextBox 5"/>
          <p:cNvSpPr txBox="1"/>
          <p:nvPr/>
        </p:nvSpPr>
        <p:spPr>
          <a:xfrm>
            <a:off x="5370654" y="1852173"/>
            <a:ext cx="3717250" cy="4247317"/>
          </a:xfrm>
          <a:prstGeom prst="rect">
            <a:avLst/>
          </a:prstGeom>
          <a:noFill/>
        </p:spPr>
        <p:txBody>
          <a:bodyPr wrap="square" rtlCol="0">
            <a:spAutoFit/>
          </a:bodyPr>
          <a:lstStyle/>
          <a:p>
            <a:r>
              <a:rPr lang="en-US" dirty="0" smtClean="0">
                <a:solidFill>
                  <a:srgbClr val="262626"/>
                </a:solidFill>
                <a:latin typeface="Georgia"/>
              </a:rPr>
              <a:t>Some say ads </a:t>
            </a:r>
            <a:r>
              <a:rPr lang="en-US" dirty="0">
                <a:solidFill>
                  <a:srgbClr val="262626"/>
                </a:solidFill>
                <a:latin typeface="Georgia"/>
              </a:rPr>
              <a:t>belong in a museum or </a:t>
            </a:r>
            <a:r>
              <a:rPr lang="en-US" dirty="0" smtClean="0">
                <a:solidFill>
                  <a:srgbClr val="262626"/>
                </a:solidFill>
                <a:latin typeface="Georgia"/>
              </a:rPr>
              <a:t>library, </a:t>
            </a:r>
            <a:r>
              <a:rPr lang="en-US" dirty="0">
                <a:solidFill>
                  <a:srgbClr val="262626"/>
                </a:solidFill>
                <a:latin typeface="Georgia"/>
              </a:rPr>
              <a:t>because they are a form of art that is part of America’s history. </a:t>
            </a:r>
            <a:r>
              <a:rPr lang="en-US" dirty="0" smtClean="0">
                <a:solidFill>
                  <a:srgbClr val="262626"/>
                </a:solidFill>
                <a:latin typeface="Georgia"/>
              </a:rPr>
              <a:t>Charles Sable states, “Advertising [is art that] appeals to the average person.”</a:t>
            </a:r>
          </a:p>
          <a:p>
            <a:endParaRPr lang="en-US" dirty="0">
              <a:solidFill>
                <a:srgbClr val="262626"/>
              </a:solidFill>
              <a:latin typeface="Georgia"/>
            </a:endParaRPr>
          </a:p>
          <a:p>
            <a:r>
              <a:rPr lang="en-US" dirty="0" smtClean="0">
                <a:solidFill>
                  <a:srgbClr val="262626"/>
                </a:solidFill>
                <a:latin typeface="Georgia"/>
              </a:rPr>
              <a:t>Critics claim Ads in museums are an exploitation </a:t>
            </a:r>
            <a:r>
              <a:rPr lang="en-US" dirty="0">
                <a:solidFill>
                  <a:srgbClr val="262626"/>
                </a:solidFill>
                <a:latin typeface="Georgia"/>
              </a:rPr>
              <a:t>of America’s institutions of higher culture</a:t>
            </a:r>
            <a:r>
              <a:rPr lang="en-US" dirty="0" smtClean="0">
                <a:solidFill>
                  <a:srgbClr val="262626"/>
                </a:solidFill>
                <a:latin typeface="Georgia"/>
              </a:rPr>
              <a:t>. David </a:t>
            </a:r>
            <a:r>
              <a:rPr lang="en-US" dirty="0" err="1" smtClean="0">
                <a:solidFill>
                  <a:srgbClr val="262626"/>
                </a:solidFill>
                <a:latin typeface="Georgia"/>
              </a:rPr>
              <a:t>Lubers</a:t>
            </a:r>
            <a:r>
              <a:rPr lang="en-US" dirty="0">
                <a:solidFill>
                  <a:srgbClr val="262626"/>
                </a:solidFill>
                <a:latin typeface="Georgia"/>
              </a:rPr>
              <a:t> </a:t>
            </a:r>
            <a:r>
              <a:rPr lang="en-US" dirty="0" smtClean="0">
                <a:solidFill>
                  <a:srgbClr val="262626"/>
                </a:solidFill>
                <a:latin typeface="Georgia"/>
              </a:rPr>
              <a:t>says, “You’re there to sell ideas or products</a:t>
            </a:r>
            <a:r>
              <a:rPr lang="is-IS" dirty="0" smtClean="0">
                <a:solidFill>
                  <a:srgbClr val="262626"/>
                </a:solidFill>
                <a:latin typeface="Georgia"/>
              </a:rPr>
              <a:t>…”</a:t>
            </a:r>
            <a:endParaRPr lang="en-US" dirty="0" smtClean="0">
              <a:solidFill>
                <a:srgbClr val="262626"/>
              </a:solidFill>
              <a:latin typeface="Georgia"/>
            </a:endParaRPr>
          </a:p>
          <a:p>
            <a:endParaRPr lang="en-US" dirty="0">
              <a:solidFill>
                <a:srgbClr val="262626"/>
              </a:solidFill>
              <a:latin typeface="Georgia"/>
            </a:endParaRPr>
          </a:p>
          <a:p>
            <a:r>
              <a:rPr lang="en-US" dirty="0" smtClean="0">
                <a:solidFill>
                  <a:srgbClr val="262626"/>
                </a:solidFill>
                <a:latin typeface="Georgia"/>
              </a:rPr>
              <a:t>Is Advertising art? In what ways is it similar to art?</a:t>
            </a:r>
            <a:endParaRPr lang="en-US" dirty="0"/>
          </a:p>
        </p:txBody>
      </p:sp>
    </p:spTree>
    <p:extLst>
      <p:ext uri="{BB962C8B-B14F-4D97-AF65-F5344CB8AC3E}">
        <p14:creationId xmlns:p14="http://schemas.microsoft.com/office/powerpoint/2010/main" val="1474634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4293E-6 2.53648E-6 L -0.21848 0.00185 " pathEditMode="relative" rAng="0" ptsTypes="AA">
                                      <p:cBhvr>
                                        <p:cTn id="6" dur="2000" fill="hold"/>
                                        <p:tgtEl>
                                          <p:spTgt spid="4"/>
                                        </p:tgtEl>
                                        <p:attrNameLst>
                                          <p:attrName>ppt_x</p:attrName>
                                          <p:attrName>ppt_y</p:attrName>
                                        </p:attrNameLst>
                                      </p:cBhvr>
                                      <p:rCtr x="-10924" y="9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MOST BEAUTIFUL ADS</a:t>
            </a:r>
            <a:endParaRPr lang="en-US" dirty="0"/>
          </a:p>
        </p:txBody>
      </p:sp>
      <p:sp>
        <p:nvSpPr>
          <p:cNvPr id="4" name="TextBox 3"/>
          <p:cNvSpPr txBox="1"/>
          <p:nvPr/>
        </p:nvSpPr>
        <p:spPr>
          <a:xfrm>
            <a:off x="7894057" y="1232972"/>
            <a:ext cx="792743" cy="369332"/>
          </a:xfrm>
          <a:prstGeom prst="rect">
            <a:avLst/>
          </a:prstGeom>
          <a:noFill/>
        </p:spPr>
        <p:txBody>
          <a:bodyPr wrap="none" rtlCol="0">
            <a:spAutoFit/>
          </a:bodyPr>
          <a:lstStyle/>
          <a:p>
            <a:r>
              <a:rPr lang="en-US" dirty="0" smtClean="0">
                <a:hlinkClick r:id="rId3"/>
              </a:rPr>
              <a:t>Article</a:t>
            </a:r>
            <a:endParaRPr lang="en-US" dirty="0"/>
          </a:p>
        </p:txBody>
      </p:sp>
      <p:pic>
        <p:nvPicPr>
          <p:cNvPr id="5" name="Picture 4"/>
          <p:cNvPicPr>
            <a:picLocks noChangeAspect="1"/>
          </p:cNvPicPr>
          <p:nvPr/>
        </p:nvPicPr>
        <p:blipFill>
          <a:blip r:embed="rId4"/>
          <a:stretch>
            <a:fillRect/>
          </a:stretch>
        </p:blipFill>
        <p:spPr>
          <a:xfrm>
            <a:off x="1" y="1730649"/>
            <a:ext cx="4579042" cy="5144991"/>
          </a:xfrm>
          <a:prstGeom prst="rect">
            <a:avLst/>
          </a:prstGeom>
        </p:spPr>
      </p:pic>
      <p:pic>
        <p:nvPicPr>
          <p:cNvPr id="6" name="Picture 5"/>
          <p:cNvPicPr>
            <a:picLocks noChangeAspect="1"/>
          </p:cNvPicPr>
          <p:nvPr/>
        </p:nvPicPr>
        <p:blipFill>
          <a:blip r:embed="rId5"/>
          <a:stretch>
            <a:fillRect/>
          </a:stretch>
        </p:blipFill>
        <p:spPr>
          <a:xfrm>
            <a:off x="4579043" y="1728833"/>
            <a:ext cx="4564958" cy="5129166"/>
          </a:xfrm>
          <a:prstGeom prst="rect">
            <a:avLst/>
          </a:prstGeom>
        </p:spPr>
      </p:pic>
      <p:pic>
        <p:nvPicPr>
          <p:cNvPr id="7" name="Picture 6"/>
          <p:cNvPicPr>
            <a:picLocks noChangeAspect="1"/>
          </p:cNvPicPr>
          <p:nvPr/>
        </p:nvPicPr>
        <p:blipFill>
          <a:blip r:embed="rId6"/>
          <a:stretch>
            <a:fillRect/>
          </a:stretch>
        </p:blipFill>
        <p:spPr>
          <a:xfrm>
            <a:off x="0" y="1232972"/>
            <a:ext cx="9144000" cy="5957455"/>
          </a:xfrm>
          <a:prstGeom prst="rect">
            <a:avLst/>
          </a:prstGeom>
        </p:spPr>
      </p:pic>
      <p:pic>
        <p:nvPicPr>
          <p:cNvPr id="8" name="Picture 7"/>
          <p:cNvPicPr>
            <a:picLocks noChangeAspect="1"/>
          </p:cNvPicPr>
          <p:nvPr/>
        </p:nvPicPr>
        <p:blipFill>
          <a:blip r:embed="rId7"/>
          <a:stretch>
            <a:fillRect/>
          </a:stretch>
        </p:blipFill>
        <p:spPr>
          <a:xfrm>
            <a:off x="-405714" y="-17642"/>
            <a:ext cx="5299364" cy="6858000"/>
          </a:xfrm>
          <a:prstGeom prst="rect">
            <a:avLst/>
          </a:prstGeom>
        </p:spPr>
      </p:pic>
      <p:pic>
        <p:nvPicPr>
          <p:cNvPr id="9" name="Picture 8"/>
          <p:cNvPicPr>
            <a:picLocks noChangeAspect="1"/>
          </p:cNvPicPr>
          <p:nvPr/>
        </p:nvPicPr>
        <p:blipFill>
          <a:blip r:embed="rId8"/>
          <a:stretch>
            <a:fillRect/>
          </a:stretch>
        </p:blipFill>
        <p:spPr>
          <a:xfrm>
            <a:off x="4702523" y="-1"/>
            <a:ext cx="4600868" cy="6858000"/>
          </a:xfrm>
          <a:prstGeom prst="rect">
            <a:avLst/>
          </a:prstGeom>
        </p:spPr>
      </p:pic>
    </p:spTree>
    <p:extLst>
      <p:ext uri="{BB962C8B-B14F-4D97-AF65-F5344CB8AC3E}">
        <p14:creationId xmlns:p14="http://schemas.microsoft.com/office/powerpoint/2010/main" val="1082737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350"/>
            <a:ext cx="8229600" cy="1143000"/>
          </a:xfrm>
        </p:spPr>
        <p:txBody>
          <a:bodyPr/>
          <a:lstStyle/>
          <a:p>
            <a:r>
              <a:rPr lang="en-US" dirty="0" smtClean="0"/>
              <a:t>HOW DO WE COMMUNICATE</a:t>
            </a:r>
            <a:endParaRPr lang="en-US" dirty="0"/>
          </a:p>
        </p:txBody>
      </p:sp>
      <p:sp>
        <p:nvSpPr>
          <p:cNvPr id="4" name="TextBox 3"/>
          <p:cNvSpPr txBox="1"/>
          <p:nvPr/>
        </p:nvSpPr>
        <p:spPr>
          <a:xfrm>
            <a:off x="6097562" y="1434350"/>
            <a:ext cx="1864613" cy="2585323"/>
          </a:xfrm>
          <a:prstGeom prst="rect">
            <a:avLst/>
          </a:prstGeom>
          <a:noFill/>
        </p:spPr>
        <p:txBody>
          <a:bodyPr wrap="none" rtlCol="0">
            <a:spAutoFit/>
          </a:bodyPr>
          <a:lstStyle/>
          <a:p>
            <a:r>
              <a:rPr lang="en-US" dirty="0" smtClean="0"/>
              <a:t>Speech</a:t>
            </a:r>
          </a:p>
          <a:p>
            <a:r>
              <a:rPr lang="en-US" dirty="0" smtClean="0"/>
              <a:t>Facial Expressions</a:t>
            </a:r>
          </a:p>
          <a:p>
            <a:r>
              <a:rPr lang="en-US" dirty="0" smtClean="0"/>
              <a:t>Gestures</a:t>
            </a:r>
          </a:p>
          <a:p>
            <a:r>
              <a:rPr lang="en-US" dirty="0" smtClean="0"/>
              <a:t>Pointing</a:t>
            </a:r>
          </a:p>
          <a:p>
            <a:r>
              <a:rPr lang="en-US" dirty="0" smtClean="0"/>
              <a:t>Writing</a:t>
            </a:r>
          </a:p>
          <a:p>
            <a:r>
              <a:rPr lang="en-US" dirty="0" smtClean="0"/>
              <a:t>Drawing</a:t>
            </a:r>
          </a:p>
          <a:p>
            <a:r>
              <a:rPr lang="en-US" dirty="0" smtClean="0"/>
              <a:t>Using Equipment</a:t>
            </a:r>
          </a:p>
          <a:p>
            <a:r>
              <a:rPr lang="en-US" dirty="0" smtClean="0"/>
              <a:t>Touch</a:t>
            </a:r>
          </a:p>
          <a:p>
            <a:r>
              <a:rPr lang="en-US" dirty="0" smtClean="0"/>
              <a:t>Eye Contact</a:t>
            </a:r>
            <a:endParaRPr lang="en-US" dirty="0"/>
          </a:p>
        </p:txBody>
      </p:sp>
      <p:sp>
        <p:nvSpPr>
          <p:cNvPr id="5" name="Title 1"/>
          <p:cNvSpPr txBox="1">
            <a:spLocks/>
          </p:cNvSpPr>
          <p:nvPr/>
        </p:nvSpPr>
        <p:spPr>
          <a:xfrm>
            <a:off x="457200" y="541855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WHAT DO WE COMMUNICATE</a:t>
            </a:r>
            <a:endParaRPr lang="en-US" dirty="0"/>
          </a:p>
        </p:txBody>
      </p:sp>
      <p:sp>
        <p:nvSpPr>
          <p:cNvPr id="6" name="TextBox 5"/>
          <p:cNvSpPr txBox="1"/>
          <p:nvPr/>
        </p:nvSpPr>
        <p:spPr>
          <a:xfrm>
            <a:off x="1116798" y="3433161"/>
            <a:ext cx="1916473" cy="2031325"/>
          </a:xfrm>
          <a:prstGeom prst="rect">
            <a:avLst/>
          </a:prstGeom>
          <a:noFill/>
        </p:spPr>
        <p:txBody>
          <a:bodyPr wrap="none" rtlCol="0">
            <a:spAutoFit/>
          </a:bodyPr>
          <a:lstStyle/>
          <a:p>
            <a:r>
              <a:rPr lang="en-US" dirty="0" smtClean="0"/>
              <a:t>Beliefs and Values</a:t>
            </a:r>
          </a:p>
          <a:p>
            <a:r>
              <a:rPr lang="en-US" dirty="0" smtClean="0"/>
              <a:t>Stories</a:t>
            </a:r>
          </a:p>
          <a:p>
            <a:r>
              <a:rPr lang="en-US" dirty="0" smtClean="0"/>
              <a:t>Needs</a:t>
            </a:r>
          </a:p>
          <a:p>
            <a:r>
              <a:rPr lang="en-US" dirty="0" smtClean="0"/>
              <a:t>Desires</a:t>
            </a:r>
          </a:p>
          <a:p>
            <a:r>
              <a:rPr lang="en-US" dirty="0" smtClean="0"/>
              <a:t>Opinions</a:t>
            </a:r>
          </a:p>
          <a:p>
            <a:r>
              <a:rPr lang="en-US" dirty="0" smtClean="0"/>
              <a:t>Ideas</a:t>
            </a:r>
          </a:p>
          <a:p>
            <a:r>
              <a:rPr lang="en-US" dirty="0" smtClean="0"/>
              <a:t>Emotions/Feelings</a:t>
            </a:r>
            <a:endParaRPr lang="en-US" dirty="0"/>
          </a:p>
        </p:txBody>
      </p:sp>
      <p:cxnSp>
        <p:nvCxnSpPr>
          <p:cNvPr id="8" name="Elbow Connector 7"/>
          <p:cNvCxnSpPr>
            <a:stCxn id="2" idx="2"/>
            <a:endCxn id="4" idx="1"/>
          </p:cNvCxnSpPr>
          <p:nvPr/>
        </p:nvCxnSpPr>
        <p:spPr>
          <a:xfrm rot="16200000" flipH="1">
            <a:off x="4688450" y="1317900"/>
            <a:ext cx="1292662" cy="1525562"/>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5" idx="0"/>
            <a:endCxn id="6" idx="3"/>
          </p:cNvCxnSpPr>
          <p:nvPr/>
        </p:nvCxnSpPr>
        <p:spPr>
          <a:xfrm rot="16200000" flipV="1">
            <a:off x="3317770" y="4164325"/>
            <a:ext cx="969732" cy="1538729"/>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264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4" name="TextBox 3"/>
          <p:cNvSpPr txBox="1"/>
          <p:nvPr/>
        </p:nvSpPr>
        <p:spPr>
          <a:xfrm>
            <a:off x="1837990" y="1232972"/>
            <a:ext cx="5530217" cy="369332"/>
          </a:xfrm>
          <a:prstGeom prst="rect">
            <a:avLst/>
          </a:prstGeom>
          <a:noFill/>
        </p:spPr>
        <p:txBody>
          <a:bodyPr wrap="none" rtlCol="0">
            <a:spAutoFit/>
          </a:bodyPr>
          <a:lstStyle/>
          <a:p>
            <a:r>
              <a:rPr lang="en-US" dirty="0" smtClean="0"/>
              <a:t>How do we communicate with each other and ourselves</a:t>
            </a:r>
            <a:endParaRPr lang="en-US" dirty="0"/>
          </a:p>
        </p:txBody>
      </p:sp>
      <p:sp>
        <p:nvSpPr>
          <p:cNvPr id="5" name="TextBox 4"/>
          <p:cNvSpPr txBox="1"/>
          <p:nvPr/>
        </p:nvSpPr>
        <p:spPr>
          <a:xfrm>
            <a:off x="7084002" y="6316964"/>
            <a:ext cx="1602798" cy="369332"/>
          </a:xfrm>
          <a:prstGeom prst="rect">
            <a:avLst/>
          </a:prstGeom>
          <a:noFill/>
        </p:spPr>
        <p:txBody>
          <a:bodyPr wrap="none" rtlCol="0">
            <a:spAutoFit/>
          </a:bodyPr>
          <a:lstStyle/>
          <a:p>
            <a:r>
              <a:rPr lang="en-US" dirty="0" smtClean="0">
                <a:hlinkClick r:id="rId3"/>
              </a:rPr>
              <a:t>Body Language</a:t>
            </a:r>
            <a:endParaRPr lang="en-US" dirty="0"/>
          </a:p>
        </p:txBody>
      </p:sp>
      <p:pic>
        <p:nvPicPr>
          <p:cNvPr id="6" name="Picture 5"/>
          <p:cNvPicPr>
            <a:picLocks noChangeAspect="1"/>
          </p:cNvPicPr>
          <p:nvPr/>
        </p:nvPicPr>
        <p:blipFill>
          <a:blip r:embed="rId4"/>
          <a:stretch>
            <a:fillRect/>
          </a:stretch>
        </p:blipFill>
        <p:spPr>
          <a:xfrm>
            <a:off x="1143000" y="1794731"/>
            <a:ext cx="6845300" cy="3924300"/>
          </a:xfrm>
          <a:prstGeom prst="rect">
            <a:avLst/>
          </a:prstGeom>
        </p:spPr>
      </p:pic>
      <p:pic>
        <p:nvPicPr>
          <p:cNvPr id="7" name="Picture 6"/>
          <p:cNvPicPr>
            <a:picLocks noChangeAspect="1"/>
          </p:cNvPicPr>
          <p:nvPr/>
        </p:nvPicPr>
        <p:blipFill>
          <a:blip r:embed="rId5"/>
          <a:stretch>
            <a:fillRect/>
          </a:stretch>
        </p:blipFill>
        <p:spPr>
          <a:xfrm>
            <a:off x="0" y="1232972"/>
            <a:ext cx="9144000" cy="4991100"/>
          </a:xfrm>
          <a:prstGeom prst="rect">
            <a:avLst/>
          </a:prstGeom>
        </p:spPr>
      </p:pic>
    </p:spTree>
    <p:extLst>
      <p:ext uri="{BB962C8B-B14F-4D97-AF65-F5344CB8AC3E}">
        <p14:creationId xmlns:p14="http://schemas.microsoft.com/office/powerpoint/2010/main" val="1212671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UNIT 4: Collaborate &amp; Communicate</a:t>
            </a:r>
            <a:endParaRPr lang="en-US" dirty="0"/>
          </a:p>
        </p:txBody>
      </p:sp>
      <p:sp>
        <p:nvSpPr>
          <p:cNvPr id="3" name="Content Placeholder 2"/>
          <p:cNvSpPr>
            <a:spLocks noGrp="1"/>
          </p:cNvSpPr>
          <p:nvPr>
            <p:ph idx="1"/>
          </p:nvPr>
        </p:nvSpPr>
        <p:spPr>
          <a:xfrm>
            <a:off x="457200" y="1600200"/>
            <a:ext cx="8229600" cy="4935324"/>
          </a:xfrm>
        </p:spPr>
        <p:txBody>
          <a:bodyPr>
            <a:normAutofit/>
          </a:bodyPr>
          <a:lstStyle/>
          <a:p>
            <a:pPr marL="0" indent="0">
              <a:buNone/>
            </a:pPr>
            <a:r>
              <a:rPr lang="en-US" dirty="0" smtClean="0"/>
              <a:t>MINI PROJECTS:</a:t>
            </a:r>
          </a:p>
          <a:p>
            <a:pPr lvl="1">
              <a:buFont typeface="Arial"/>
              <a:buChar char="•"/>
            </a:pPr>
            <a:r>
              <a:rPr lang="en-US" dirty="0" smtClean="0"/>
              <a:t>Directional Drawing</a:t>
            </a:r>
          </a:p>
          <a:p>
            <a:pPr lvl="1">
              <a:buFont typeface="Arial"/>
              <a:buChar char="•"/>
            </a:pPr>
            <a:r>
              <a:rPr lang="en-US" dirty="0" smtClean="0"/>
              <a:t>Advertisement</a:t>
            </a:r>
          </a:p>
          <a:p>
            <a:pPr lvl="1">
              <a:buFont typeface="Arial"/>
              <a:buChar char="•"/>
            </a:pPr>
            <a:r>
              <a:rPr lang="en-US" dirty="0" smtClean="0"/>
              <a:t>Community-Based Project</a:t>
            </a:r>
          </a:p>
          <a:p>
            <a:pPr lvl="1">
              <a:buFont typeface="Arial"/>
              <a:buChar char="•"/>
            </a:pPr>
            <a:r>
              <a:rPr lang="en-US" dirty="0" err="1" smtClean="0"/>
              <a:t>Zine</a:t>
            </a:r>
            <a:endParaRPr lang="en-US" dirty="0" smtClean="0"/>
          </a:p>
          <a:p>
            <a:pPr marL="0" indent="0">
              <a:buNone/>
            </a:pPr>
            <a:endParaRPr lang="en-US" dirty="0"/>
          </a:p>
          <a:p>
            <a:pPr marL="0" indent="0">
              <a:buNone/>
            </a:pPr>
            <a:r>
              <a:rPr lang="en-US" dirty="0" smtClean="0"/>
              <a:t>UNIT 4 PROJECT:</a:t>
            </a:r>
          </a:p>
          <a:p>
            <a:pPr marL="0" indent="0">
              <a:buNone/>
            </a:pPr>
            <a:r>
              <a:rPr lang="en-US" dirty="0" smtClean="0"/>
              <a:t>Create an original artwork based on the theme; Artists Collaborate and Communicate. </a:t>
            </a:r>
          </a:p>
        </p:txBody>
      </p:sp>
    </p:spTree>
    <p:extLst>
      <p:ext uri="{BB962C8B-B14F-4D97-AF65-F5344CB8AC3E}">
        <p14:creationId xmlns:p14="http://schemas.microsoft.com/office/powerpoint/2010/main" val="38922005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01"/>
            <a:ext cx="8229600" cy="1143000"/>
          </a:xfrm>
        </p:spPr>
        <p:txBody>
          <a:bodyPr/>
          <a:lstStyle/>
          <a:p>
            <a:r>
              <a:rPr lang="en-US" dirty="0" smtClean="0"/>
              <a:t>OLIVER HERRING</a:t>
            </a:r>
            <a:endParaRPr lang="en-US" dirty="0"/>
          </a:p>
        </p:txBody>
      </p:sp>
      <p:pic>
        <p:nvPicPr>
          <p:cNvPr id="4" name="Picture 3"/>
          <p:cNvPicPr>
            <a:picLocks noChangeAspect="1"/>
          </p:cNvPicPr>
          <p:nvPr/>
        </p:nvPicPr>
        <p:blipFill>
          <a:blip r:embed="rId2"/>
          <a:stretch>
            <a:fillRect/>
          </a:stretch>
        </p:blipFill>
        <p:spPr>
          <a:xfrm>
            <a:off x="938936" y="1417638"/>
            <a:ext cx="7258706" cy="5139164"/>
          </a:xfrm>
          <a:prstGeom prst="rect">
            <a:avLst/>
          </a:prstGeom>
        </p:spPr>
      </p:pic>
      <p:sp>
        <p:nvSpPr>
          <p:cNvPr id="5" name="TextBox 4"/>
          <p:cNvSpPr txBox="1"/>
          <p:nvPr/>
        </p:nvSpPr>
        <p:spPr>
          <a:xfrm>
            <a:off x="457200" y="1002035"/>
            <a:ext cx="8141960" cy="369332"/>
          </a:xfrm>
          <a:prstGeom prst="rect">
            <a:avLst/>
          </a:prstGeom>
          <a:noFill/>
        </p:spPr>
        <p:txBody>
          <a:bodyPr wrap="none" rtlCol="0">
            <a:spAutoFit/>
          </a:bodyPr>
          <a:lstStyle/>
          <a:p>
            <a:r>
              <a:rPr lang="en-US" dirty="0" smtClean="0"/>
              <a:t>Task Parties are an improvisational </a:t>
            </a:r>
            <a:r>
              <a:rPr lang="en-US" dirty="0"/>
              <a:t>event with a simple structure and very few rules. </a:t>
            </a:r>
            <a:r>
              <a:rPr lang="en-US" dirty="0" smtClean="0"/>
              <a:t> </a:t>
            </a:r>
            <a:endParaRPr lang="en-US" dirty="0"/>
          </a:p>
        </p:txBody>
      </p:sp>
      <p:sp>
        <p:nvSpPr>
          <p:cNvPr id="6" name="TextBox 5"/>
          <p:cNvSpPr txBox="1"/>
          <p:nvPr/>
        </p:nvSpPr>
        <p:spPr>
          <a:xfrm>
            <a:off x="8305701" y="6372136"/>
            <a:ext cx="762198" cy="369332"/>
          </a:xfrm>
          <a:prstGeom prst="rect">
            <a:avLst/>
          </a:prstGeom>
          <a:noFill/>
        </p:spPr>
        <p:txBody>
          <a:bodyPr wrap="none" rtlCol="0">
            <a:spAutoFit/>
          </a:bodyPr>
          <a:lstStyle/>
          <a:p>
            <a:r>
              <a:rPr lang="en-US" dirty="0" smtClean="0">
                <a:hlinkClick r:id="rId3"/>
              </a:rPr>
              <a:t>Art 21</a:t>
            </a:r>
            <a:endParaRPr lang="en-US" dirty="0"/>
          </a:p>
        </p:txBody>
      </p:sp>
      <p:sp>
        <p:nvSpPr>
          <p:cNvPr id="7" name="TextBox 6"/>
          <p:cNvSpPr txBox="1"/>
          <p:nvPr/>
        </p:nvSpPr>
        <p:spPr>
          <a:xfrm>
            <a:off x="8106315" y="82719"/>
            <a:ext cx="961584" cy="369332"/>
          </a:xfrm>
          <a:prstGeom prst="rect">
            <a:avLst/>
          </a:prstGeom>
          <a:noFill/>
        </p:spPr>
        <p:txBody>
          <a:bodyPr wrap="none" rtlCol="0">
            <a:spAutoFit/>
          </a:bodyPr>
          <a:lstStyle/>
          <a:p>
            <a:r>
              <a:rPr lang="en-US" dirty="0" smtClean="0">
                <a:hlinkClick r:id="rId4"/>
              </a:rPr>
              <a:t>Website</a:t>
            </a:r>
            <a:endParaRPr lang="en-US" dirty="0"/>
          </a:p>
        </p:txBody>
      </p:sp>
    </p:spTree>
    <p:extLst>
      <p:ext uri="{BB962C8B-B14F-4D97-AF65-F5344CB8AC3E}">
        <p14:creationId xmlns:p14="http://schemas.microsoft.com/office/powerpoint/2010/main" val="22835752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a:t>
            </a:r>
            <a:endParaRPr lang="en-US" dirty="0"/>
          </a:p>
        </p:txBody>
      </p:sp>
      <p:pic>
        <p:nvPicPr>
          <p:cNvPr id="4" name="Picture 3"/>
          <p:cNvPicPr>
            <a:picLocks noChangeAspect="1"/>
          </p:cNvPicPr>
          <p:nvPr/>
        </p:nvPicPr>
        <p:blipFill>
          <a:blip r:embed="rId2"/>
          <a:stretch>
            <a:fillRect/>
          </a:stretch>
        </p:blipFill>
        <p:spPr>
          <a:xfrm>
            <a:off x="0" y="1417638"/>
            <a:ext cx="9144000" cy="1618407"/>
          </a:xfrm>
          <a:prstGeom prst="rect">
            <a:avLst/>
          </a:prstGeom>
        </p:spPr>
      </p:pic>
      <p:pic>
        <p:nvPicPr>
          <p:cNvPr id="5" name="Picture 4"/>
          <p:cNvPicPr>
            <a:picLocks noChangeAspect="1"/>
          </p:cNvPicPr>
          <p:nvPr/>
        </p:nvPicPr>
        <p:blipFill>
          <a:blip r:embed="rId3"/>
          <a:stretch>
            <a:fillRect/>
          </a:stretch>
        </p:blipFill>
        <p:spPr>
          <a:xfrm>
            <a:off x="992619" y="3526136"/>
            <a:ext cx="3331864" cy="3331864"/>
          </a:xfrm>
          <a:prstGeom prst="rect">
            <a:avLst/>
          </a:prstGeom>
        </p:spPr>
      </p:pic>
      <p:pic>
        <p:nvPicPr>
          <p:cNvPr id="6" name="Picture 5"/>
          <p:cNvPicPr>
            <a:picLocks noChangeAspect="1"/>
          </p:cNvPicPr>
          <p:nvPr/>
        </p:nvPicPr>
        <p:blipFill>
          <a:blip r:embed="rId3"/>
          <a:stretch>
            <a:fillRect/>
          </a:stretch>
        </p:blipFill>
        <p:spPr>
          <a:xfrm>
            <a:off x="5354936" y="3526136"/>
            <a:ext cx="3331864" cy="3331864"/>
          </a:xfrm>
          <a:prstGeom prst="rect">
            <a:avLst/>
          </a:prstGeom>
        </p:spPr>
      </p:pic>
      <p:sp>
        <p:nvSpPr>
          <p:cNvPr id="7" name="Bent Arrow 6"/>
          <p:cNvSpPr/>
          <p:nvPr/>
        </p:nvSpPr>
        <p:spPr>
          <a:xfrm>
            <a:off x="2756985" y="4085971"/>
            <a:ext cx="751905" cy="88571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501822" y="4069204"/>
            <a:ext cx="751905" cy="88571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01551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11 at 8.55.15 PM.png"/>
          <p:cNvPicPr>
            <a:picLocks noChangeAspect="1"/>
          </p:cNvPicPr>
          <p:nvPr/>
        </p:nvPicPr>
        <p:blipFill rotWithShape="1">
          <a:blip r:embed="rId2">
            <a:extLst>
              <a:ext uri="{28A0092B-C50C-407E-A947-70E740481C1C}">
                <a14:useLocalDpi xmlns:a14="http://schemas.microsoft.com/office/drawing/2010/main" val="0"/>
              </a:ext>
            </a:extLst>
          </a:blip>
          <a:srcRect t="7502"/>
          <a:stretch/>
        </p:blipFill>
        <p:spPr>
          <a:xfrm>
            <a:off x="1219756" y="2467922"/>
            <a:ext cx="6753267" cy="4394781"/>
          </a:xfrm>
          <a:prstGeom prst="rect">
            <a:avLst/>
          </a:prstGeom>
        </p:spPr>
      </p:pic>
      <p:pic>
        <p:nvPicPr>
          <p:cNvPr id="5" name="Picture 4"/>
          <p:cNvPicPr>
            <a:picLocks noChangeAspect="1"/>
          </p:cNvPicPr>
          <p:nvPr/>
        </p:nvPicPr>
        <p:blipFill rotWithShape="1">
          <a:blip r:embed="rId3"/>
          <a:srcRect b="8619"/>
          <a:stretch/>
        </p:blipFill>
        <p:spPr>
          <a:xfrm>
            <a:off x="1904826" y="773803"/>
            <a:ext cx="5367766" cy="1777679"/>
          </a:xfrm>
          <a:prstGeom prst="rect">
            <a:avLst/>
          </a:prstGeom>
        </p:spPr>
      </p:pic>
      <p:sp>
        <p:nvSpPr>
          <p:cNvPr id="2" name="Title 1"/>
          <p:cNvSpPr>
            <a:spLocks noGrp="1"/>
          </p:cNvSpPr>
          <p:nvPr>
            <p:ph type="title"/>
          </p:nvPr>
        </p:nvSpPr>
        <p:spPr>
          <a:xfrm>
            <a:off x="457200" y="51895"/>
            <a:ext cx="8229600" cy="1143000"/>
          </a:xfrm>
        </p:spPr>
        <p:txBody>
          <a:bodyPr/>
          <a:lstStyle/>
          <a:p>
            <a:r>
              <a:rPr lang="en-US" dirty="0" smtClean="0"/>
              <a:t>DEFINE COMMUNITY</a:t>
            </a:r>
            <a:endParaRPr lang="en-US" dirty="0"/>
          </a:p>
        </p:txBody>
      </p:sp>
    </p:spTree>
    <p:extLst>
      <p:ext uri="{BB962C8B-B14F-4D97-AF65-F5344CB8AC3E}">
        <p14:creationId xmlns:p14="http://schemas.microsoft.com/office/powerpoint/2010/main" val="2830377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Christo and Jeanne-Claude</a:t>
            </a:r>
            <a:endParaRPr lang="en-US" dirty="0"/>
          </a:p>
        </p:txBody>
      </p:sp>
      <p:pic>
        <p:nvPicPr>
          <p:cNvPr id="4" name="Picture 3"/>
          <p:cNvPicPr>
            <a:picLocks noChangeAspect="1"/>
          </p:cNvPicPr>
          <p:nvPr/>
        </p:nvPicPr>
        <p:blipFill>
          <a:blip r:embed="rId3"/>
          <a:stretch>
            <a:fillRect/>
          </a:stretch>
        </p:blipFill>
        <p:spPr>
          <a:xfrm>
            <a:off x="965660" y="1417638"/>
            <a:ext cx="7239138" cy="4819197"/>
          </a:xfrm>
          <a:prstGeom prst="rect">
            <a:avLst/>
          </a:prstGeom>
        </p:spPr>
      </p:pic>
      <p:sp>
        <p:nvSpPr>
          <p:cNvPr id="5" name="TextBox 4"/>
          <p:cNvSpPr txBox="1"/>
          <p:nvPr/>
        </p:nvSpPr>
        <p:spPr>
          <a:xfrm>
            <a:off x="7412055" y="6324398"/>
            <a:ext cx="792743" cy="369332"/>
          </a:xfrm>
          <a:prstGeom prst="rect">
            <a:avLst/>
          </a:prstGeom>
          <a:noFill/>
        </p:spPr>
        <p:txBody>
          <a:bodyPr wrap="none" rtlCol="0">
            <a:spAutoFit/>
          </a:bodyPr>
          <a:lstStyle/>
          <a:p>
            <a:r>
              <a:rPr lang="en-US" dirty="0" smtClean="0">
                <a:hlinkClick r:id="rId4"/>
              </a:rPr>
              <a:t>Article</a:t>
            </a:r>
            <a:endParaRPr lang="en-US" dirty="0"/>
          </a:p>
        </p:txBody>
      </p:sp>
      <p:pic>
        <p:nvPicPr>
          <p:cNvPr id="6" name="Picture 5"/>
          <p:cNvPicPr>
            <a:picLocks noChangeAspect="1"/>
          </p:cNvPicPr>
          <p:nvPr/>
        </p:nvPicPr>
        <p:blipFill>
          <a:blip r:embed="rId5"/>
          <a:stretch>
            <a:fillRect/>
          </a:stretch>
        </p:blipFill>
        <p:spPr>
          <a:xfrm>
            <a:off x="505253" y="1417638"/>
            <a:ext cx="8154310" cy="4819197"/>
          </a:xfrm>
          <a:prstGeom prst="rect">
            <a:avLst/>
          </a:prstGeom>
        </p:spPr>
      </p:pic>
      <p:sp>
        <p:nvSpPr>
          <p:cNvPr id="7" name="TextBox 6"/>
          <p:cNvSpPr txBox="1"/>
          <p:nvPr/>
        </p:nvSpPr>
        <p:spPr>
          <a:xfrm>
            <a:off x="965660" y="6324398"/>
            <a:ext cx="961584" cy="369332"/>
          </a:xfrm>
          <a:prstGeom prst="rect">
            <a:avLst/>
          </a:prstGeom>
          <a:noFill/>
        </p:spPr>
        <p:txBody>
          <a:bodyPr wrap="none" rtlCol="0">
            <a:spAutoFit/>
          </a:bodyPr>
          <a:lstStyle/>
          <a:p>
            <a:r>
              <a:rPr lang="en-US" dirty="0" smtClean="0">
                <a:hlinkClick r:id="rId6"/>
              </a:rPr>
              <a:t>Website</a:t>
            </a:r>
            <a:endParaRPr lang="en-US" dirty="0"/>
          </a:p>
        </p:txBody>
      </p:sp>
    </p:spTree>
    <p:extLst>
      <p:ext uri="{BB962C8B-B14F-4D97-AF65-F5344CB8AC3E}">
        <p14:creationId xmlns:p14="http://schemas.microsoft.com/office/powerpoint/2010/main" val="4228506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1011" y="2230600"/>
            <a:ext cx="4132989" cy="1143000"/>
          </a:xfrm>
        </p:spPr>
        <p:txBody>
          <a:bodyPr/>
          <a:lstStyle/>
          <a:p>
            <a:pPr algn="l"/>
            <a:r>
              <a:rPr lang="en-US" dirty="0" smtClean="0"/>
              <a:t>ANISH KAPOOR</a:t>
            </a:r>
            <a:endParaRPr lang="en-US" dirty="0"/>
          </a:p>
        </p:txBody>
      </p:sp>
      <p:sp>
        <p:nvSpPr>
          <p:cNvPr id="4" name="Title 1"/>
          <p:cNvSpPr txBox="1">
            <a:spLocks/>
          </p:cNvSpPr>
          <p:nvPr/>
        </p:nvSpPr>
        <p:spPr>
          <a:xfrm>
            <a:off x="5011011" y="5441134"/>
            <a:ext cx="413298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TONY TASSET</a:t>
            </a:r>
            <a:endParaRPr lang="en-US" dirty="0"/>
          </a:p>
        </p:txBody>
      </p:sp>
      <p:pic>
        <p:nvPicPr>
          <p:cNvPr id="5" name="Picture 4"/>
          <p:cNvPicPr>
            <a:picLocks noChangeAspect="1"/>
          </p:cNvPicPr>
          <p:nvPr/>
        </p:nvPicPr>
        <p:blipFill>
          <a:blip r:embed="rId3"/>
          <a:stretch>
            <a:fillRect/>
          </a:stretch>
        </p:blipFill>
        <p:spPr>
          <a:xfrm>
            <a:off x="299012" y="313206"/>
            <a:ext cx="4567752" cy="3060394"/>
          </a:xfrm>
          <a:prstGeom prst="rect">
            <a:avLst/>
          </a:prstGeom>
        </p:spPr>
      </p:pic>
      <p:pic>
        <p:nvPicPr>
          <p:cNvPr id="6" name="Picture 5"/>
          <p:cNvPicPr>
            <a:picLocks noChangeAspect="1"/>
          </p:cNvPicPr>
          <p:nvPr/>
        </p:nvPicPr>
        <p:blipFill rotWithShape="1">
          <a:blip r:embed="rId4"/>
          <a:srcRect b="14628"/>
          <a:stretch/>
        </p:blipFill>
        <p:spPr>
          <a:xfrm>
            <a:off x="299011" y="3657673"/>
            <a:ext cx="4567753" cy="2926461"/>
          </a:xfrm>
          <a:prstGeom prst="rect">
            <a:avLst/>
          </a:prstGeom>
        </p:spPr>
      </p:pic>
      <p:sp>
        <p:nvSpPr>
          <p:cNvPr id="7" name="TextBox 6"/>
          <p:cNvSpPr txBox="1"/>
          <p:nvPr/>
        </p:nvSpPr>
        <p:spPr>
          <a:xfrm>
            <a:off x="8114965" y="6399468"/>
            <a:ext cx="726468" cy="369332"/>
          </a:xfrm>
          <a:prstGeom prst="rect">
            <a:avLst/>
          </a:prstGeom>
          <a:noFill/>
        </p:spPr>
        <p:txBody>
          <a:bodyPr wrap="none" rtlCol="0">
            <a:spAutoFit/>
          </a:bodyPr>
          <a:lstStyle/>
          <a:p>
            <a:r>
              <a:rPr lang="en-US" dirty="0" smtClean="0">
                <a:hlinkClick r:id="rId5"/>
              </a:rPr>
              <a:t>Video</a:t>
            </a:r>
            <a:endParaRPr lang="en-US" dirty="0"/>
          </a:p>
        </p:txBody>
      </p:sp>
    </p:spTree>
    <p:extLst>
      <p:ext uri="{BB962C8B-B14F-4D97-AF65-F5344CB8AC3E}">
        <p14:creationId xmlns:p14="http://schemas.microsoft.com/office/powerpoint/2010/main" val="18990534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HAAS &amp; HAHN</a:t>
            </a:r>
            <a:endParaRPr lang="en-US" dirty="0"/>
          </a:p>
        </p:txBody>
      </p:sp>
      <p:sp>
        <p:nvSpPr>
          <p:cNvPr id="4" name="TextBox 3"/>
          <p:cNvSpPr txBox="1"/>
          <p:nvPr/>
        </p:nvSpPr>
        <p:spPr>
          <a:xfrm>
            <a:off x="7864916" y="6127021"/>
            <a:ext cx="961584" cy="369332"/>
          </a:xfrm>
          <a:prstGeom prst="rect">
            <a:avLst/>
          </a:prstGeom>
          <a:noFill/>
        </p:spPr>
        <p:txBody>
          <a:bodyPr wrap="none" rtlCol="0">
            <a:spAutoFit/>
          </a:bodyPr>
          <a:lstStyle/>
          <a:p>
            <a:r>
              <a:rPr lang="en-US" dirty="0" smtClean="0">
                <a:hlinkClick r:id="rId3"/>
              </a:rPr>
              <a:t>Website</a:t>
            </a:r>
            <a:endParaRPr lang="en-US" dirty="0"/>
          </a:p>
        </p:txBody>
      </p:sp>
      <p:pic>
        <p:nvPicPr>
          <p:cNvPr id="5" name="Picture 4"/>
          <p:cNvPicPr>
            <a:picLocks noChangeAspect="1"/>
          </p:cNvPicPr>
          <p:nvPr/>
        </p:nvPicPr>
        <p:blipFill>
          <a:blip r:embed="rId4"/>
          <a:stretch>
            <a:fillRect/>
          </a:stretch>
        </p:blipFill>
        <p:spPr>
          <a:xfrm>
            <a:off x="317500" y="1263954"/>
            <a:ext cx="8509000" cy="3327400"/>
          </a:xfrm>
          <a:prstGeom prst="rect">
            <a:avLst/>
          </a:prstGeom>
        </p:spPr>
      </p:pic>
      <p:sp>
        <p:nvSpPr>
          <p:cNvPr id="7" name="TextBox 6"/>
          <p:cNvSpPr txBox="1"/>
          <p:nvPr/>
        </p:nvSpPr>
        <p:spPr>
          <a:xfrm>
            <a:off x="7580659" y="5731220"/>
            <a:ext cx="1245841" cy="369332"/>
          </a:xfrm>
          <a:prstGeom prst="rect">
            <a:avLst/>
          </a:prstGeom>
          <a:noFill/>
        </p:spPr>
        <p:txBody>
          <a:bodyPr wrap="none" rtlCol="0">
            <a:spAutoFit/>
          </a:bodyPr>
          <a:lstStyle/>
          <a:p>
            <a:r>
              <a:rPr lang="en-US" dirty="0" err="1" smtClean="0">
                <a:hlinkClick r:id="rId5"/>
              </a:rPr>
              <a:t>TEDx</a:t>
            </a:r>
            <a:r>
              <a:rPr lang="en-US" dirty="0" smtClean="0">
                <a:hlinkClick r:id="rId5"/>
              </a:rPr>
              <a:t> Video</a:t>
            </a:r>
            <a:endParaRPr lang="en-US" dirty="0"/>
          </a:p>
        </p:txBody>
      </p:sp>
      <p:pic>
        <p:nvPicPr>
          <p:cNvPr id="8" name="Picture 7"/>
          <p:cNvPicPr>
            <a:picLocks noChangeAspect="1"/>
          </p:cNvPicPr>
          <p:nvPr/>
        </p:nvPicPr>
        <p:blipFill>
          <a:blip r:embed="rId6"/>
          <a:stretch>
            <a:fillRect/>
          </a:stretch>
        </p:blipFill>
        <p:spPr>
          <a:xfrm>
            <a:off x="317500" y="4574842"/>
            <a:ext cx="2305813" cy="1921511"/>
          </a:xfrm>
          <a:prstGeom prst="rect">
            <a:avLst/>
          </a:prstGeom>
        </p:spPr>
      </p:pic>
      <p:pic>
        <p:nvPicPr>
          <p:cNvPr id="9" name="Picture 8"/>
          <p:cNvPicPr>
            <a:picLocks noChangeAspect="1"/>
          </p:cNvPicPr>
          <p:nvPr/>
        </p:nvPicPr>
        <p:blipFill>
          <a:blip r:embed="rId7"/>
          <a:stretch>
            <a:fillRect/>
          </a:stretch>
        </p:blipFill>
        <p:spPr>
          <a:xfrm>
            <a:off x="2623314" y="4578995"/>
            <a:ext cx="3408636" cy="1917358"/>
          </a:xfrm>
          <a:prstGeom prst="rect">
            <a:avLst/>
          </a:prstGeom>
        </p:spPr>
      </p:pic>
    </p:spTree>
    <p:extLst>
      <p:ext uri="{BB962C8B-B14F-4D97-AF65-F5344CB8AC3E}">
        <p14:creationId xmlns:p14="http://schemas.microsoft.com/office/powerpoint/2010/main" val="14664502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DAVID ALTMEJD</a:t>
            </a:r>
            <a:endParaRPr lang="en-US" dirty="0"/>
          </a:p>
        </p:txBody>
      </p:sp>
      <p:sp>
        <p:nvSpPr>
          <p:cNvPr id="4" name="TextBox 3"/>
          <p:cNvSpPr txBox="1"/>
          <p:nvPr/>
        </p:nvSpPr>
        <p:spPr>
          <a:xfrm>
            <a:off x="7960332" y="6258249"/>
            <a:ext cx="726468" cy="369332"/>
          </a:xfrm>
          <a:prstGeom prst="rect">
            <a:avLst/>
          </a:prstGeom>
          <a:noFill/>
        </p:spPr>
        <p:txBody>
          <a:bodyPr wrap="none" rtlCol="0">
            <a:spAutoFit/>
          </a:bodyPr>
          <a:lstStyle/>
          <a:p>
            <a:r>
              <a:rPr lang="en-US" dirty="0" smtClean="0">
                <a:hlinkClick r:id="rId3"/>
              </a:rPr>
              <a:t>Video </a:t>
            </a:r>
            <a:endParaRPr lang="en-US" dirty="0"/>
          </a:p>
        </p:txBody>
      </p:sp>
      <p:pic>
        <p:nvPicPr>
          <p:cNvPr id="8" name="Picture 7"/>
          <p:cNvPicPr>
            <a:picLocks noChangeAspect="1"/>
          </p:cNvPicPr>
          <p:nvPr/>
        </p:nvPicPr>
        <p:blipFill>
          <a:blip r:embed="rId4"/>
          <a:stretch>
            <a:fillRect/>
          </a:stretch>
        </p:blipFill>
        <p:spPr>
          <a:xfrm>
            <a:off x="2963117" y="1257381"/>
            <a:ext cx="3342731" cy="5014097"/>
          </a:xfrm>
          <a:prstGeom prst="rect">
            <a:avLst/>
          </a:prstGeom>
        </p:spPr>
      </p:pic>
      <p:pic>
        <p:nvPicPr>
          <p:cNvPr id="6" name="Picture 5"/>
          <p:cNvPicPr>
            <a:picLocks noChangeAspect="1"/>
          </p:cNvPicPr>
          <p:nvPr/>
        </p:nvPicPr>
        <p:blipFill>
          <a:blip r:embed="rId5"/>
          <a:stretch>
            <a:fillRect/>
          </a:stretch>
        </p:blipFill>
        <p:spPr>
          <a:xfrm>
            <a:off x="-1" y="1257382"/>
            <a:ext cx="3373193" cy="5031203"/>
          </a:xfrm>
          <a:prstGeom prst="rect">
            <a:avLst/>
          </a:prstGeom>
        </p:spPr>
      </p:pic>
      <p:pic>
        <p:nvPicPr>
          <p:cNvPr id="9" name="Picture 8"/>
          <p:cNvPicPr>
            <a:picLocks noChangeAspect="1"/>
          </p:cNvPicPr>
          <p:nvPr/>
        </p:nvPicPr>
        <p:blipFill>
          <a:blip r:embed="rId6"/>
          <a:stretch>
            <a:fillRect/>
          </a:stretch>
        </p:blipFill>
        <p:spPr>
          <a:xfrm>
            <a:off x="5863443" y="1257383"/>
            <a:ext cx="3545122" cy="5014095"/>
          </a:xfrm>
          <a:prstGeom prst="rect">
            <a:avLst/>
          </a:prstGeom>
        </p:spPr>
      </p:pic>
      <p:pic>
        <p:nvPicPr>
          <p:cNvPr id="5" name="Picture 4"/>
          <p:cNvPicPr>
            <a:picLocks noChangeAspect="1"/>
          </p:cNvPicPr>
          <p:nvPr/>
        </p:nvPicPr>
        <p:blipFill rotWithShape="1">
          <a:blip r:embed="rId7"/>
          <a:srcRect t="6772" b="10977"/>
          <a:stretch/>
        </p:blipFill>
        <p:spPr>
          <a:xfrm>
            <a:off x="13228" y="1270613"/>
            <a:ext cx="9144000" cy="5014096"/>
          </a:xfrm>
          <a:prstGeom prst="rect">
            <a:avLst/>
          </a:prstGeom>
        </p:spPr>
      </p:pic>
    </p:spTree>
    <p:extLst>
      <p:ext uri="{BB962C8B-B14F-4D97-AF65-F5344CB8AC3E}">
        <p14:creationId xmlns:p14="http://schemas.microsoft.com/office/powerpoint/2010/main" val="659505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YINKA SHONIBARE</a:t>
            </a:r>
            <a:endParaRPr lang="en-US" dirty="0"/>
          </a:p>
        </p:txBody>
      </p:sp>
      <p:sp>
        <p:nvSpPr>
          <p:cNvPr id="4" name="TextBox 3"/>
          <p:cNvSpPr txBox="1"/>
          <p:nvPr/>
        </p:nvSpPr>
        <p:spPr>
          <a:xfrm>
            <a:off x="7999701" y="6258249"/>
            <a:ext cx="961584" cy="369332"/>
          </a:xfrm>
          <a:prstGeom prst="rect">
            <a:avLst/>
          </a:prstGeom>
          <a:noFill/>
        </p:spPr>
        <p:txBody>
          <a:bodyPr wrap="none" rtlCol="0">
            <a:spAutoFit/>
          </a:bodyPr>
          <a:lstStyle/>
          <a:p>
            <a:r>
              <a:rPr lang="en-US" dirty="0" smtClean="0">
                <a:hlinkClick r:id="rId3"/>
              </a:rPr>
              <a:t>Website</a:t>
            </a:r>
            <a:endParaRPr lang="en-US" dirty="0"/>
          </a:p>
        </p:txBody>
      </p:sp>
      <p:pic>
        <p:nvPicPr>
          <p:cNvPr id="5" name="Picture 4"/>
          <p:cNvPicPr>
            <a:picLocks noChangeAspect="1"/>
          </p:cNvPicPr>
          <p:nvPr/>
        </p:nvPicPr>
        <p:blipFill>
          <a:blip r:embed="rId4"/>
          <a:stretch>
            <a:fillRect/>
          </a:stretch>
        </p:blipFill>
        <p:spPr>
          <a:xfrm>
            <a:off x="287461" y="1534657"/>
            <a:ext cx="3744449" cy="4992598"/>
          </a:xfrm>
          <a:prstGeom prst="rect">
            <a:avLst/>
          </a:prstGeom>
        </p:spPr>
      </p:pic>
      <p:pic>
        <p:nvPicPr>
          <p:cNvPr id="6" name="Picture 5"/>
          <p:cNvPicPr>
            <a:picLocks noChangeAspect="1"/>
          </p:cNvPicPr>
          <p:nvPr/>
        </p:nvPicPr>
        <p:blipFill>
          <a:blip r:embed="rId5"/>
          <a:stretch>
            <a:fillRect/>
          </a:stretch>
        </p:blipFill>
        <p:spPr>
          <a:xfrm>
            <a:off x="4201787" y="1534657"/>
            <a:ext cx="3749135" cy="4992598"/>
          </a:xfrm>
          <a:prstGeom prst="rect">
            <a:avLst/>
          </a:prstGeom>
        </p:spPr>
      </p:pic>
    </p:spTree>
    <p:extLst>
      <p:ext uri="{BB962C8B-B14F-4D97-AF65-F5344CB8AC3E}">
        <p14:creationId xmlns:p14="http://schemas.microsoft.com/office/powerpoint/2010/main" val="17274571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8"/>
            <a:ext cx="8229600" cy="942504"/>
          </a:xfrm>
        </p:spPr>
        <p:txBody>
          <a:bodyPr/>
          <a:lstStyle/>
          <a:p>
            <a:r>
              <a:rPr lang="en-US" dirty="0" smtClean="0"/>
              <a:t>CHRIS JORDAN</a:t>
            </a:r>
            <a:endParaRPr lang="en-US" dirty="0"/>
          </a:p>
        </p:txBody>
      </p:sp>
      <p:pic>
        <p:nvPicPr>
          <p:cNvPr id="4" name="Picture 3"/>
          <p:cNvPicPr>
            <a:picLocks noChangeAspect="1"/>
          </p:cNvPicPr>
          <p:nvPr/>
        </p:nvPicPr>
        <p:blipFill>
          <a:blip r:embed="rId3"/>
          <a:stretch>
            <a:fillRect/>
          </a:stretch>
        </p:blipFill>
        <p:spPr>
          <a:xfrm>
            <a:off x="0" y="786384"/>
            <a:ext cx="9144000" cy="6071616"/>
          </a:xfrm>
          <a:prstGeom prst="rect">
            <a:avLst/>
          </a:prstGeom>
        </p:spPr>
      </p:pic>
      <p:pic>
        <p:nvPicPr>
          <p:cNvPr id="5" name="Picture 4"/>
          <p:cNvPicPr>
            <a:picLocks noChangeAspect="1"/>
          </p:cNvPicPr>
          <p:nvPr/>
        </p:nvPicPr>
        <p:blipFill>
          <a:blip r:embed="rId4"/>
          <a:stretch>
            <a:fillRect/>
          </a:stretch>
        </p:blipFill>
        <p:spPr>
          <a:xfrm>
            <a:off x="4228106" y="3135463"/>
            <a:ext cx="4664557" cy="3433114"/>
          </a:xfrm>
          <a:prstGeom prst="rect">
            <a:avLst/>
          </a:prstGeom>
        </p:spPr>
      </p:pic>
      <p:sp>
        <p:nvSpPr>
          <p:cNvPr id="6" name="TextBox 5"/>
          <p:cNvSpPr txBox="1"/>
          <p:nvPr/>
        </p:nvSpPr>
        <p:spPr>
          <a:xfrm>
            <a:off x="7756307" y="370986"/>
            <a:ext cx="961584" cy="369332"/>
          </a:xfrm>
          <a:prstGeom prst="rect">
            <a:avLst/>
          </a:prstGeom>
          <a:noFill/>
        </p:spPr>
        <p:txBody>
          <a:bodyPr wrap="none" rtlCol="0">
            <a:spAutoFit/>
          </a:bodyPr>
          <a:lstStyle/>
          <a:p>
            <a:r>
              <a:rPr lang="en-US" dirty="0" smtClean="0">
                <a:hlinkClick r:id="rId5"/>
              </a:rPr>
              <a:t>Website</a:t>
            </a:r>
            <a:endParaRPr lang="en-US" dirty="0"/>
          </a:p>
        </p:txBody>
      </p:sp>
    </p:spTree>
    <p:extLst>
      <p:ext uri="{BB962C8B-B14F-4D97-AF65-F5344CB8AC3E}">
        <p14:creationId xmlns:p14="http://schemas.microsoft.com/office/powerpoint/2010/main" val="504460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470" y="274638"/>
            <a:ext cx="3938530" cy="1143000"/>
          </a:xfrm>
        </p:spPr>
        <p:txBody>
          <a:bodyPr/>
          <a:lstStyle/>
          <a:p>
            <a:r>
              <a:rPr lang="en-US" dirty="0" smtClean="0"/>
              <a:t>MOLLY B. RIGHT</a:t>
            </a:r>
            <a:endParaRPr lang="en-US" dirty="0"/>
          </a:p>
        </p:txBody>
      </p:sp>
      <p:sp>
        <p:nvSpPr>
          <p:cNvPr id="4" name="TextBox 3"/>
          <p:cNvSpPr txBox="1"/>
          <p:nvPr/>
        </p:nvSpPr>
        <p:spPr>
          <a:xfrm>
            <a:off x="7725216" y="6416455"/>
            <a:ext cx="961584" cy="369332"/>
          </a:xfrm>
          <a:prstGeom prst="rect">
            <a:avLst/>
          </a:prstGeom>
          <a:noFill/>
        </p:spPr>
        <p:txBody>
          <a:bodyPr wrap="none" rtlCol="0">
            <a:spAutoFit/>
          </a:bodyPr>
          <a:lstStyle/>
          <a:p>
            <a:r>
              <a:rPr lang="en-US" dirty="0" smtClean="0">
                <a:hlinkClick r:id="rId3"/>
              </a:rPr>
              <a:t>Website</a:t>
            </a:r>
            <a:endParaRPr lang="en-US" dirty="0"/>
          </a:p>
        </p:txBody>
      </p:sp>
      <p:pic>
        <p:nvPicPr>
          <p:cNvPr id="5" name="Picture 4"/>
          <p:cNvPicPr>
            <a:picLocks noChangeAspect="1"/>
          </p:cNvPicPr>
          <p:nvPr/>
        </p:nvPicPr>
        <p:blipFill>
          <a:blip r:embed="rId4"/>
          <a:stretch>
            <a:fillRect/>
          </a:stretch>
        </p:blipFill>
        <p:spPr>
          <a:xfrm>
            <a:off x="0" y="0"/>
            <a:ext cx="5205470" cy="6858000"/>
          </a:xfrm>
          <a:prstGeom prst="rect">
            <a:avLst/>
          </a:prstGeom>
        </p:spPr>
      </p:pic>
      <p:pic>
        <p:nvPicPr>
          <p:cNvPr id="6" name="Picture 5"/>
          <p:cNvPicPr>
            <a:picLocks noChangeAspect="1"/>
          </p:cNvPicPr>
          <p:nvPr/>
        </p:nvPicPr>
        <p:blipFill>
          <a:blip r:embed="rId5"/>
          <a:stretch>
            <a:fillRect/>
          </a:stretch>
        </p:blipFill>
        <p:spPr>
          <a:xfrm>
            <a:off x="5182432" y="1262582"/>
            <a:ext cx="3961568" cy="3090023"/>
          </a:xfrm>
          <a:prstGeom prst="rect">
            <a:avLst/>
          </a:prstGeom>
        </p:spPr>
      </p:pic>
      <p:pic>
        <p:nvPicPr>
          <p:cNvPr id="7" name="Picture 6"/>
          <p:cNvPicPr>
            <a:picLocks noChangeAspect="1"/>
          </p:cNvPicPr>
          <p:nvPr/>
        </p:nvPicPr>
        <p:blipFill rotWithShape="1">
          <a:blip r:embed="rId6"/>
          <a:srcRect l="8434" r="7718"/>
          <a:stretch/>
        </p:blipFill>
        <p:spPr>
          <a:xfrm>
            <a:off x="5205470" y="3492435"/>
            <a:ext cx="3938530" cy="2924019"/>
          </a:xfrm>
          <a:prstGeom prst="rect">
            <a:avLst/>
          </a:prstGeom>
        </p:spPr>
      </p:pic>
    </p:spTree>
    <p:extLst>
      <p:ext uri="{BB962C8B-B14F-4D97-AF65-F5344CB8AC3E}">
        <p14:creationId xmlns:p14="http://schemas.microsoft.com/office/powerpoint/2010/main" val="29199401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21"/>
            <a:ext cx="8229600" cy="1143000"/>
          </a:xfrm>
        </p:spPr>
        <p:txBody>
          <a:bodyPr>
            <a:normAutofit fontScale="90000"/>
          </a:bodyPr>
          <a:lstStyle/>
          <a:p>
            <a:r>
              <a:rPr lang="en-US" sz="3600" dirty="0" smtClean="0"/>
              <a:t>HONG YI-CHEN / GUO YI-HUI / CHENG YU-TI</a:t>
            </a:r>
            <a:endParaRPr lang="en-US" sz="3600" dirty="0"/>
          </a:p>
        </p:txBody>
      </p:sp>
      <p:sp>
        <p:nvSpPr>
          <p:cNvPr id="5" name="Rectangle 4"/>
          <p:cNvSpPr/>
          <p:nvPr/>
        </p:nvSpPr>
        <p:spPr>
          <a:xfrm>
            <a:off x="439560" y="5637972"/>
            <a:ext cx="8229600" cy="923330"/>
          </a:xfrm>
          <a:prstGeom prst="rect">
            <a:avLst/>
          </a:prstGeom>
        </p:spPr>
        <p:txBody>
          <a:bodyPr wrap="square">
            <a:spAutoFit/>
          </a:bodyPr>
          <a:lstStyle/>
          <a:p>
            <a:pPr algn="ctr"/>
            <a:r>
              <a:rPr lang="en-US" dirty="0" smtClean="0"/>
              <a:t>"</a:t>
            </a:r>
            <a:r>
              <a:rPr lang="en-US" dirty="0" smtClean="0"/>
              <a:t>The water comes from 100 different polluted water sources in Taiwan, ranging from rivers to ports to ditches</a:t>
            </a:r>
            <a:r>
              <a:rPr lang="is-IS" dirty="0" smtClean="0"/>
              <a:t>… </a:t>
            </a:r>
            <a:r>
              <a:rPr lang="en-US" dirty="0" smtClean="0"/>
              <a:t>We </a:t>
            </a:r>
            <a:r>
              <a:rPr lang="en-US" dirty="0"/>
              <a:t>had this idea because we believe clean water resources for everyone is a very important thing," said Hong</a:t>
            </a:r>
          </a:p>
        </p:txBody>
      </p:sp>
      <p:sp>
        <p:nvSpPr>
          <p:cNvPr id="6" name="TextBox 5"/>
          <p:cNvSpPr txBox="1"/>
          <p:nvPr/>
        </p:nvSpPr>
        <p:spPr>
          <a:xfrm>
            <a:off x="7725216" y="6206983"/>
            <a:ext cx="792743" cy="369332"/>
          </a:xfrm>
          <a:prstGeom prst="rect">
            <a:avLst/>
          </a:prstGeom>
          <a:noFill/>
        </p:spPr>
        <p:txBody>
          <a:bodyPr wrap="none" rtlCol="0">
            <a:spAutoFit/>
          </a:bodyPr>
          <a:lstStyle/>
          <a:p>
            <a:r>
              <a:rPr lang="en-US" dirty="0" smtClean="0">
                <a:hlinkClick r:id="rId3"/>
              </a:rPr>
              <a:t>Article</a:t>
            </a:r>
            <a:endParaRPr lang="en-US" dirty="0"/>
          </a:p>
        </p:txBody>
      </p:sp>
      <p:pic>
        <p:nvPicPr>
          <p:cNvPr id="7" name="Picture 6"/>
          <p:cNvPicPr>
            <a:picLocks noChangeAspect="1"/>
          </p:cNvPicPr>
          <p:nvPr/>
        </p:nvPicPr>
        <p:blipFill>
          <a:blip r:embed="rId4"/>
          <a:stretch>
            <a:fillRect/>
          </a:stretch>
        </p:blipFill>
        <p:spPr>
          <a:xfrm>
            <a:off x="227884" y="1047172"/>
            <a:ext cx="8686800" cy="4560570"/>
          </a:xfrm>
          <a:prstGeom prst="rect">
            <a:avLst/>
          </a:prstGeom>
        </p:spPr>
      </p:pic>
      <p:pic>
        <p:nvPicPr>
          <p:cNvPr id="8" name="Picture 7"/>
          <p:cNvPicPr>
            <a:picLocks noChangeAspect="1"/>
          </p:cNvPicPr>
          <p:nvPr/>
        </p:nvPicPr>
        <p:blipFill>
          <a:blip r:embed="rId5"/>
          <a:stretch>
            <a:fillRect/>
          </a:stretch>
        </p:blipFill>
        <p:spPr>
          <a:xfrm>
            <a:off x="457200" y="941326"/>
            <a:ext cx="8332572" cy="4687072"/>
          </a:xfrm>
          <a:prstGeom prst="rect">
            <a:avLst/>
          </a:prstGeom>
        </p:spPr>
      </p:pic>
    </p:spTree>
    <p:extLst>
      <p:ext uri="{BB962C8B-B14F-4D97-AF65-F5344CB8AC3E}">
        <p14:creationId xmlns:p14="http://schemas.microsoft.com/office/powerpoint/2010/main" val="1994458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17787</TotalTime>
  <Words>1010</Words>
  <Application>Microsoft Macintosh PowerPoint</Application>
  <PresentationFormat>On-screen Show (4:3)</PresentationFormat>
  <Paragraphs>95</Paragraphs>
  <Slides>18</Slides>
  <Notes>12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UNIT 4</vt:lpstr>
      <vt:lpstr>Christo and Jeanne-Claude</vt:lpstr>
      <vt:lpstr>ANISH KAPOOR</vt:lpstr>
      <vt:lpstr>HAAS &amp; HAHN</vt:lpstr>
      <vt:lpstr>DAVID ALTMEJD</vt:lpstr>
      <vt:lpstr>YINKA SHONIBARE</vt:lpstr>
      <vt:lpstr>CHRIS JORDAN</vt:lpstr>
      <vt:lpstr>MOLLY B. RIGHT</vt:lpstr>
      <vt:lpstr>HONG YI-CHEN / GUO YI-HUI / CHENG YU-TI</vt:lpstr>
      <vt:lpstr>BRANDON BALENGEE</vt:lpstr>
      <vt:lpstr>ADVERTISEMENT</vt:lpstr>
      <vt:lpstr>2017: MOST BEAUTIFUL ADS</vt:lpstr>
      <vt:lpstr>HOW DO WE COMMUNICATE</vt:lpstr>
      <vt:lpstr>COMMUNICATION</vt:lpstr>
      <vt:lpstr>UNIT 4: Collaborate &amp; Communicate</vt:lpstr>
      <vt:lpstr>OLIVER HERRING</vt:lpstr>
      <vt:lpstr>HOW TO:</vt:lpstr>
      <vt:lpstr>DEFINE COMMUNITY</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Rosemary Ziegler</cp:lastModifiedBy>
  <cp:revision>31</cp:revision>
  <dcterms:created xsi:type="dcterms:W3CDTF">2018-03-01T17:56:53Z</dcterms:created>
  <dcterms:modified xsi:type="dcterms:W3CDTF">2018-03-14T02:23:53Z</dcterms:modified>
</cp:coreProperties>
</file>