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Default Extension="rels" ContentType="application/vnd.openxmlformats-package.relationships+xml"/>
  <Default Extension="jpeg" ContentType="image/jpeg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docProps/app.xml" ContentType="application/vnd.openxmlformats-officedocument.extended-properties+xml"/>
  <Override PartName="/ppt/slideLayouts/slideLayout1.xml" ContentType="application/vnd.openxmlformats-officedocument.presentationml.slideLayout+xml"/>
  <Override PartName="/ppt/slides/slide22.xml" ContentType="application/vnd.openxmlformats-officedocument.presentationml.slide+xml"/>
  <Override PartName="/ppt/slides/slide30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7.xml" ContentType="application/vnd.openxmlformats-officedocument.presentationml.slide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16.xml" ContentType="application/vnd.openxmlformats-officedocument.presentationml.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s/slide29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73" r:id="rId8"/>
    <p:sldId id="262" r:id="rId9"/>
    <p:sldId id="263" r:id="rId10"/>
    <p:sldId id="275" r:id="rId11"/>
    <p:sldId id="276" r:id="rId12"/>
    <p:sldId id="277" r:id="rId13"/>
    <p:sldId id="278" r:id="rId14"/>
    <p:sldId id="279" r:id="rId15"/>
    <p:sldId id="264" r:id="rId16"/>
    <p:sldId id="265" r:id="rId17"/>
    <p:sldId id="266" r:id="rId18"/>
    <p:sldId id="267" r:id="rId19"/>
    <p:sldId id="268" r:id="rId20"/>
    <p:sldId id="270" r:id="rId21"/>
    <p:sldId id="271" r:id="rId22"/>
    <p:sldId id="282" r:id="rId23"/>
    <p:sldId id="269" r:id="rId24"/>
    <p:sldId id="272" r:id="rId25"/>
    <p:sldId id="280" r:id="rId26"/>
    <p:sldId id="281" r:id="rId27"/>
    <p:sldId id="274" r:id="rId28"/>
    <p:sldId id="283" r:id="rId29"/>
    <p:sldId id="284" r:id="rId30"/>
    <p:sldId id="285" r:id="rId31"/>
    <p:sldId id="286" r:id="rId3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 snapToGrid="0" snapToObjects="1">
      <p:cViewPr varScale="1">
        <p:scale>
          <a:sx n="77" d="100"/>
          <a:sy n="77" d="100"/>
        </p:scale>
        <p:origin x="-175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interSettings" Target="printerSettings/printerSettings1.bin"/><Relationship Id="rId34" Type="http://schemas.openxmlformats.org/officeDocument/2006/relationships/presProps" Target="presProps.xml"/><Relationship Id="rId35" Type="http://schemas.openxmlformats.org/officeDocument/2006/relationships/viewProps" Target="viewProps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8177B-9D7F-7B4D-80D9-23FC922E7CF8}" type="datetimeFigureOut">
              <a:rPr lang="en-US" smtClean="0"/>
              <a:t>1/5/15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A012D-2ACC-9C4C-9AA3-015E54912A2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8177B-9D7F-7B4D-80D9-23FC922E7CF8}" type="datetimeFigureOut">
              <a:rPr lang="en-US" smtClean="0"/>
              <a:t>1/5/15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A012D-2ACC-9C4C-9AA3-015E54912A2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8177B-9D7F-7B4D-80D9-23FC922E7CF8}" type="datetimeFigureOut">
              <a:rPr lang="en-US" smtClean="0"/>
              <a:t>1/5/15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A012D-2ACC-9C4C-9AA3-015E54912A2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8177B-9D7F-7B4D-80D9-23FC922E7CF8}" type="datetimeFigureOut">
              <a:rPr lang="en-US" smtClean="0"/>
              <a:t>1/5/15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A012D-2ACC-9C4C-9AA3-015E54912A2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8177B-9D7F-7B4D-80D9-23FC922E7CF8}" type="datetimeFigureOut">
              <a:rPr lang="en-US" smtClean="0"/>
              <a:t>1/5/15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A012D-2ACC-9C4C-9AA3-015E54912A2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8177B-9D7F-7B4D-80D9-23FC922E7CF8}" type="datetimeFigureOut">
              <a:rPr lang="en-US" smtClean="0"/>
              <a:t>1/5/15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A012D-2ACC-9C4C-9AA3-015E54912A2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8177B-9D7F-7B4D-80D9-23FC922E7CF8}" type="datetimeFigureOut">
              <a:rPr lang="en-US" smtClean="0"/>
              <a:t>1/5/15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A012D-2ACC-9C4C-9AA3-015E54912A2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8177B-9D7F-7B4D-80D9-23FC922E7CF8}" type="datetimeFigureOut">
              <a:rPr lang="en-US" smtClean="0"/>
              <a:t>1/5/15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A012D-2ACC-9C4C-9AA3-015E54912A2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8177B-9D7F-7B4D-80D9-23FC922E7CF8}" type="datetimeFigureOut">
              <a:rPr lang="en-US" smtClean="0"/>
              <a:t>1/5/15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A012D-2ACC-9C4C-9AA3-015E54912A2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8177B-9D7F-7B4D-80D9-23FC922E7CF8}" type="datetimeFigureOut">
              <a:rPr lang="en-US" smtClean="0"/>
              <a:t>1/5/15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A012D-2ACC-9C4C-9AA3-015E54912A2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8177B-9D7F-7B4D-80D9-23FC922E7CF8}" type="datetimeFigureOut">
              <a:rPr lang="en-US" smtClean="0"/>
              <a:t>1/5/15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A012D-2ACC-9C4C-9AA3-015E54912A2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E8177B-9D7F-7B4D-80D9-23FC922E7CF8}" type="datetimeFigureOut">
              <a:rPr lang="en-US" smtClean="0"/>
              <a:t>1/5/15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BA012D-2ACC-9C4C-9AA3-015E54912A20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6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1.png"/><Relationship Id="rId12" Type="http://schemas.openxmlformats.org/officeDocument/2006/relationships/image" Target="../media/image42.png"/><Relationship Id="rId13" Type="http://schemas.openxmlformats.org/officeDocument/2006/relationships/image" Target="../media/image43.png"/><Relationship Id="rId14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6" Type="http://schemas.openxmlformats.org/officeDocument/2006/relationships/image" Target="../media/image36.png"/><Relationship Id="rId7" Type="http://schemas.openxmlformats.org/officeDocument/2006/relationships/image" Target="../media/image37.png"/><Relationship Id="rId8" Type="http://schemas.openxmlformats.org/officeDocument/2006/relationships/image" Target="../media/image38.png"/><Relationship Id="rId9" Type="http://schemas.openxmlformats.org/officeDocument/2006/relationships/image" Target="../media/image39.png"/><Relationship Id="rId10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jpeg"/><Relationship Id="rId3" Type="http://schemas.openxmlformats.org/officeDocument/2006/relationships/image" Target="../media/image4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5" Type="http://schemas.openxmlformats.org/officeDocument/2006/relationships/image" Target="../media/image56.png"/><Relationship Id="rId6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image" Target="../media/image60.png"/><Relationship Id="rId5" Type="http://schemas.openxmlformats.org/officeDocument/2006/relationships/image" Target="../media/image61.png"/><Relationship Id="rId6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4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4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png"/><Relationship Id="rId3" Type="http://schemas.openxmlformats.org/officeDocument/2006/relationships/image" Target="../media/image7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4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4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4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yu44JRTIxSQ" TargetMode="External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0820" y="1802092"/>
            <a:ext cx="3862424" cy="1470025"/>
          </a:xfrm>
        </p:spPr>
        <p:txBody>
          <a:bodyPr>
            <a:normAutofit/>
          </a:bodyPr>
          <a:lstStyle/>
          <a:p>
            <a:r>
              <a:rPr lang="en-US" sz="3600" dirty="0" smtClean="0"/>
              <a:t>Newton’s Theory of Gravity?</a:t>
            </a:r>
            <a:endParaRPr lang="en-US" sz="360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416842" y="1802094"/>
            <a:ext cx="4193758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Darwin’s Theory of Evolution?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6842" y="3272118"/>
            <a:ext cx="4393077" cy="32793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648" y="3272117"/>
            <a:ext cx="3980988" cy="327933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24068" y="501886"/>
            <a:ext cx="717050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/>
              <a:t>WHAT ARE </a:t>
            </a:r>
            <a:r>
              <a:rPr lang="en-US" sz="6000" b="1" dirty="0" smtClean="0"/>
              <a:t>THEORIES?</a:t>
            </a:r>
            <a:endParaRPr lang="en-US" sz="6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b="1" dirty="0" smtClean="0"/>
              <a:t>TRIADIC</a:t>
            </a:r>
            <a:endParaRPr lang="en-US" b="1" dirty="0"/>
          </a:p>
        </p:txBody>
      </p:sp>
      <p:sp>
        <p:nvSpPr>
          <p:cNvPr id="4" name="TextBox 3"/>
          <p:cNvSpPr txBox="1"/>
          <p:nvPr/>
        </p:nvSpPr>
        <p:spPr>
          <a:xfrm>
            <a:off x="2364922" y="863640"/>
            <a:ext cx="45576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Any 3 equally distant colors on the color wheel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2472" y="1300846"/>
            <a:ext cx="6426200" cy="3886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4350" y="4719797"/>
            <a:ext cx="2079650" cy="21513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13" y="4719797"/>
            <a:ext cx="2107429" cy="210742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313810" y="5401725"/>
            <a:ext cx="273664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Other TRI words:</a:t>
            </a:r>
          </a:p>
          <a:p>
            <a:pPr algn="ctr"/>
            <a:endParaRPr lang="en-US" b="1" dirty="0" smtClean="0"/>
          </a:p>
          <a:p>
            <a:pPr algn="ctr"/>
            <a:r>
              <a:rPr lang="en-US" dirty="0" smtClean="0"/>
              <a:t>Triangle, Trident, Tri-force, </a:t>
            </a:r>
          </a:p>
          <a:p>
            <a:pPr algn="ctr"/>
            <a:r>
              <a:rPr lang="en-US" dirty="0" smtClean="0"/>
              <a:t>Tricycle, Tripod, Triceratops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48193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3229" y="997802"/>
            <a:ext cx="3082455" cy="308245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50359" y="90065"/>
            <a:ext cx="6772919" cy="677291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4000" y="3517873"/>
            <a:ext cx="2540000" cy="24003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43182" y="5302040"/>
            <a:ext cx="3700818" cy="132736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32875" y="-34205"/>
            <a:ext cx="2752018" cy="20640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Double-Complementary</a:t>
            </a:r>
            <a:endParaRPr lang="en-US" b="1" dirty="0"/>
          </a:p>
        </p:txBody>
      </p:sp>
      <p:pic>
        <p:nvPicPr>
          <p:cNvPr id="4" name="Picture 4" descr="E:\art work for vocab\double complementary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817748"/>
            <a:ext cx="7086600" cy="4561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21345" y="1417638"/>
            <a:ext cx="73320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A set of adjacent colors and their complementary colors (a total of 4)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9300" y="1701800"/>
            <a:ext cx="4584700" cy="1143000"/>
          </a:xfrm>
        </p:spPr>
        <p:txBody>
          <a:bodyPr>
            <a:normAutofit/>
          </a:bodyPr>
          <a:lstStyle/>
          <a:p>
            <a:r>
              <a:rPr lang="en-US" sz="5400" b="1" dirty="0" smtClean="0"/>
              <a:t>ANALOGOUS</a:t>
            </a:r>
            <a:endParaRPr lang="en-US" sz="54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406" y="187496"/>
            <a:ext cx="4647611" cy="261494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8804" y="2656860"/>
            <a:ext cx="4819596" cy="438255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65010" y="3068854"/>
            <a:ext cx="3045726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Several adjacent colors </a:t>
            </a:r>
          </a:p>
          <a:p>
            <a:pPr algn="ctr"/>
            <a:r>
              <a:rPr lang="en-US" sz="2400" dirty="0" smtClean="0"/>
              <a:t>(side-by-side)</a:t>
            </a:r>
          </a:p>
          <a:p>
            <a:pPr algn="ctr"/>
            <a:r>
              <a:rPr lang="en-US" sz="2400" dirty="0" smtClean="0"/>
              <a:t>On the color wheel</a:t>
            </a:r>
            <a:endParaRPr lang="en-US" sz="2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922" y="4451834"/>
            <a:ext cx="3302000" cy="24061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40934" y="293322"/>
            <a:ext cx="2142583" cy="16055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0186" y="3975524"/>
            <a:ext cx="2594113" cy="178705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1131" y="769057"/>
            <a:ext cx="2158330" cy="262069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9048"/>
            <a:ext cx="8229600" cy="1143000"/>
          </a:xfrm>
        </p:spPr>
        <p:txBody>
          <a:bodyPr/>
          <a:lstStyle/>
          <a:p>
            <a:r>
              <a:rPr lang="en-US" dirty="0" smtClean="0"/>
              <a:t>What’s the DIFFERENCE in Colors?</a:t>
            </a:r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rot="16200000" flipH="1">
            <a:off x="1857749" y="4044294"/>
            <a:ext cx="5440362" cy="11861"/>
          </a:xfrm>
          <a:prstGeom prst="line">
            <a:avLst/>
          </a:prstGeom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8630" y="3573657"/>
            <a:ext cx="3800834" cy="352633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24845" y="1417638"/>
            <a:ext cx="2816595" cy="255788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17116" y="93222"/>
            <a:ext cx="3734235" cy="373423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13477" y="5360713"/>
            <a:ext cx="1733612" cy="140969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9826586">
            <a:off x="6435482" y="3127598"/>
            <a:ext cx="3152079" cy="330733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07637" y="1254453"/>
            <a:ext cx="1225406" cy="133680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/>
          <a:srcRect t="38781" b="38676"/>
          <a:stretch>
            <a:fillRect/>
          </a:stretch>
        </p:blipFill>
        <p:spPr>
          <a:xfrm rot="4508890">
            <a:off x="3946718" y="3917955"/>
            <a:ext cx="3089915" cy="69657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1030786"/>
            <a:ext cx="2812375" cy="363669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56779" y="3067965"/>
            <a:ext cx="1008888" cy="110642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87120" y="3612213"/>
            <a:ext cx="3200174" cy="302149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884833" y="3384858"/>
            <a:ext cx="5899132" cy="35064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210" y="3880654"/>
            <a:ext cx="4712356" cy="25760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1008" y="1647087"/>
            <a:ext cx="3784600" cy="4089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rcRect b="20534"/>
          <a:stretch>
            <a:fillRect/>
          </a:stretch>
        </p:blipFill>
        <p:spPr>
          <a:xfrm>
            <a:off x="660216" y="234649"/>
            <a:ext cx="4436350" cy="286117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131349" y="3095824"/>
            <a:ext cx="116450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/>
              <a:t>VS.</a:t>
            </a:r>
            <a:endParaRPr lang="en-US" sz="6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G:\art work for vocab\great-ocean-roa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33362" y="3620534"/>
            <a:ext cx="5916804" cy="313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G:\art work for vocab\cool color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33362" y="58399"/>
            <a:ext cx="5916804" cy="3293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33573" y="1503719"/>
            <a:ext cx="26011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Warm Colors ADVANCE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484795" y="5022141"/>
            <a:ext cx="22247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Cool Colors RECEDE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3222"/>
            <a:ext cx="8229600" cy="1143000"/>
          </a:xfrm>
        </p:spPr>
        <p:txBody>
          <a:bodyPr/>
          <a:lstStyle/>
          <a:p>
            <a:r>
              <a:rPr lang="en-US" dirty="0" smtClean="0"/>
              <a:t>TONE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220185" y="945730"/>
            <a:ext cx="5069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general appearance of a color mixed with grey…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22" y="1390652"/>
            <a:ext cx="8748898" cy="22901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4432" y="3695923"/>
            <a:ext cx="2024556" cy="30392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4687" y="3650569"/>
            <a:ext cx="4162513" cy="312188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 rot="18745369">
            <a:off x="-458376" y="4959419"/>
            <a:ext cx="3496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Many of you already USE this term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8340"/>
            <a:ext cx="5974478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What does MONO Mean?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2646" y="3729237"/>
            <a:ext cx="5620386" cy="351274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930144" y="6017049"/>
            <a:ext cx="21814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MONOCLE</a:t>
            </a:r>
            <a:endParaRPr lang="en-US" sz="36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053" y="1037505"/>
            <a:ext cx="5964865" cy="400674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95731" y="1417638"/>
            <a:ext cx="32389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MONOCULTURE</a:t>
            </a:r>
            <a:endParaRPr lang="en-US" sz="3600" b="1" dirty="0">
              <a:solidFill>
                <a:schemeClr val="bg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1678" y="0"/>
            <a:ext cx="2733522" cy="39050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499" y="2350626"/>
            <a:ext cx="7391940" cy="280879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6813" y="5090115"/>
            <a:ext cx="2977356" cy="182363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338329" y="5159420"/>
            <a:ext cx="27540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MONOGRAM</a:t>
            </a:r>
            <a:endParaRPr lang="en-US" sz="3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 dirty="0" smtClean="0"/>
              <a:t>THEORY</a:t>
            </a:r>
            <a:endParaRPr lang="en-US" sz="5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547417" y="1251185"/>
            <a:ext cx="59139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A system of ideas used to explain something…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1800" y="1620517"/>
            <a:ext cx="4818868" cy="487394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7200" y="2350478"/>
            <a:ext cx="3528131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Color theory is formed from science and observation and is used to explain people’s reactions to color as well as a guide for color mixing. </a:t>
            </a:r>
          </a:p>
          <a:p>
            <a:endParaRPr lang="en-US" dirty="0" smtClean="0"/>
          </a:p>
          <a:p>
            <a:r>
              <a:rPr lang="en-US" dirty="0" smtClean="0"/>
              <a:t>The first recorded mention of color theory dates in the 1400s, followed by mention in the writings of both </a:t>
            </a:r>
            <a:r>
              <a:rPr lang="en-US" dirty="0" err="1" smtClean="0"/>
              <a:t>Da</a:t>
            </a:r>
            <a:r>
              <a:rPr lang="en-US" dirty="0" smtClean="0"/>
              <a:t> Vinci and Newton. </a:t>
            </a:r>
          </a:p>
          <a:p>
            <a:endParaRPr lang="en-US" dirty="0" smtClean="0"/>
          </a:p>
          <a:p>
            <a:r>
              <a:rPr lang="en-US" dirty="0" smtClean="0"/>
              <a:t>We are going to focus on theories that are applied to the color wheel (pictured to the right).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7868"/>
            <a:ext cx="463204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MONO-Chromatic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51360" y="945459"/>
            <a:ext cx="39934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Containing or using only ONE COLOR</a:t>
            </a:r>
            <a:endParaRPr 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5232" y="3830114"/>
            <a:ext cx="3001568" cy="27464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389" y="1421159"/>
            <a:ext cx="4271177" cy="31032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9166" y="241893"/>
            <a:ext cx="4411816" cy="347430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1936" y="4641372"/>
            <a:ext cx="1640352" cy="21129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75006" y="4641372"/>
            <a:ext cx="3181924" cy="21129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7868"/>
            <a:ext cx="8229600" cy="1143000"/>
          </a:xfrm>
        </p:spPr>
        <p:txBody>
          <a:bodyPr>
            <a:normAutofit/>
          </a:bodyPr>
          <a:lstStyle/>
          <a:p>
            <a:r>
              <a:rPr lang="en-US" sz="5400" b="1" dirty="0" smtClean="0"/>
              <a:t>VALUE</a:t>
            </a:r>
            <a:endParaRPr lang="en-US" sz="54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614" y="1102973"/>
            <a:ext cx="7638823" cy="575502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65634" y="5482229"/>
            <a:ext cx="54142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The lightness or darkness of a color. </a:t>
            </a:r>
          </a:p>
          <a:p>
            <a:pPr algn="ctr"/>
            <a:r>
              <a:rPr lang="en-US" dirty="0" smtClean="0"/>
              <a:t>Add white to create a </a:t>
            </a:r>
            <a:r>
              <a:rPr lang="en-US" b="1" dirty="0" smtClean="0"/>
              <a:t>TINT</a:t>
            </a:r>
            <a:r>
              <a:rPr lang="en-US" dirty="0" smtClean="0"/>
              <a:t>; add black to create a </a:t>
            </a:r>
            <a:r>
              <a:rPr lang="en-US" b="1" dirty="0" smtClean="0"/>
              <a:t>SHADE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GRADATION</a:t>
            </a:r>
            <a:endParaRPr lang="en-US" b="1" dirty="0"/>
          </a:p>
        </p:txBody>
      </p:sp>
      <p:pic>
        <p:nvPicPr>
          <p:cNvPr id="4" name="Picture 4" descr="G:\art work for vocab\6_Gradati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05026" y="1705287"/>
            <a:ext cx="6400800" cy="4830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284614" y="1217583"/>
            <a:ext cx="25581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A gradual color change </a:t>
            </a:r>
            <a:endParaRPr lang="en-US" sz="2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0864" y="22862"/>
            <a:ext cx="2213136" cy="16824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908" y="168203"/>
            <a:ext cx="2174235" cy="14494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616" y="-494980"/>
            <a:ext cx="7746214" cy="77462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7875" y="4445000"/>
            <a:ext cx="4000500" cy="2032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8556" y="1021895"/>
            <a:ext cx="3806324" cy="30902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26" y="3270652"/>
            <a:ext cx="5030725" cy="320634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26425" y="692811"/>
            <a:ext cx="397857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/>
              <a:t>T</a:t>
            </a:r>
            <a:r>
              <a:rPr lang="en-US" sz="4000" b="1" dirty="0" smtClean="0">
                <a:solidFill>
                  <a:srgbClr val="FF0000"/>
                </a:solidFill>
              </a:rPr>
              <a:t>I</a:t>
            </a:r>
            <a:r>
              <a:rPr lang="en-US" sz="4000" b="1" dirty="0" smtClean="0"/>
              <a:t>NT = L</a:t>
            </a:r>
            <a:r>
              <a:rPr lang="en-US" sz="4000" b="1" dirty="0" smtClean="0">
                <a:solidFill>
                  <a:srgbClr val="FF0000"/>
                </a:solidFill>
              </a:rPr>
              <a:t>I</a:t>
            </a:r>
            <a:r>
              <a:rPr lang="en-US" sz="4000" b="1" dirty="0" smtClean="0"/>
              <a:t>GHT</a:t>
            </a:r>
          </a:p>
          <a:p>
            <a:pPr algn="ctr"/>
            <a:endParaRPr lang="en-US" sz="4000" b="1" dirty="0" smtClean="0"/>
          </a:p>
          <a:p>
            <a:pPr algn="ctr"/>
            <a:r>
              <a:rPr lang="en-US" sz="4000" b="1" dirty="0" smtClean="0"/>
              <a:t>SH</a:t>
            </a:r>
            <a:r>
              <a:rPr lang="en-US" sz="4000" b="1" dirty="0" smtClean="0">
                <a:solidFill>
                  <a:srgbClr val="FF0000"/>
                </a:solidFill>
              </a:rPr>
              <a:t>A</a:t>
            </a:r>
            <a:r>
              <a:rPr lang="en-US" sz="4000" b="1" dirty="0" smtClean="0"/>
              <a:t>DE = D</a:t>
            </a:r>
            <a:r>
              <a:rPr lang="en-US" sz="4000" b="1" dirty="0" smtClean="0">
                <a:solidFill>
                  <a:srgbClr val="FF0000"/>
                </a:solidFill>
              </a:rPr>
              <a:t>A</a:t>
            </a:r>
            <a:r>
              <a:rPr lang="en-US" sz="4000" b="1" dirty="0" smtClean="0"/>
              <a:t>RK</a:t>
            </a:r>
            <a:endParaRPr lang="en-US" sz="4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972801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600" b="1" dirty="0" smtClean="0">
                <a:solidFill>
                  <a:schemeClr val="accent4">
                    <a:lumMod val="75000"/>
                  </a:schemeClr>
                </a:solidFill>
              </a:rPr>
              <a:t>PASTEL</a:t>
            </a:r>
            <a:endParaRPr lang="en-US" sz="66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78628" y="1285678"/>
            <a:ext cx="80081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604A7B"/>
                </a:solidFill>
              </a:rPr>
              <a:t>Another name for tinted colors: pink, pale blue, light purple…</a:t>
            </a:r>
            <a:endParaRPr lang="en-US" sz="2400" b="1" dirty="0">
              <a:solidFill>
                <a:srgbClr val="604A7B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6774" y="2168309"/>
            <a:ext cx="4057700" cy="4057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468" y="4879975"/>
            <a:ext cx="4185054" cy="1143000"/>
          </a:xfrm>
        </p:spPr>
        <p:txBody>
          <a:bodyPr/>
          <a:lstStyle/>
          <a:p>
            <a:r>
              <a:rPr lang="en-US" dirty="0" smtClean="0"/>
              <a:t>Neutral Colors</a:t>
            </a:r>
            <a:endParaRPr lang="en-US" dirty="0"/>
          </a:p>
        </p:txBody>
      </p:sp>
      <p:pic>
        <p:nvPicPr>
          <p:cNvPr id="4" name="Picture 4" descr="G:\art work for vocab\Black-white-and-grey-co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r="49150"/>
          <a:stretch>
            <a:fillRect/>
          </a:stretch>
        </p:blipFill>
        <p:spPr bwMode="auto">
          <a:xfrm>
            <a:off x="525541" y="567642"/>
            <a:ext cx="3423622" cy="2671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92684" y="487997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9522" y="348020"/>
            <a:ext cx="4727694" cy="567495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821" y="3443930"/>
            <a:ext cx="3791522" cy="14218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Autofit/>
          </a:bodyPr>
          <a:lstStyle/>
          <a:p>
            <a:r>
              <a:rPr lang="en-US" sz="9600" b="1" dirty="0" smtClean="0">
                <a:latin typeface="Stencil"/>
                <a:cs typeface="Stencil"/>
              </a:rPr>
              <a:t>INTENSITY</a:t>
            </a:r>
            <a:endParaRPr lang="en-US" sz="9600" b="1" dirty="0">
              <a:latin typeface="Stencil"/>
              <a:cs typeface="Stenci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1068" y="1748462"/>
            <a:ext cx="6490196" cy="486764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30588" y="1266683"/>
            <a:ext cx="66796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brightness or dullness of a color (increase by adding compliment)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20944"/>
            <a:ext cx="8229600" cy="1143000"/>
          </a:xfrm>
        </p:spPr>
        <p:txBody>
          <a:bodyPr/>
          <a:lstStyle/>
          <a:p>
            <a:r>
              <a:rPr lang="en-US" dirty="0" smtClean="0"/>
              <a:t>Our Next Project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20" y="803910"/>
            <a:ext cx="9103360" cy="60540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6834375" cy="68824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4000" y="0"/>
            <a:ext cx="2540000" cy="24511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4000" y="2431264"/>
            <a:ext cx="2540000" cy="24216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Color is simply the reflection of white light.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376535"/>
            <a:ext cx="6096000" cy="48641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3873" y="5035549"/>
            <a:ext cx="1672254" cy="169232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14116" y="6358538"/>
            <a:ext cx="38697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CC: Magic School Bus Makes a Rainbow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 l="16004" b="48265"/>
          <a:stretch>
            <a:fillRect/>
          </a:stretch>
        </p:blipFill>
        <p:spPr>
          <a:xfrm>
            <a:off x="1421308" y="0"/>
            <a:ext cx="7265492" cy="33562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8100" y="3704398"/>
            <a:ext cx="4025900" cy="20193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3356244"/>
            <a:ext cx="3673902" cy="34930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5400" b="1" dirty="0" smtClean="0"/>
              <a:t>EXIT SLIP</a:t>
            </a:r>
            <a:endParaRPr lang="en-US" sz="54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8166" y="1071243"/>
            <a:ext cx="5740744" cy="383167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31154" y="4915655"/>
            <a:ext cx="5942652" cy="15542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en-US" sz="2000" dirty="0" smtClean="0"/>
              <a:t>What HUES are used in this photo?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en-US" sz="2000" dirty="0" smtClean="0"/>
              <a:t>How are those colors related on the COLOR WHEEL?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en-US" sz="2000" dirty="0" smtClean="0"/>
              <a:t>What is the overall saturation of this photo?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en-US" sz="2000" dirty="0" smtClean="0"/>
              <a:t>Any QUESTIONS on color?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0596" y="145990"/>
            <a:ext cx="5586403" cy="273113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18982"/>
            <a:ext cx="4571999" cy="1649716"/>
          </a:xfrm>
        </p:spPr>
        <p:txBody>
          <a:bodyPr>
            <a:normAutofit fontScale="90000"/>
          </a:bodyPr>
          <a:lstStyle/>
          <a:p>
            <a:r>
              <a:rPr lang="en-US" sz="2400" dirty="0" smtClean="0"/>
              <a:t>Your eye is like the lens of a camera.</a:t>
            </a:r>
            <a:br>
              <a:rPr lang="en-US" sz="2400" dirty="0" smtClean="0"/>
            </a:br>
            <a:r>
              <a:rPr lang="en-US" sz="2400" dirty="0" smtClean="0"/>
              <a:t>It absorbs and captures LIGHT and transfers that information to the brain.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rcRect b="13712"/>
          <a:stretch>
            <a:fillRect/>
          </a:stretch>
        </p:blipFill>
        <p:spPr>
          <a:xfrm>
            <a:off x="4572000" y="2995643"/>
            <a:ext cx="4445000" cy="383548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5980" y="1430734"/>
            <a:ext cx="4114800" cy="5601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Color Theory states that light is originally made up of 6 Basic colors:</a:t>
            </a:r>
          </a:p>
          <a:p>
            <a:endParaRPr lang="en-US" sz="2000" dirty="0" smtClean="0"/>
          </a:p>
          <a:p>
            <a:pPr lvl="1">
              <a:buFont typeface="Arial"/>
              <a:buChar char="•"/>
            </a:pPr>
            <a:r>
              <a:rPr lang="en-US" sz="2000" dirty="0" smtClean="0"/>
              <a:t> Red</a:t>
            </a:r>
          </a:p>
          <a:p>
            <a:pPr lvl="1">
              <a:buFont typeface="Arial"/>
              <a:buChar char="•"/>
            </a:pPr>
            <a:r>
              <a:rPr lang="en-US" sz="2000" dirty="0" smtClean="0"/>
              <a:t> Orange</a:t>
            </a:r>
          </a:p>
          <a:p>
            <a:pPr lvl="1">
              <a:buFont typeface="Arial"/>
              <a:buChar char="•"/>
            </a:pPr>
            <a:r>
              <a:rPr lang="en-US" sz="2000" dirty="0" smtClean="0"/>
              <a:t> Yellow</a:t>
            </a:r>
          </a:p>
          <a:p>
            <a:pPr lvl="1">
              <a:buFont typeface="Arial"/>
              <a:buChar char="•"/>
            </a:pPr>
            <a:r>
              <a:rPr lang="en-US" sz="2000" dirty="0" smtClean="0"/>
              <a:t> Green</a:t>
            </a:r>
          </a:p>
          <a:p>
            <a:pPr lvl="1">
              <a:buFont typeface="Arial"/>
              <a:buChar char="•"/>
            </a:pPr>
            <a:r>
              <a:rPr lang="en-US" sz="2000" dirty="0" smtClean="0"/>
              <a:t> Blue </a:t>
            </a:r>
          </a:p>
          <a:p>
            <a:pPr lvl="1">
              <a:buFont typeface="Arial"/>
              <a:buChar char="•"/>
            </a:pPr>
            <a:r>
              <a:rPr lang="en-US" sz="2000" dirty="0" smtClean="0"/>
              <a:t> Violet</a:t>
            </a:r>
          </a:p>
          <a:p>
            <a:endParaRPr lang="en-US" altLang="en-US" sz="2000" dirty="0" smtClean="0"/>
          </a:p>
          <a:p>
            <a:r>
              <a:rPr lang="en-US" altLang="en-US" sz="2000" dirty="0" smtClean="0"/>
              <a:t>Color is the reflection of artificial or natural light. When the light strikes the surface of an object, it is either absorbed or reflected depending on the chemical make-up of the surface of the object. Reflected color is the color you see. </a:t>
            </a:r>
          </a:p>
          <a:p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16" y="0"/>
            <a:ext cx="8229600" cy="1143000"/>
          </a:xfrm>
        </p:spPr>
        <p:txBody>
          <a:bodyPr/>
          <a:lstStyle/>
          <a:p>
            <a:r>
              <a:rPr lang="en-US" dirty="0" smtClean="0"/>
              <a:t>The </a:t>
            </a:r>
            <a:r>
              <a:rPr lang="en-US" b="1" dirty="0" smtClean="0"/>
              <a:t>COLOR WHEEL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20" y="1850223"/>
            <a:ext cx="4572000" cy="45850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rcRect l="3681" t="9751" r="6128"/>
          <a:stretch>
            <a:fillRect/>
          </a:stretch>
        </p:blipFill>
        <p:spPr>
          <a:xfrm>
            <a:off x="4587116" y="1704880"/>
            <a:ext cx="4281124" cy="475368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58156" y="1057466"/>
            <a:ext cx="53184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An organization of colors around a circle </a:t>
            </a:r>
          </a:p>
          <a:p>
            <a:pPr algn="ctr"/>
            <a:r>
              <a:rPr lang="en-US" sz="2000" dirty="0" smtClean="0"/>
              <a:t>that shows the relationship between those colors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7253" y="269353"/>
            <a:ext cx="6437467" cy="643746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120" y="4019447"/>
            <a:ext cx="3462548" cy="248841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6200000">
            <a:off x="5426458" y="3153570"/>
            <a:ext cx="6429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This color wheel includes all of the hues as well as tints and shades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22667" y="123253"/>
            <a:ext cx="3669131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smtClean="0"/>
              <a:t>OUR </a:t>
            </a:r>
          </a:p>
          <a:p>
            <a:r>
              <a:rPr lang="en-US" sz="5400" dirty="0" smtClean="0"/>
              <a:t>Color Wheel</a:t>
            </a:r>
            <a:endParaRPr lang="en-US" sz="5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sz="5400" b="1" dirty="0" smtClean="0"/>
              <a:t>HUE</a:t>
            </a:r>
            <a:endParaRPr lang="en-US" sz="54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632" y="1607428"/>
            <a:ext cx="6350000" cy="46101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3632" y="4380085"/>
            <a:ext cx="2336800" cy="160385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94836" y="1070005"/>
            <a:ext cx="31598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The specific NAME of a color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4166" y="1"/>
            <a:ext cx="9409125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646" y="1094472"/>
            <a:ext cx="91358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atin typeface="Bauhaus 93"/>
                <a:cs typeface="Bauhaus 93"/>
              </a:rPr>
              <a:t>WHAT IS THIS GROUPING OF COLORS CALLED</a:t>
            </a:r>
            <a:endParaRPr lang="en-US" sz="3600" b="1" dirty="0">
              <a:latin typeface="Bauhaus 93"/>
              <a:cs typeface="Bauhaus 93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07909" y="1468679"/>
            <a:ext cx="2205076" cy="5324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0" b="1" dirty="0" smtClean="0"/>
              <a:t>?</a:t>
            </a:r>
            <a:endParaRPr lang="en-US" sz="34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013" y="199048"/>
            <a:ext cx="3657600" cy="3200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450290" y="6263080"/>
            <a:ext cx="2236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3"/>
              </a:rPr>
              <a:t>OK GO Primary Colors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838925" y="525573"/>
            <a:ext cx="522272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/>
              <a:t>PRIMARY COLORS </a:t>
            </a:r>
          </a:p>
          <a:p>
            <a:pPr algn="ctr"/>
            <a:r>
              <a:rPr lang="en-US" sz="2000" dirty="0" smtClean="0"/>
              <a:t>A set of 3 colors used to create the rainbow</a:t>
            </a:r>
          </a:p>
          <a:p>
            <a:pPr algn="ctr"/>
            <a:endParaRPr lang="en-US" sz="2000" dirty="0" smtClean="0"/>
          </a:p>
          <a:p>
            <a:pPr algn="ctr"/>
            <a:r>
              <a:rPr lang="en-US" sz="2000" dirty="0" smtClean="0"/>
              <a:t>Notice their ARRANGEMENT on the Color Wheel</a:t>
            </a:r>
            <a:endParaRPr lang="en-US" sz="2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0289" y="2161727"/>
            <a:ext cx="4336511" cy="40131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8502" y="3442469"/>
            <a:ext cx="3189943" cy="31899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300</TotalTime>
  <Words>493</Words>
  <Application>Microsoft Macintosh PowerPoint</Application>
  <PresentationFormat>On-screen Show (4:3)</PresentationFormat>
  <Paragraphs>82</Paragraphs>
  <Slides>31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Office Theme</vt:lpstr>
      <vt:lpstr>Newton’s Theory of Gravity?</vt:lpstr>
      <vt:lpstr>THEORY</vt:lpstr>
      <vt:lpstr>Color is simply the reflection of white light.</vt:lpstr>
      <vt:lpstr>Your eye is like the lens of a camera. It absorbs and captures LIGHT and transfers that information to the brain.</vt:lpstr>
      <vt:lpstr>The COLOR WHEEL</vt:lpstr>
      <vt:lpstr>Slide 6</vt:lpstr>
      <vt:lpstr>HUE</vt:lpstr>
      <vt:lpstr>Slide 8</vt:lpstr>
      <vt:lpstr>Slide 9</vt:lpstr>
      <vt:lpstr>TRIADIC</vt:lpstr>
      <vt:lpstr>Slide 11</vt:lpstr>
      <vt:lpstr>Slide 12</vt:lpstr>
      <vt:lpstr>Double-Complementary</vt:lpstr>
      <vt:lpstr>ANALOGOUS</vt:lpstr>
      <vt:lpstr>What’s the DIFFERENCE in Colors?</vt:lpstr>
      <vt:lpstr>Slide 16</vt:lpstr>
      <vt:lpstr>Slide 17</vt:lpstr>
      <vt:lpstr>TONE</vt:lpstr>
      <vt:lpstr>What does MONO Mean?</vt:lpstr>
      <vt:lpstr>MONO-Chromatic</vt:lpstr>
      <vt:lpstr>VALUE</vt:lpstr>
      <vt:lpstr>GRADATION</vt:lpstr>
      <vt:lpstr>Slide 23</vt:lpstr>
      <vt:lpstr>Slide 24</vt:lpstr>
      <vt:lpstr>PASTEL</vt:lpstr>
      <vt:lpstr>Neutral Colors</vt:lpstr>
      <vt:lpstr>INTENSITY</vt:lpstr>
      <vt:lpstr>Our Next Project</vt:lpstr>
      <vt:lpstr>Slide 29</vt:lpstr>
      <vt:lpstr>Slide 30</vt:lpstr>
      <vt:lpstr>EXIT SLIP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Newton’s Theory of Gravity?</dc:title>
  <dc:creator>vjhkf dfgh</dc:creator>
  <cp:lastModifiedBy>vjhkf dfgh</cp:lastModifiedBy>
  <cp:revision>7</cp:revision>
  <dcterms:created xsi:type="dcterms:W3CDTF">2015-01-05T22:03:21Z</dcterms:created>
  <dcterms:modified xsi:type="dcterms:W3CDTF">2015-01-06T03:04:08Z</dcterms:modified>
</cp:coreProperties>
</file>