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73" r:id="rId3"/>
    <p:sldId id="274" r:id="rId4"/>
    <p:sldId id="275" r:id="rId5"/>
    <p:sldId id="276" r:id="rId6"/>
    <p:sldId id="277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58" r:id="rId18"/>
    <p:sldId id="259" r:id="rId19"/>
    <p:sldId id="261" r:id="rId20"/>
    <p:sldId id="262" r:id="rId21"/>
    <p:sldId id="260" r:id="rId22"/>
    <p:sldId id="278" r:id="rId23"/>
    <p:sldId id="279" r:id="rId24"/>
    <p:sldId id="280" r:id="rId25"/>
    <p:sldId id="281" r:id="rId26"/>
    <p:sldId id="282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0" d="100"/>
          <a:sy n="110" d="100"/>
        </p:scale>
        <p:origin x="165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B85FF-89A0-B24E-8DCF-1F97AF302596}" type="datetimeFigureOut">
              <a:rPr lang="en-US" smtClean="0"/>
              <a:t>12/5/2014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EAB2-12E7-9B4C-B83C-17633257C4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B85FF-89A0-B24E-8DCF-1F97AF302596}" type="datetimeFigureOut">
              <a:rPr lang="en-US" smtClean="0"/>
              <a:t>12/5/2014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EAB2-12E7-9B4C-B83C-17633257C4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B85FF-89A0-B24E-8DCF-1F97AF302596}" type="datetimeFigureOut">
              <a:rPr lang="en-US" smtClean="0"/>
              <a:t>12/5/2014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EAB2-12E7-9B4C-B83C-17633257C4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B85FF-89A0-B24E-8DCF-1F97AF302596}" type="datetimeFigureOut">
              <a:rPr lang="en-US" smtClean="0"/>
              <a:t>12/5/2014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EAB2-12E7-9B4C-B83C-17633257C4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B85FF-89A0-B24E-8DCF-1F97AF302596}" type="datetimeFigureOut">
              <a:rPr lang="en-US" smtClean="0"/>
              <a:t>12/5/2014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EAB2-12E7-9B4C-B83C-17633257C4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B85FF-89A0-B24E-8DCF-1F97AF302596}" type="datetimeFigureOut">
              <a:rPr lang="en-US" smtClean="0"/>
              <a:t>12/5/2014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EAB2-12E7-9B4C-B83C-17633257C4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B85FF-89A0-B24E-8DCF-1F97AF302596}" type="datetimeFigureOut">
              <a:rPr lang="en-US" smtClean="0"/>
              <a:t>12/5/2014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EAB2-12E7-9B4C-B83C-17633257C4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B85FF-89A0-B24E-8DCF-1F97AF302596}" type="datetimeFigureOut">
              <a:rPr lang="en-US" smtClean="0"/>
              <a:t>12/5/2014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EAB2-12E7-9B4C-B83C-17633257C4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B85FF-89A0-B24E-8DCF-1F97AF302596}" type="datetimeFigureOut">
              <a:rPr lang="en-US" smtClean="0"/>
              <a:t>12/5/2014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EAB2-12E7-9B4C-B83C-17633257C4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B85FF-89A0-B24E-8DCF-1F97AF302596}" type="datetimeFigureOut">
              <a:rPr lang="en-US" smtClean="0"/>
              <a:t>12/5/2014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EAB2-12E7-9B4C-B83C-17633257C4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B85FF-89A0-B24E-8DCF-1F97AF302596}" type="datetimeFigureOut">
              <a:rPr lang="en-US" smtClean="0"/>
              <a:t>12/5/2014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EAB2-12E7-9B4C-B83C-17633257C4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B85FF-89A0-B24E-8DCF-1F97AF302596}" type="datetimeFigureOut">
              <a:rPr lang="en-US" smtClean="0"/>
              <a:t>12/5/2014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D0EAB2-12E7-9B4C-B83C-17633257C41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vimeo.com/33091687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i="1" dirty="0" smtClean="0">
                <a:solidFill>
                  <a:srgbClr val="FF0000"/>
                </a:solidFill>
                <a:latin typeface="Marker Felt"/>
                <a:cs typeface="Marker Felt"/>
              </a:rPr>
              <a:t>MOVEMENTS IN ART</a:t>
            </a:r>
            <a:endParaRPr lang="en-US" sz="5400" i="1" dirty="0">
              <a:solidFill>
                <a:srgbClr val="FF0000"/>
              </a:solidFill>
              <a:latin typeface="Marker Felt"/>
              <a:cs typeface="Marker Fe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1417638"/>
            <a:ext cx="8890000" cy="5029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67828" y="1048306"/>
            <a:ext cx="278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  <a:latin typeface="Marker Felt"/>
                <a:cs typeface="Marker Felt"/>
              </a:rPr>
              <a:t>Also known as the “ISMS”</a:t>
            </a:r>
            <a:endParaRPr lang="en-US" dirty="0">
              <a:solidFill>
                <a:srgbClr val="FF6600"/>
              </a:solidFill>
              <a:latin typeface="Marker Felt"/>
              <a:cs typeface="Marker Fe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208733" cy="1143000"/>
          </a:xfrm>
        </p:spPr>
        <p:txBody>
          <a:bodyPr/>
          <a:lstStyle/>
          <a:p>
            <a:r>
              <a:rPr lang="en-US" b="1" dirty="0" smtClean="0">
                <a:latin typeface="Handwriting - Dakota"/>
                <a:cs typeface="Handwriting - Dakota"/>
              </a:rPr>
              <a:t>Impressionism</a:t>
            </a:r>
            <a:endParaRPr lang="en-US" b="1" dirty="0">
              <a:latin typeface="Handwriting - Dakota"/>
              <a:cs typeface="Handwriting - Dakot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02" y="1706238"/>
            <a:ext cx="5384696" cy="455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09489" y="2060222"/>
            <a:ext cx="3608680" cy="3493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1900" dirty="0" smtClean="0"/>
              <a:t> Rebelling against the “Academy”</a:t>
            </a:r>
          </a:p>
          <a:p>
            <a:pPr lvl="1">
              <a:spcAft>
                <a:spcPts val="1200"/>
              </a:spcAft>
              <a:buFont typeface="Arial"/>
              <a:buChar char="•"/>
            </a:pPr>
            <a:r>
              <a:rPr lang="en-US" sz="1900" dirty="0" smtClean="0"/>
              <a:t> Did not appreciate realism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1900" dirty="0" smtClean="0"/>
              <a:t> Large/Loose brush strokes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1900" dirty="0" smtClean="0"/>
              <a:t> Color mixing on canvas not pallet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1900" dirty="0" smtClean="0"/>
              <a:t> Capture of light &amp; movement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1900" dirty="0" smtClean="0"/>
              <a:t> Want to depict a moment in time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1900" dirty="0" smtClean="0"/>
              <a:t> Everyday scenes vs. Idealized </a:t>
            </a:r>
          </a:p>
          <a:p>
            <a:pPr>
              <a:buFont typeface="Arial"/>
              <a:buChar char="•"/>
            </a:pP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1478"/>
            <a:ext cx="8229600" cy="1143000"/>
          </a:xfrm>
        </p:spPr>
        <p:txBody>
          <a:bodyPr/>
          <a:lstStyle/>
          <a:p>
            <a:r>
              <a:rPr lang="en-US" dirty="0" smtClean="0"/>
              <a:t>Examples of how it can be applied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90" y="1361194"/>
            <a:ext cx="3817937" cy="53451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8458" y="3506563"/>
            <a:ext cx="4763679" cy="31853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1056" y="1149062"/>
            <a:ext cx="3298262" cy="261222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63062" y="-158262"/>
            <a:ext cx="4638151" cy="1569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 your journal…</a:t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3111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Critique the </a:t>
            </a:r>
            <a:r>
              <a:rPr kumimoji="0" lang="en-US" sz="3111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Painting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112" y="1219621"/>
            <a:ext cx="6689791" cy="52376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05857" y="6457299"/>
            <a:ext cx="360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Georges Seurat, </a:t>
            </a:r>
            <a:r>
              <a:rPr lang="en-US" i="1" dirty="0" smtClean="0"/>
              <a:t>Port en </a:t>
            </a:r>
            <a:r>
              <a:rPr lang="en-US" i="1" dirty="0" err="1" smtClean="0"/>
              <a:t>Bessin</a:t>
            </a:r>
            <a:r>
              <a:rPr lang="en-US" dirty="0" smtClean="0"/>
              <a:t>, 1888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139" y="465271"/>
            <a:ext cx="7490738" cy="50038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5527" y="3450359"/>
            <a:ext cx="1982699" cy="32164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9644" y="5945284"/>
            <a:ext cx="5815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George Seurat, </a:t>
            </a:r>
            <a:r>
              <a:rPr lang="en-US" i="1" dirty="0" smtClean="0"/>
              <a:t>Sunday in the Park on La Grand </a:t>
            </a:r>
            <a:r>
              <a:rPr lang="en-US" i="1" dirty="0" err="1" smtClean="0"/>
              <a:t>Jette</a:t>
            </a:r>
            <a:r>
              <a:rPr lang="en-US" dirty="0" smtClean="0"/>
              <a:t>, 1884-6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42043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Any Similarities?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5556" y="1417638"/>
            <a:ext cx="3414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Think about the elements:</a:t>
            </a:r>
          </a:p>
          <a:p>
            <a:r>
              <a:rPr lang="en-US" dirty="0" smtClean="0"/>
              <a:t>Line, Shape, Color, Texture, etc.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29" y="2483553"/>
            <a:ext cx="4494745" cy="37486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3644" y="6321778"/>
            <a:ext cx="411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Paul Signac, </a:t>
            </a:r>
            <a:r>
              <a:rPr lang="en-US" i="1" dirty="0" smtClean="0"/>
              <a:t>Antibes Thunderstorms</a:t>
            </a:r>
            <a:r>
              <a:rPr lang="en-US" dirty="0" smtClean="0"/>
              <a:t>, 1919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 t="4990"/>
          <a:stretch>
            <a:fillRect/>
          </a:stretch>
        </p:blipFill>
        <p:spPr>
          <a:xfrm>
            <a:off x="4319248" y="1629303"/>
            <a:ext cx="4688168" cy="35918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88573" y="5375112"/>
            <a:ext cx="4295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Paul Signac, </a:t>
            </a:r>
            <a:r>
              <a:rPr lang="en-US" i="1" dirty="0" smtClean="0"/>
              <a:t>The Papal Palace Avignon</a:t>
            </a:r>
            <a:r>
              <a:rPr lang="en-US" dirty="0" smtClean="0"/>
              <a:t>, 1900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306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latin typeface="Monaco"/>
                <a:cs typeface="Monaco"/>
              </a:rPr>
              <a:t>Pointillism</a:t>
            </a:r>
            <a:endParaRPr lang="en-US" sz="4800" b="1" dirty="0">
              <a:latin typeface="Monaco"/>
              <a:cs typeface="Monaco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2908" y="2102558"/>
            <a:ext cx="5296282" cy="40038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1" y="1220084"/>
            <a:ext cx="822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Truly concerned with color theory: the thought is that small dots of pure color when viewed from a distance become combined/altered automatically by the eye. It is not spontaneous like impressionism but measured and technical.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33777" y="6362890"/>
            <a:ext cx="772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Sometimes people consider stippling in B &amp; W a version of pointillism technically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3688" y="5993558"/>
            <a:ext cx="1796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Making of a Hero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82" y="-112888"/>
            <a:ext cx="8229600" cy="1143000"/>
          </a:xfrm>
        </p:spPr>
        <p:txBody>
          <a:bodyPr/>
          <a:lstStyle/>
          <a:p>
            <a:r>
              <a:rPr lang="en-US" dirty="0" smtClean="0"/>
              <a:t>Examples of how it can be applied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718" y="3422442"/>
            <a:ext cx="5287334" cy="34778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182" y="4726642"/>
            <a:ext cx="2616425" cy="21454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477" y="945446"/>
            <a:ext cx="3239358" cy="38224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0947" y="945446"/>
            <a:ext cx="3323498" cy="249262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5849" y="274638"/>
            <a:ext cx="4638151" cy="1569784"/>
          </a:xfrm>
        </p:spPr>
        <p:txBody>
          <a:bodyPr>
            <a:normAutofit/>
          </a:bodyPr>
          <a:lstStyle/>
          <a:p>
            <a:r>
              <a:rPr lang="en-US" dirty="0" smtClean="0"/>
              <a:t>In your journal…</a:t>
            </a:r>
            <a:br>
              <a:rPr lang="en-US" dirty="0" smtClean="0"/>
            </a:br>
            <a:r>
              <a:rPr lang="en-US" sz="3111" dirty="0" smtClean="0"/>
              <a:t>Critique the </a:t>
            </a:r>
            <a:r>
              <a:rPr lang="en-US" sz="3111" dirty="0" smtClean="0"/>
              <a:t>Painting</a:t>
            </a:r>
            <a:endParaRPr lang="en-US" sz="311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90" y="274639"/>
            <a:ext cx="4527504" cy="63189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89698" y="6258941"/>
            <a:ext cx="3715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Pablo Picasso, </a:t>
            </a:r>
            <a:r>
              <a:rPr lang="en-US" i="1" dirty="0" smtClean="0"/>
              <a:t>The Guitar Player, </a:t>
            </a:r>
            <a:r>
              <a:rPr lang="en-US" dirty="0" smtClean="0"/>
              <a:t>1910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0066" y="274638"/>
            <a:ext cx="4146734" cy="1143000"/>
          </a:xfrm>
        </p:spPr>
        <p:txBody>
          <a:bodyPr>
            <a:normAutofit/>
          </a:bodyPr>
          <a:lstStyle/>
          <a:p>
            <a:endParaRPr lang="en-US" sz="311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"/>
            <a:ext cx="4661334" cy="68579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56021" y="6455478"/>
            <a:ext cx="3683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Pablo Picasso, </a:t>
            </a:r>
            <a:r>
              <a:rPr lang="en-US" i="1" dirty="0" smtClean="0"/>
              <a:t>The Accordionist, </a:t>
            </a:r>
            <a:r>
              <a:rPr lang="en-US" dirty="0" smtClean="0"/>
              <a:t>1911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204374" cy="1143000"/>
          </a:xfrm>
        </p:spPr>
        <p:txBody>
          <a:bodyPr/>
          <a:lstStyle/>
          <a:p>
            <a:r>
              <a:rPr lang="en-US" dirty="0" smtClean="0"/>
              <a:t>Any Similarities?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16" y="2430111"/>
            <a:ext cx="4468958" cy="37650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6195208"/>
            <a:ext cx="2796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Pablo Picasso, </a:t>
            </a:r>
            <a:r>
              <a:rPr lang="en-US" i="1" dirty="0" smtClean="0"/>
              <a:t>Factory</a:t>
            </a:r>
            <a:r>
              <a:rPr lang="en-US" dirty="0" smtClean="0"/>
              <a:t>, 1909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1574" y="274638"/>
            <a:ext cx="4064000" cy="49911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61574" y="5333852"/>
            <a:ext cx="4339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Georges </a:t>
            </a:r>
            <a:r>
              <a:rPr lang="en-US" dirty="0" err="1" smtClean="0"/>
              <a:t>Braques</a:t>
            </a:r>
            <a:r>
              <a:rPr lang="en-US" dirty="0" smtClean="0"/>
              <a:t>, </a:t>
            </a:r>
            <a:r>
              <a:rPr lang="en-US" i="1" dirty="0" smtClean="0"/>
              <a:t>Viaduct at </a:t>
            </a:r>
            <a:r>
              <a:rPr lang="en-US" i="1" dirty="0" err="1" smtClean="0"/>
              <a:t>L’Estaque</a:t>
            </a:r>
            <a:r>
              <a:rPr lang="en-US" i="1" dirty="0" smtClean="0"/>
              <a:t>, </a:t>
            </a:r>
            <a:r>
              <a:rPr lang="en-US" dirty="0" smtClean="0"/>
              <a:t>1908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05556" y="1417638"/>
            <a:ext cx="3414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Think about the elements:</a:t>
            </a:r>
          </a:p>
          <a:p>
            <a:r>
              <a:rPr lang="en-US" dirty="0" smtClean="0"/>
              <a:t>Line, Shape, Color, Texture, etc.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63062" y="-158262"/>
            <a:ext cx="4638151" cy="1569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 your journal…</a:t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3111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Critique the </a:t>
            </a:r>
            <a:r>
              <a:rPr kumimoji="0" lang="en-US" sz="3111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Painting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062" y="1411522"/>
            <a:ext cx="6046611" cy="52691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09673" y="5715049"/>
            <a:ext cx="27529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Gustave</a:t>
            </a:r>
            <a:r>
              <a:rPr lang="en-US" dirty="0" smtClean="0"/>
              <a:t> Courbet,</a:t>
            </a:r>
          </a:p>
          <a:p>
            <a:r>
              <a:rPr lang="en-US" i="1" dirty="0" smtClean="0"/>
              <a:t>Bonjour Monsieur Courbet,</a:t>
            </a:r>
          </a:p>
          <a:p>
            <a:r>
              <a:rPr lang="en-US" dirty="0" smtClean="0"/>
              <a:t>1854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0645" y="189972"/>
            <a:ext cx="3945467" cy="11430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Lithos Pro Regular"/>
                <a:cs typeface="Lithos Pro Regular"/>
              </a:rPr>
              <a:t>Cubism</a:t>
            </a:r>
            <a:endParaRPr lang="en-US" sz="5400" dirty="0">
              <a:latin typeface="Lithos Pro Regular"/>
              <a:cs typeface="Lithos Pro Regular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99" y="1332972"/>
            <a:ext cx="4385113" cy="53274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58867" y="1770413"/>
            <a:ext cx="430388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1900" dirty="0" smtClean="0"/>
              <a:t> First form of Abstract Art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1900" dirty="0" smtClean="0"/>
              <a:t> Challenged the idea of Perspective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1900" dirty="0" smtClean="0"/>
              <a:t> They did not like the idea of only 1 	viewpoint &amp; found it restrictive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1900" dirty="0" smtClean="0"/>
              <a:t> Used relativity: Fusing memories and 	observation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1900" dirty="0" smtClean="0"/>
              <a:t> Subject: Real people, places or things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1900" dirty="0" smtClean="0"/>
              <a:t> Color and Form were alterable 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1900" dirty="0" smtClean="0"/>
              <a:t> Hard Lines drawn throughout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1900" dirty="0" smtClean="0"/>
              <a:t> Influenced by African Masks</a:t>
            </a:r>
            <a:endParaRPr lang="en-US" sz="19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how it can be applied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772" y="1445860"/>
            <a:ext cx="4105474" cy="50636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9989" y="1260714"/>
            <a:ext cx="2430897" cy="30629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2135" y="4309533"/>
            <a:ext cx="4318750" cy="24287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0113" y="1260714"/>
            <a:ext cx="2808111" cy="306293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794469" y="274638"/>
            <a:ext cx="4638151" cy="1569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 your journal…</a:t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3111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Critique the </a:t>
            </a:r>
            <a:r>
              <a:rPr kumimoji="0" lang="en-US" sz="3111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Painting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204"/>
            <a:ext cx="5152603" cy="65727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68425" y="5599059"/>
            <a:ext cx="31766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Roy Lichtenstein, </a:t>
            </a:r>
            <a:br>
              <a:rPr lang="en-US" dirty="0" smtClean="0"/>
            </a:br>
            <a:r>
              <a:rPr lang="en-US" i="1" dirty="0" smtClean="0"/>
              <a:t>The Melody Haunts My Reverie</a:t>
            </a:r>
            <a:r>
              <a:rPr lang="en-US" dirty="0" smtClean="0"/>
              <a:t>,</a:t>
            </a:r>
          </a:p>
          <a:p>
            <a:r>
              <a:rPr lang="en-US" dirty="0" smtClean="0"/>
              <a:t>1965 </a:t>
            </a:r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890" y="169331"/>
            <a:ext cx="6166556" cy="62067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09890" y="6377001"/>
            <a:ext cx="376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Andy Warhol, </a:t>
            </a:r>
            <a:r>
              <a:rPr lang="en-US" i="1" dirty="0" smtClean="0"/>
              <a:t>Marilyn </a:t>
            </a:r>
            <a:r>
              <a:rPr lang="en-US" i="1" dirty="0" err="1" smtClean="0"/>
              <a:t>Quadtych</a:t>
            </a:r>
            <a:r>
              <a:rPr lang="en-US" i="1" dirty="0" smtClean="0"/>
              <a:t>, </a:t>
            </a:r>
            <a:r>
              <a:rPr lang="en-US" dirty="0" smtClean="0"/>
              <a:t>1962</a:t>
            </a:r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42043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Any Similarities?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5556" y="1417638"/>
            <a:ext cx="3414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Think about the elements:</a:t>
            </a:r>
          </a:p>
          <a:p>
            <a:r>
              <a:rPr lang="en-US" dirty="0" smtClean="0"/>
              <a:t>Line, Shape, Color, Texture, etc.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637" y="2363101"/>
            <a:ext cx="4698419" cy="39775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2637" y="6430948"/>
            <a:ext cx="2967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Roy Lichtenstein, </a:t>
            </a:r>
            <a:r>
              <a:rPr lang="en-US" i="1" dirty="0" err="1" smtClean="0"/>
              <a:t>Blam</a:t>
            </a:r>
            <a:r>
              <a:rPr lang="en-US" dirty="0" smtClean="0"/>
              <a:t>, 1960s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8704" y="548808"/>
            <a:ext cx="3304475" cy="49955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66387" y="5699968"/>
            <a:ext cx="3627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Andy Warhol, </a:t>
            </a:r>
            <a:r>
              <a:rPr lang="en-US" i="1" dirty="0" smtClean="0"/>
              <a:t>Campbell’s Soup</a:t>
            </a:r>
            <a:r>
              <a:rPr lang="en-US" dirty="0" smtClean="0"/>
              <a:t>, 1968</a:t>
            </a:r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2107" y="274638"/>
            <a:ext cx="3465689" cy="1143000"/>
          </a:xfrm>
        </p:spPr>
        <p:txBody>
          <a:bodyPr>
            <a:normAutofit/>
          </a:bodyPr>
          <a:lstStyle/>
          <a:p>
            <a:r>
              <a:rPr lang="en-US" sz="6000" dirty="0" smtClean="0">
                <a:latin typeface="Cooper Black"/>
                <a:cs typeface="Cooper Black"/>
              </a:rPr>
              <a:t>POP Art</a:t>
            </a:r>
            <a:endParaRPr lang="en-US" sz="6000" dirty="0">
              <a:latin typeface="Cooper Black"/>
              <a:cs typeface="Cooper Black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72666" y="1399778"/>
            <a:ext cx="33951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Challenged the traditional subject matter of art by introducing images from popular media, advertisement and news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6781"/>
            <a:ext cx="5672667" cy="5672667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188"/>
            <a:ext cx="8229600" cy="1143000"/>
          </a:xfrm>
        </p:spPr>
        <p:txBody>
          <a:bodyPr/>
          <a:lstStyle/>
          <a:p>
            <a:r>
              <a:rPr lang="en-US" dirty="0" smtClean="0"/>
              <a:t>Examples of how it can be applied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546" y="3721216"/>
            <a:ext cx="2891330" cy="28913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546" y="983106"/>
            <a:ext cx="2884232" cy="29130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3488" y="2312473"/>
            <a:ext cx="3039898" cy="43000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7074" y="983106"/>
            <a:ext cx="2997200" cy="3733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089" y="274638"/>
            <a:ext cx="8423778" cy="57419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6349332"/>
            <a:ext cx="4910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Annibale</a:t>
            </a:r>
            <a:r>
              <a:rPr lang="en-US" dirty="0" smtClean="0"/>
              <a:t> Carracci, </a:t>
            </a:r>
            <a:r>
              <a:rPr lang="en-US" i="1" dirty="0" smtClean="0"/>
              <a:t>The Butcher’s Shop</a:t>
            </a:r>
            <a:r>
              <a:rPr lang="en-US" dirty="0" smtClean="0"/>
              <a:t>, early 1580s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274638"/>
            <a:ext cx="42043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Any Similarities?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5556" y="1417638"/>
            <a:ext cx="3414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Think about the elements:</a:t>
            </a:r>
          </a:p>
          <a:p>
            <a:r>
              <a:rPr lang="en-US" dirty="0" smtClean="0"/>
              <a:t>Line, Shape, Color, Texture, etc.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0444" y="1135414"/>
            <a:ext cx="5026540" cy="32672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09444" y="5136444"/>
            <a:ext cx="3778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Gustave</a:t>
            </a:r>
            <a:r>
              <a:rPr lang="en-US" dirty="0" smtClean="0"/>
              <a:t> Courbet, Stonebreakers, 1849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46812"/>
            <a:ext cx="4661574" cy="344956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5556" y="6405223"/>
            <a:ext cx="394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Jean Francois Millet, </a:t>
            </a:r>
            <a:r>
              <a:rPr lang="en-US" i="1" dirty="0" smtClean="0"/>
              <a:t>The Gleaners, </a:t>
            </a:r>
            <a:r>
              <a:rPr lang="en-US" dirty="0" smtClean="0"/>
              <a:t>1857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96862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 smtClean="0">
                <a:latin typeface="Stencil"/>
                <a:cs typeface="Stencil"/>
              </a:rPr>
              <a:t>REALISM</a:t>
            </a:r>
            <a:endParaRPr lang="en-US" sz="6000" dirty="0">
              <a:latin typeface="Stencil"/>
              <a:cs typeface="Stenci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33222" y="661472"/>
            <a:ext cx="5237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attempt to depict a subject realistically /truthfully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2944" y="3944462"/>
            <a:ext cx="4183856" cy="27520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31966" y="3359686"/>
            <a:ext cx="354195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Stencil"/>
                <a:cs typeface="Stencil"/>
              </a:rPr>
              <a:t>Photo - REALISM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946972"/>
            <a:ext cx="3924819" cy="27351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9786" y="1074094"/>
            <a:ext cx="3638100" cy="232888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how it can be applied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569" y="1417638"/>
            <a:ext cx="3781126" cy="43111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504" y="1201183"/>
            <a:ext cx="3382226" cy="25366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9504" y="3737852"/>
            <a:ext cx="4105749" cy="291492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63062" y="115908"/>
            <a:ext cx="4638151" cy="1569784"/>
          </a:xfrm>
        </p:spPr>
        <p:txBody>
          <a:bodyPr>
            <a:normAutofit/>
          </a:bodyPr>
          <a:lstStyle/>
          <a:p>
            <a:r>
              <a:rPr lang="en-US" dirty="0" smtClean="0"/>
              <a:t>In your journal…</a:t>
            </a:r>
            <a:br>
              <a:rPr lang="en-US" dirty="0" smtClean="0"/>
            </a:br>
            <a:r>
              <a:rPr lang="en-US" sz="3111" dirty="0" smtClean="0"/>
              <a:t>Critique the </a:t>
            </a:r>
            <a:r>
              <a:rPr lang="en-US" sz="3111" dirty="0" smtClean="0"/>
              <a:t>Painting</a:t>
            </a:r>
            <a:endParaRPr lang="en-US" sz="311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7409" y="1714552"/>
            <a:ext cx="6571208" cy="46780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76857" y="6416518"/>
            <a:ext cx="3971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Claude Monet, </a:t>
            </a:r>
            <a:r>
              <a:rPr lang="en-US" i="1" dirty="0" smtClean="0"/>
              <a:t>Impression Sunrise</a:t>
            </a:r>
            <a:r>
              <a:rPr lang="en-US" dirty="0" smtClean="0"/>
              <a:t>, 1874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31" y="707538"/>
            <a:ext cx="8193132" cy="51207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19573" y="6147307"/>
            <a:ext cx="4067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Claude Monet, </a:t>
            </a:r>
            <a:r>
              <a:rPr lang="en-US" i="1" dirty="0" smtClean="0"/>
              <a:t>The Water Lily Pond</a:t>
            </a:r>
            <a:r>
              <a:rPr lang="en-US" dirty="0" smtClean="0"/>
              <a:t>, 1899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42043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Any Similarities?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5556" y="1417638"/>
            <a:ext cx="3414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Think about the elements:</a:t>
            </a:r>
          </a:p>
          <a:p>
            <a:r>
              <a:rPr lang="en-US" dirty="0" smtClean="0"/>
              <a:t>Line, Shape, Color, Texture, etc.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11" y="2656776"/>
            <a:ext cx="4714518" cy="32596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23337" y="5997358"/>
            <a:ext cx="4862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Camille Pissarro, </a:t>
            </a:r>
            <a:r>
              <a:rPr lang="en-US" i="1" dirty="0" smtClean="0"/>
              <a:t>Sunset </a:t>
            </a:r>
            <a:r>
              <a:rPr lang="en-US" i="1" dirty="0" err="1" smtClean="0"/>
              <a:t>Brazincourt</a:t>
            </a:r>
            <a:r>
              <a:rPr lang="en-US" i="1" dirty="0" smtClean="0"/>
              <a:t> Steeple</a:t>
            </a:r>
            <a:r>
              <a:rPr lang="en-US" dirty="0" smtClean="0"/>
              <a:t>, 1890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6624" y="126962"/>
            <a:ext cx="4066138" cy="51462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55814" y="5370999"/>
            <a:ext cx="4116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Eduard </a:t>
            </a:r>
            <a:r>
              <a:rPr lang="en-US" dirty="0" err="1" smtClean="0"/>
              <a:t>Manet</a:t>
            </a:r>
            <a:r>
              <a:rPr lang="en-US" dirty="0" smtClean="0"/>
              <a:t>, </a:t>
            </a:r>
            <a:r>
              <a:rPr lang="en-US" i="1" dirty="0" smtClean="0"/>
              <a:t>Garden Path in </a:t>
            </a:r>
            <a:r>
              <a:rPr lang="en-US" i="1" dirty="0" err="1" smtClean="0"/>
              <a:t>Rueil</a:t>
            </a:r>
            <a:r>
              <a:rPr lang="en-US" i="1" dirty="0" smtClean="0"/>
              <a:t>, </a:t>
            </a:r>
            <a:r>
              <a:rPr lang="en-US" dirty="0" smtClean="0"/>
              <a:t>1882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1256</TotalTime>
  <Words>463</Words>
  <Application>Microsoft Office PowerPoint</Application>
  <PresentationFormat>On-screen Show (4:3)</PresentationFormat>
  <Paragraphs>76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Calibri</vt:lpstr>
      <vt:lpstr>Cooper Black</vt:lpstr>
      <vt:lpstr>Handwriting - Dakota</vt:lpstr>
      <vt:lpstr>Lithos Pro Regular</vt:lpstr>
      <vt:lpstr>Marker Felt</vt:lpstr>
      <vt:lpstr>Monaco</vt:lpstr>
      <vt:lpstr>Stencil</vt:lpstr>
      <vt:lpstr>Office Theme</vt:lpstr>
      <vt:lpstr>MOVEMENTS IN ART</vt:lpstr>
      <vt:lpstr>PowerPoint Presentation</vt:lpstr>
      <vt:lpstr>PowerPoint Presentation</vt:lpstr>
      <vt:lpstr>PowerPoint Presentation</vt:lpstr>
      <vt:lpstr>REALISM</vt:lpstr>
      <vt:lpstr>Examples of how it can be applied</vt:lpstr>
      <vt:lpstr>In your journal… Critique the Painting</vt:lpstr>
      <vt:lpstr>PowerPoint Presentation</vt:lpstr>
      <vt:lpstr>PowerPoint Presentation</vt:lpstr>
      <vt:lpstr>Impressionism</vt:lpstr>
      <vt:lpstr>Examples of how it can be applied</vt:lpstr>
      <vt:lpstr>PowerPoint Presentation</vt:lpstr>
      <vt:lpstr>PowerPoint Presentation</vt:lpstr>
      <vt:lpstr>PowerPoint Presentation</vt:lpstr>
      <vt:lpstr>Pointillism</vt:lpstr>
      <vt:lpstr>Examples of how it can be applied</vt:lpstr>
      <vt:lpstr>In your journal… Critique the Painting</vt:lpstr>
      <vt:lpstr>PowerPoint Presentation</vt:lpstr>
      <vt:lpstr>Any Similarities?</vt:lpstr>
      <vt:lpstr>Cubism</vt:lpstr>
      <vt:lpstr>Examples of how it can be applied</vt:lpstr>
      <vt:lpstr>PowerPoint Presentation</vt:lpstr>
      <vt:lpstr>PowerPoint Presentation</vt:lpstr>
      <vt:lpstr>PowerPoint Presentation</vt:lpstr>
      <vt:lpstr>POP Art</vt:lpstr>
      <vt:lpstr>Examples of how it can be applied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vjhkf dfgh</dc:creator>
  <cp:lastModifiedBy>profilesetup</cp:lastModifiedBy>
  <cp:revision>3</cp:revision>
  <dcterms:created xsi:type="dcterms:W3CDTF">2014-11-30T02:17:09Z</dcterms:created>
  <dcterms:modified xsi:type="dcterms:W3CDTF">2014-12-05T15:55:49Z</dcterms:modified>
</cp:coreProperties>
</file>