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4" r:id="rId2"/>
    <p:sldId id="256" r:id="rId3"/>
    <p:sldId id="260" r:id="rId4"/>
    <p:sldId id="261" r:id="rId5"/>
    <p:sldId id="265" r:id="rId6"/>
    <p:sldId id="268" r:id="rId7"/>
    <p:sldId id="257" r:id="rId8"/>
    <p:sldId id="269" r:id="rId9"/>
    <p:sldId id="258" r:id="rId10"/>
    <p:sldId id="259" r:id="rId11"/>
    <p:sldId id="262" r:id="rId12"/>
    <p:sldId id="263" r:id="rId13"/>
    <p:sldId id="266" r:id="rId14"/>
    <p:sldId id="270" r:id="rId15"/>
    <p:sldId id="27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7" d="100"/>
          <a:sy n="57" d="100"/>
        </p:scale>
        <p:origin x="-157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A6742-337F-3D49-928F-75B3FE7913AC}" type="datetimeFigureOut">
              <a:rPr lang="en-US" smtClean="0"/>
              <a:t>9/11/18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CCE0C6-C324-DD4C-BC94-1B78201DCD05}" type="slidenum">
              <a:rPr lang="en-US" smtClean="0"/>
              <a:t>‹#›</a:t>
            </a:fld>
            <a:endParaRPr lang="en-US"/>
          </a:p>
        </p:txBody>
      </p:sp>
    </p:spTree>
    <p:extLst>
      <p:ext uri="{BB962C8B-B14F-4D97-AF65-F5344CB8AC3E}">
        <p14:creationId xmlns:p14="http://schemas.microsoft.com/office/powerpoint/2010/main" val="4878369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a:t>
            </a:r>
            <a:r>
              <a:rPr lang="en-US" baseline="0" dirty="0" smtClean="0"/>
              <a:t> objects would include expo markers, eraser tops, forks, spoons, pencil sharpeners, scissors, glue, etc. Students have the choice of objects and have 15 minutes to draw and shade on their worksheet and glue it into their journals.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1</a:t>
            </a:fld>
            <a:endParaRPr lang="en-US"/>
          </a:p>
        </p:txBody>
      </p:sp>
    </p:spTree>
    <p:extLst>
      <p:ext uri="{BB962C8B-B14F-4D97-AF65-F5344CB8AC3E}">
        <p14:creationId xmlns:p14="http://schemas.microsoft.com/office/powerpoint/2010/main" val="3371088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view the rubric for more information about how the final product will be graded.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11</a:t>
            </a:fld>
            <a:endParaRPr lang="en-US"/>
          </a:p>
        </p:txBody>
      </p:sp>
    </p:spTree>
    <p:extLst>
      <p:ext uri="{BB962C8B-B14F-4D97-AF65-F5344CB8AC3E}">
        <p14:creationId xmlns:p14="http://schemas.microsoft.com/office/powerpoint/2010/main" val="2043181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uploading your letters to Google drive or other photo sharing website you will be asked to find, print and mount the letters onto black paper to form a word</a:t>
            </a:r>
            <a:r>
              <a:rPr lang="en-US" baseline="0" dirty="0" smtClean="0"/>
              <a:t> of your choice with at least 5 letters.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12</a:t>
            </a:fld>
            <a:endParaRPr lang="en-US"/>
          </a:p>
        </p:txBody>
      </p:sp>
    </p:spTree>
    <p:extLst>
      <p:ext uri="{BB962C8B-B14F-4D97-AF65-F5344CB8AC3E}">
        <p14:creationId xmlns:p14="http://schemas.microsoft.com/office/powerpoint/2010/main" val="130158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when you’re taking a photo that you want to look at the framing (how an image is centered and cropped), lighting (whether a photo is under or over exposed) and miscellaneous</a:t>
            </a:r>
            <a:r>
              <a:rPr lang="en-US" baseline="0" dirty="0" smtClean="0"/>
              <a:t> background information (get your finger out of there).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13</a:t>
            </a:fld>
            <a:endParaRPr lang="en-US"/>
          </a:p>
        </p:txBody>
      </p:sp>
    </p:spTree>
    <p:extLst>
      <p:ext uri="{BB962C8B-B14F-4D97-AF65-F5344CB8AC3E}">
        <p14:creationId xmlns:p14="http://schemas.microsoft.com/office/powerpoint/2010/main" val="732909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requirements </a:t>
            </a:r>
            <a:r>
              <a:rPr lang="en-US" smtClean="0"/>
              <a:t>with students</a:t>
            </a:r>
            <a:endParaRPr lang="en-US"/>
          </a:p>
        </p:txBody>
      </p:sp>
      <p:sp>
        <p:nvSpPr>
          <p:cNvPr id="4" name="Slide Number Placeholder 3"/>
          <p:cNvSpPr>
            <a:spLocks noGrp="1"/>
          </p:cNvSpPr>
          <p:nvPr>
            <p:ph type="sldNum" sz="quarter" idx="10"/>
          </p:nvPr>
        </p:nvSpPr>
        <p:spPr/>
        <p:txBody>
          <a:bodyPr/>
          <a:lstStyle/>
          <a:p>
            <a:fld id="{33CCE0C6-C324-DD4C-BC94-1B78201DCD05}" type="slidenum">
              <a:rPr lang="en-US" smtClean="0"/>
              <a:t>15</a:t>
            </a:fld>
            <a:endParaRPr lang="en-US"/>
          </a:p>
        </p:txBody>
      </p:sp>
    </p:spTree>
    <p:extLst>
      <p:ext uri="{BB962C8B-B14F-4D97-AF65-F5344CB8AC3E}">
        <p14:creationId xmlns:p14="http://schemas.microsoft.com/office/powerpoint/2010/main" val="193257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just love seeing eye tricks.</a:t>
            </a:r>
            <a:r>
              <a:rPr lang="en-US" baseline="0" dirty="0" smtClean="0"/>
              <a:t> These are great challenges for a viewer as all the flamingos in this image create a sort of visual texture.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3</a:t>
            </a:fld>
            <a:endParaRPr lang="en-US"/>
          </a:p>
        </p:txBody>
      </p:sp>
    </p:spTree>
    <p:extLst>
      <p:ext uri="{BB962C8B-B14F-4D97-AF65-F5344CB8AC3E}">
        <p14:creationId xmlns:p14="http://schemas.microsoft.com/office/powerpoint/2010/main" val="248536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what we DON’T want to do in art photography (for the most part). The usual goal is to encourage an image to pop out.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4</a:t>
            </a:fld>
            <a:endParaRPr lang="en-US"/>
          </a:p>
        </p:txBody>
      </p:sp>
    </p:spTree>
    <p:extLst>
      <p:ext uri="{BB962C8B-B14F-4D97-AF65-F5344CB8AC3E}">
        <p14:creationId xmlns:p14="http://schemas.microsoft.com/office/powerpoint/2010/main" val="70464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landscape photographer Ken Rockwell,</a:t>
            </a:r>
            <a:r>
              <a:rPr lang="en-US" baseline="0" dirty="0" smtClean="0"/>
              <a:t> “</a:t>
            </a:r>
            <a:r>
              <a:rPr lang="en-US" sz="1200" kern="1200" dirty="0" smtClean="0">
                <a:solidFill>
                  <a:schemeClr val="tx1"/>
                </a:solidFill>
                <a:latin typeface="+mn-lt"/>
                <a:ea typeface="+mn-ea"/>
                <a:cs typeface="+mn-cs"/>
              </a:rPr>
              <a:t>Every image needs a basic structure. Without an underlying structure, it is just another boring photo”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Once a photo has caught your attention, it needs to have details to keep the eyes interested.</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5</a:t>
            </a:fld>
            <a:endParaRPr lang="en-US"/>
          </a:p>
        </p:txBody>
      </p:sp>
    </p:spTree>
    <p:extLst>
      <p:ext uri="{BB962C8B-B14F-4D97-AF65-F5344CB8AC3E}">
        <p14:creationId xmlns:p14="http://schemas.microsoft.com/office/powerpoint/2010/main" val="210297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rule of thirds</a:t>
            </a:r>
            <a:r>
              <a:rPr lang="en-US" baseline="0" dirty="0" smtClean="0"/>
              <a:t> you visually divide the image by 3 &amp; 3 to create 9 separate sections. Placing important parts of the image along or on these intersections can help create non-centered interest in the image. Here are some visual examples of Rule of Thirds.</a:t>
            </a:r>
          </a:p>
          <a:p>
            <a:endParaRPr lang="en-US" baseline="0" dirty="0" smtClean="0"/>
          </a:p>
          <a:p>
            <a:r>
              <a:rPr lang="en-US" dirty="0" smtClean="0"/>
              <a:t>You may choose not to use any of the compositional</a:t>
            </a:r>
            <a:r>
              <a:rPr lang="en-US" baseline="0" dirty="0" smtClean="0"/>
              <a:t> tools but it is important to understand them in order to break them.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6</a:t>
            </a:fld>
            <a:endParaRPr lang="en-US"/>
          </a:p>
        </p:txBody>
      </p:sp>
    </p:spTree>
    <p:extLst>
      <p:ext uri="{BB962C8B-B14F-4D97-AF65-F5344CB8AC3E}">
        <p14:creationId xmlns:p14="http://schemas.microsoft.com/office/powerpoint/2010/main" val="4171964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change your composition</a:t>
            </a:r>
            <a:r>
              <a:rPr lang="en-US" baseline="0" dirty="0" smtClean="0"/>
              <a:t> you must change your perspective or point of view (it’s not just zoom). As Ken Rockwell states, It’s important to first grab the interest of your viewer with an engaging layout/arrangement of focal points in the image.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7</a:t>
            </a:fld>
            <a:endParaRPr lang="en-US"/>
          </a:p>
        </p:txBody>
      </p:sp>
    </p:spTree>
    <p:extLst>
      <p:ext uri="{BB962C8B-B14F-4D97-AF65-F5344CB8AC3E}">
        <p14:creationId xmlns:p14="http://schemas.microsoft.com/office/powerpoint/2010/main" val="1716333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a:t>
            </a:r>
            <a:r>
              <a:rPr lang="en-US" baseline="0" dirty="0" smtClean="0"/>
              <a:t> you can see how the golden triangle was applied to the image overall in this painting, Snyder’s Dogs.</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8</a:t>
            </a:fld>
            <a:endParaRPr lang="en-US"/>
          </a:p>
        </p:txBody>
      </p:sp>
    </p:spTree>
    <p:extLst>
      <p:ext uri="{BB962C8B-B14F-4D97-AF65-F5344CB8AC3E}">
        <p14:creationId xmlns:p14="http://schemas.microsoft.com/office/powerpoint/2010/main" val="266452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landscape photographer who is well known for capturing the beauty of the west. Many of his photographs</a:t>
            </a:r>
            <a:r>
              <a:rPr lang="en-US" baseline="0" dirty="0" smtClean="0"/>
              <a:t> are in black and white and use contrast to show movement and form in the composition. Although we can see that some of his photos do not use the same compositional tools they do have a high sense of contrast in the image using value. We can see the bold differences between the positive and negative space or foreground and background.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9</a:t>
            </a:fld>
            <a:endParaRPr lang="en-US"/>
          </a:p>
        </p:txBody>
      </p:sp>
    </p:spTree>
    <p:extLst>
      <p:ext uri="{BB962C8B-B14F-4D97-AF65-F5344CB8AC3E}">
        <p14:creationId xmlns:p14="http://schemas.microsoft.com/office/powerpoint/2010/main" val="3886934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 </a:t>
            </a:r>
            <a:r>
              <a:rPr lang="en-US" dirty="0" err="1" smtClean="0"/>
              <a:t>Rienermann</a:t>
            </a:r>
            <a:r>
              <a:rPr lang="en-US" dirty="0" smtClean="0"/>
              <a:t> creates </a:t>
            </a:r>
            <a:r>
              <a:rPr lang="en-US" dirty="0" err="1" smtClean="0"/>
              <a:t>infographics</a:t>
            </a:r>
            <a:r>
              <a:rPr lang="en-US" dirty="0" smtClean="0"/>
              <a:t> and advertisements</a:t>
            </a:r>
            <a:r>
              <a:rPr lang="en-US" baseline="0" dirty="0" smtClean="0"/>
              <a:t> using colorful photography. In her alphabet series she created all the letters of the alphabet by looking upward to the intersections of rooftops. This uses contrast of the bright blue sky and darkened buildings to create the letter.</a:t>
            </a:r>
          </a:p>
          <a:p>
            <a:endParaRPr lang="en-US" baseline="0" dirty="0" smtClean="0"/>
          </a:p>
          <a:p>
            <a:r>
              <a:rPr lang="en-US" baseline="0" dirty="0" smtClean="0"/>
              <a:t>We are going to use Lisa </a:t>
            </a:r>
            <a:r>
              <a:rPr lang="en-US" baseline="0" dirty="0" err="1" smtClean="0"/>
              <a:t>Rienermann’s</a:t>
            </a:r>
            <a:r>
              <a:rPr lang="en-US" baseline="0" dirty="0" smtClean="0"/>
              <a:t> work as inspiration for our next mini project on Photography.  </a:t>
            </a:r>
            <a:endParaRPr lang="en-US" dirty="0"/>
          </a:p>
        </p:txBody>
      </p:sp>
      <p:sp>
        <p:nvSpPr>
          <p:cNvPr id="4" name="Slide Number Placeholder 3"/>
          <p:cNvSpPr>
            <a:spLocks noGrp="1"/>
          </p:cNvSpPr>
          <p:nvPr>
            <p:ph type="sldNum" sz="quarter" idx="10"/>
          </p:nvPr>
        </p:nvSpPr>
        <p:spPr/>
        <p:txBody>
          <a:bodyPr/>
          <a:lstStyle/>
          <a:p>
            <a:fld id="{33CCE0C6-C324-DD4C-BC94-1B78201DCD05}" type="slidenum">
              <a:rPr lang="en-US" smtClean="0"/>
              <a:t>10</a:t>
            </a:fld>
            <a:endParaRPr lang="en-US"/>
          </a:p>
        </p:txBody>
      </p:sp>
    </p:spTree>
    <p:extLst>
      <p:ext uri="{BB962C8B-B14F-4D97-AF65-F5344CB8AC3E}">
        <p14:creationId xmlns:p14="http://schemas.microsoft.com/office/powerpoint/2010/main" val="137825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25E05D-EF17-D04B-AC86-CB900BD683DE}"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1003621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5E05D-EF17-D04B-AC86-CB900BD683DE}"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32207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5E05D-EF17-D04B-AC86-CB900BD683DE}"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2867056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5E05D-EF17-D04B-AC86-CB900BD683DE}"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254254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25E05D-EF17-D04B-AC86-CB900BD683DE}"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330153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25E05D-EF17-D04B-AC86-CB900BD683DE}"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566862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25E05D-EF17-D04B-AC86-CB900BD683DE}" type="datetimeFigureOut">
              <a:rPr lang="en-US" smtClean="0"/>
              <a:t>9/11/18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166334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25E05D-EF17-D04B-AC86-CB900BD683DE}" type="datetimeFigureOut">
              <a:rPr lang="en-US" smtClean="0"/>
              <a:t>9/11/18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264719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5E05D-EF17-D04B-AC86-CB900BD683DE}" type="datetimeFigureOut">
              <a:rPr lang="en-US" smtClean="0"/>
              <a:t>9/11/18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252359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25E05D-EF17-D04B-AC86-CB900BD683DE}"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344605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25E05D-EF17-D04B-AC86-CB900BD683DE}"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D868-BEB8-4244-AB3B-ECF815823BB0}" type="slidenum">
              <a:rPr lang="en-US" smtClean="0"/>
              <a:t>‹#›</a:t>
            </a:fld>
            <a:endParaRPr lang="en-US"/>
          </a:p>
        </p:txBody>
      </p:sp>
    </p:spTree>
    <p:extLst>
      <p:ext uri="{BB962C8B-B14F-4D97-AF65-F5344CB8AC3E}">
        <p14:creationId xmlns:p14="http://schemas.microsoft.com/office/powerpoint/2010/main" val="37989607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5E05D-EF17-D04B-AC86-CB900BD683DE}" type="datetimeFigureOut">
              <a:rPr lang="en-US" smtClean="0"/>
              <a:t>9/11/18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2D868-BEB8-4244-AB3B-ECF815823BB0}" type="slidenum">
              <a:rPr lang="en-US" smtClean="0"/>
              <a:t>‹#›</a:t>
            </a:fld>
            <a:endParaRPr lang="en-US"/>
          </a:p>
        </p:txBody>
      </p:sp>
    </p:spTree>
    <p:extLst>
      <p:ext uri="{BB962C8B-B14F-4D97-AF65-F5344CB8AC3E}">
        <p14:creationId xmlns:p14="http://schemas.microsoft.com/office/powerpoint/2010/main" val="3832293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lisarienermann.com"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TAaN3-Nf1g" TargetMode="External"/><Relationship Id="rId4" Type="http://schemas.openxmlformats.org/officeDocument/2006/relationships/hyperlink" Target="https://youtu.be/0UFT2AozCW0" TargetMode="External"/><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kenrockwell.com/index.htm" TargetMode="Externa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s://kenrockwell.com/tech.htm"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hyperlink" Target="https://digital-photography-school.com/rule-of-thirds/" TargetMode="External"/><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anseladams.com" TargetMode="Externa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126104" y="2893301"/>
            <a:ext cx="6679169" cy="1143000"/>
          </a:xfrm>
        </p:spPr>
        <p:txBody>
          <a:bodyPr/>
          <a:lstStyle/>
          <a:p>
            <a:r>
              <a:rPr lang="en-US" dirty="0" smtClean="0"/>
              <a:t>JOURNAL: Cropping</a:t>
            </a:r>
            <a:endParaRPr lang="en-US" dirty="0"/>
          </a:p>
        </p:txBody>
      </p:sp>
      <p:pic>
        <p:nvPicPr>
          <p:cNvPr id="6" name="Picture 5"/>
          <p:cNvPicPr>
            <a:picLocks noChangeAspect="1"/>
          </p:cNvPicPr>
          <p:nvPr/>
        </p:nvPicPr>
        <p:blipFill>
          <a:blip r:embed="rId3"/>
          <a:stretch>
            <a:fillRect/>
          </a:stretch>
        </p:blipFill>
        <p:spPr>
          <a:xfrm>
            <a:off x="0" y="0"/>
            <a:ext cx="5129857" cy="6858000"/>
          </a:xfrm>
          <a:prstGeom prst="rect">
            <a:avLst/>
          </a:prstGeom>
        </p:spPr>
      </p:pic>
      <p:pic>
        <p:nvPicPr>
          <p:cNvPr id="7" name="Picture 6"/>
          <p:cNvPicPr>
            <a:picLocks noChangeAspect="1"/>
          </p:cNvPicPr>
          <p:nvPr/>
        </p:nvPicPr>
        <p:blipFill>
          <a:blip r:embed="rId4"/>
          <a:stretch>
            <a:fillRect/>
          </a:stretch>
        </p:blipFill>
        <p:spPr>
          <a:xfrm>
            <a:off x="0" y="0"/>
            <a:ext cx="7136369" cy="6858000"/>
          </a:xfrm>
          <a:prstGeom prst="rect">
            <a:avLst/>
          </a:prstGeom>
        </p:spPr>
      </p:pic>
      <p:sp>
        <p:nvSpPr>
          <p:cNvPr id="9" name="TextBox 8"/>
          <p:cNvSpPr txBox="1"/>
          <p:nvPr/>
        </p:nvSpPr>
        <p:spPr>
          <a:xfrm rot="5400000">
            <a:off x="4445465" y="3024873"/>
            <a:ext cx="6392521" cy="830997"/>
          </a:xfrm>
          <a:prstGeom prst="rect">
            <a:avLst/>
          </a:prstGeom>
          <a:noFill/>
        </p:spPr>
        <p:txBody>
          <a:bodyPr wrap="square" rtlCol="0">
            <a:spAutoFit/>
          </a:bodyPr>
          <a:lstStyle/>
          <a:p>
            <a:r>
              <a:rPr lang="en-US" sz="2400" dirty="0" smtClean="0"/>
              <a:t>Choose a simple object and attempt to draw it 9 different ways by cropping &amp; altering perspective</a:t>
            </a:r>
            <a:endParaRPr lang="en-US" sz="2400" dirty="0"/>
          </a:p>
        </p:txBody>
      </p:sp>
    </p:spTree>
    <p:extLst>
      <p:ext uri="{BB962C8B-B14F-4D97-AF65-F5344CB8AC3E}">
        <p14:creationId xmlns:p14="http://schemas.microsoft.com/office/powerpoint/2010/main" val="4025338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621041" y="2834204"/>
            <a:ext cx="6625417" cy="1143000"/>
          </a:xfrm>
        </p:spPr>
        <p:txBody>
          <a:bodyPr/>
          <a:lstStyle/>
          <a:p>
            <a:r>
              <a:rPr lang="en-US" dirty="0" smtClean="0"/>
              <a:t>LISA RIENERMANN</a:t>
            </a:r>
            <a:endParaRPr lang="en-US" dirty="0"/>
          </a:p>
        </p:txBody>
      </p:sp>
      <p:sp>
        <p:nvSpPr>
          <p:cNvPr id="4" name="TextBox 3"/>
          <p:cNvSpPr txBox="1"/>
          <p:nvPr/>
        </p:nvSpPr>
        <p:spPr>
          <a:xfrm>
            <a:off x="7939077" y="6398298"/>
            <a:ext cx="961584" cy="369332"/>
          </a:xfrm>
          <a:prstGeom prst="rect">
            <a:avLst/>
          </a:prstGeom>
          <a:noFill/>
        </p:spPr>
        <p:txBody>
          <a:bodyPr wrap="none" rtlCol="0">
            <a:spAutoFit/>
          </a:bodyPr>
          <a:lstStyle/>
          <a:p>
            <a:r>
              <a:rPr lang="en-US" dirty="0" smtClean="0">
                <a:hlinkClick r:id="rId3"/>
              </a:rPr>
              <a:t>Website</a:t>
            </a:r>
            <a:endParaRPr lang="en-US" dirty="0"/>
          </a:p>
        </p:txBody>
      </p:sp>
      <p:pic>
        <p:nvPicPr>
          <p:cNvPr id="5" name="Picture 4"/>
          <p:cNvPicPr>
            <a:picLocks noChangeAspect="1"/>
          </p:cNvPicPr>
          <p:nvPr/>
        </p:nvPicPr>
        <p:blipFill>
          <a:blip r:embed="rId4"/>
          <a:stretch>
            <a:fillRect/>
          </a:stretch>
        </p:blipFill>
        <p:spPr>
          <a:xfrm>
            <a:off x="1352598" y="0"/>
            <a:ext cx="6372977" cy="6858000"/>
          </a:xfrm>
          <a:prstGeom prst="rect">
            <a:avLst/>
          </a:prstGeom>
        </p:spPr>
      </p:pic>
    </p:spTree>
    <p:extLst>
      <p:ext uri="{BB962C8B-B14F-4D97-AF65-F5344CB8AC3E}">
        <p14:creationId xmlns:p14="http://schemas.microsoft.com/office/powerpoint/2010/main" val="5708823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940"/>
            <a:ext cx="8229600" cy="1143000"/>
          </a:xfrm>
        </p:spPr>
        <p:txBody>
          <a:bodyPr>
            <a:normAutofit fontScale="90000"/>
          </a:bodyPr>
          <a:lstStyle/>
          <a:p>
            <a:r>
              <a:rPr lang="en-US" dirty="0" smtClean="0"/>
              <a:t>MP: OBSERVATIONAL PHOTOGRAPHY</a:t>
            </a:r>
            <a:endParaRPr lang="en-US" dirty="0"/>
          </a:p>
        </p:txBody>
      </p:sp>
      <p:pic>
        <p:nvPicPr>
          <p:cNvPr id="4" name="Picture 3"/>
          <p:cNvPicPr>
            <a:picLocks noChangeAspect="1"/>
          </p:cNvPicPr>
          <p:nvPr/>
        </p:nvPicPr>
        <p:blipFill>
          <a:blip r:embed="rId3"/>
          <a:stretch>
            <a:fillRect/>
          </a:stretch>
        </p:blipFill>
        <p:spPr>
          <a:xfrm>
            <a:off x="4900648" y="1266852"/>
            <a:ext cx="4046611" cy="5358598"/>
          </a:xfrm>
          <a:prstGeom prst="rect">
            <a:avLst/>
          </a:prstGeom>
        </p:spPr>
      </p:pic>
      <p:sp>
        <p:nvSpPr>
          <p:cNvPr id="5" name="TextBox 4"/>
          <p:cNvSpPr txBox="1"/>
          <p:nvPr/>
        </p:nvSpPr>
        <p:spPr>
          <a:xfrm>
            <a:off x="457200" y="1380494"/>
            <a:ext cx="4604418" cy="5632310"/>
          </a:xfrm>
          <a:prstGeom prst="rect">
            <a:avLst/>
          </a:prstGeom>
          <a:noFill/>
        </p:spPr>
        <p:txBody>
          <a:bodyPr wrap="square" rtlCol="0">
            <a:spAutoFit/>
          </a:bodyPr>
          <a:lstStyle/>
          <a:p>
            <a:r>
              <a:rPr lang="en-US" sz="2400" dirty="0" smtClean="0"/>
              <a:t>Project Requirements:</a:t>
            </a:r>
          </a:p>
          <a:p>
            <a:endParaRPr lang="en-US" sz="2400" dirty="0"/>
          </a:p>
          <a:p>
            <a:pPr marL="285750" indent="-285750">
              <a:buFont typeface="Arial"/>
              <a:buChar char="•"/>
            </a:pPr>
            <a:r>
              <a:rPr lang="en-US" sz="2400" dirty="0" smtClean="0"/>
              <a:t>Find &amp; Photograph 3 letters</a:t>
            </a:r>
          </a:p>
          <a:p>
            <a:pPr marL="742950" lvl="1" indent="-285750">
              <a:buFont typeface="Arial"/>
              <a:buChar char="•"/>
            </a:pPr>
            <a:r>
              <a:rPr lang="en-US" sz="2400" dirty="0" smtClean="0"/>
              <a:t>Architecture/Shadow</a:t>
            </a:r>
          </a:p>
          <a:p>
            <a:pPr marL="742950" lvl="1" indent="-285750">
              <a:buFont typeface="Arial"/>
              <a:buChar char="•"/>
            </a:pPr>
            <a:r>
              <a:rPr lang="en-US" sz="2400" dirty="0" smtClean="0"/>
              <a:t>NOT made or drawn </a:t>
            </a:r>
          </a:p>
          <a:p>
            <a:pPr marL="285750" indent="-285750">
              <a:buFont typeface="Arial"/>
              <a:buChar char="•"/>
            </a:pPr>
            <a:r>
              <a:rPr lang="en-US" sz="2400" dirty="0" smtClean="0"/>
              <a:t>Crop/Rotate</a:t>
            </a:r>
          </a:p>
          <a:p>
            <a:pPr marL="742950" lvl="1" indent="-285750">
              <a:buFont typeface="Arial"/>
              <a:buChar char="•"/>
            </a:pPr>
            <a:r>
              <a:rPr lang="en-US" sz="2400" dirty="0" smtClean="0"/>
              <a:t>Compose photo to accentuate the letter itself</a:t>
            </a:r>
          </a:p>
          <a:p>
            <a:pPr marL="285750" indent="-285750">
              <a:buFont typeface="Arial"/>
              <a:buChar char="•"/>
            </a:pPr>
            <a:r>
              <a:rPr lang="en-US" sz="2400" dirty="0" smtClean="0"/>
              <a:t>Alter color and contrast of photo</a:t>
            </a:r>
          </a:p>
          <a:p>
            <a:pPr marL="742950" lvl="1" indent="-285750">
              <a:buFont typeface="Arial"/>
              <a:buChar char="•"/>
            </a:pPr>
            <a:r>
              <a:rPr lang="en-US" sz="2400" dirty="0" smtClean="0"/>
              <a:t>Black &amp; White</a:t>
            </a:r>
          </a:p>
          <a:p>
            <a:pPr marL="742950" lvl="1" indent="-285750">
              <a:buFont typeface="Arial"/>
              <a:buChar char="•"/>
            </a:pPr>
            <a:r>
              <a:rPr lang="en-US" sz="2400" dirty="0" smtClean="0"/>
              <a:t>High Contrast</a:t>
            </a:r>
          </a:p>
          <a:p>
            <a:pPr marL="285750" indent="-285750">
              <a:buFont typeface="Arial"/>
              <a:buChar char="•"/>
            </a:pPr>
            <a:r>
              <a:rPr lang="en-US" sz="2400" dirty="0" smtClean="0"/>
              <a:t>Design, Print &amp; Mount Letters</a:t>
            </a:r>
          </a:p>
          <a:p>
            <a:pPr marL="742950" lvl="1" indent="-285750">
              <a:buFont typeface="Arial"/>
              <a:buChar char="•"/>
            </a:pPr>
            <a:r>
              <a:rPr lang="en-US" sz="2400" dirty="0" smtClean="0"/>
              <a:t>Form a word or Phrase</a:t>
            </a:r>
          </a:p>
          <a:p>
            <a:pPr lvl="1"/>
            <a:endParaRPr lang="en-US" sz="2400" dirty="0" smtClean="0"/>
          </a:p>
          <a:p>
            <a:pPr marL="285750" indent="-285750">
              <a:buFont typeface="Arial"/>
              <a:buChar char="•"/>
            </a:pPr>
            <a:endParaRPr lang="en-US" sz="2400" dirty="0"/>
          </a:p>
        </p:txBody>
      </p:sp>
    </p:spTree>
    <p:extLst>
      <p:ext uri="{BB962C8B-B14F-4D97-AF65-F5344CB8AC3E}">
        <p14:creationId xmlns:p14="http://schemas.microsoft.com/office/powerpoint/2010/main" val="24847134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3172408"/>
          </a:xfrm>
          <a:prstGeom prst="rect">
            <a:avLst/>
          </a:prstGeom>
        </p:spPr>
      </p:pic>
      <p:pic>
        <p:nvPicPr>
          <p:cNvPr id="5" name="Picture 4"/>
          <p:cNvPicPr>
            <a:picLocks noChangeAspect="1"/>
          </p:cNvPicPr>
          <p:nvPr/>
        </p:nvPicPr>
        <p:blipFill>
          <a:blip r:embed="rId4"/>
          <a:stretch>
            <a:fillRect/>
          </a:stretch>
        </p:blipFill>
        <p:spPr>
          <a:xfrm>
            <a:off x="0" y="2733602"/>
            <a:ext cx="9144000" cy="3239457"/>
          </a:xfrm>
          <a:prstGeom prst="rect">
            <a:avLst/>
          </a:prstGeom>
        </p:spPr>
      </p:pic>
    </p:spTree>
    <p:extLst>
      <p:ext uri="{BB962C8B-B14F-4D97-AF65-F5344CB8AC3E}">
        <p14:creationId xmlns:p14="http://schemas.microsoft.com/office/powerpoint/2010/main" val="23472456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72" t="6744" r="9976" b="5291"/>
          <a:stretch/>
        </p:blipFill>
        <p:spPr>
          <a:xfrm>
            <a:off x="4565194" y="3267433"/>
            <a:ext cx="4578806" cy="3387002"/>
          </a:xfrm>
          <a:prstGeom prst="rect">
            <a:avLst/>
          </a:prstGeom>
        </p:spPr>
      </p:pic>
      <p:pic>
        <p:nvPicPr>
          <p:cNvPr id="5" name="Picture 4"/>
          <p:cNvPicPr>
            <a:picLocks noChangeAspect="1"/>
          </p:cNvPicPr>
          <p:nvPr/>
        </p:nvPicPr>
        <p:blipFill>
          <a:blip r:embed="rId4"/>
          <a:stretch>
            <a:fillRect/>
          </a:stretch>
        </p:blipFill>
        <p:spPr>
          <a:xfrm>
            <a:off x="-592677" y="3267433"/>
            <a:ext cx="5157871" cy="3387002"/>
          </a:xfrm>
          <a:prstGeom prst="rect">
            <a:avLst/>
          </a:prstGeom>
        </p:spPr>
      </p:pic>
      <p:pic>
        <p:nvPicPr>
          <p:cNvPr id="6" name="Picture 5"/>
          <p:cNvPicPr>
            <a:picLocks noChangeAspect="1"/>
          </p:cNvPicPr>
          <p:nvPr/>
        </p:nvPicPr>
        <p:blipFill>
          <a:blip r:embed="rId5"/>
          <a:stretch>
            <a:fillRect/>
          </a:stretch>
        </p:blipFill>
        <p:spPr>
          <a:xfrm>
            <a:off x="-1" y="243849"/>
            <a:ext cx="9144000" cy="3036094"/>
          </a:xfrm>
          <a:prstGeom prst="rect">
            <a:avLst/>
          </a:prstGeom>
        </p:spPr>
      </p:pic>
    </p:spTree>
    <p:extLst>
      <p:ext uri="{BB962C8B-B14F-4D97-AF65-F5344CB8AC3E}">
        <p14:creationId xmlns:p14="http://schemas.microsoft.com/office/powerpoint/2010/main" val="10357080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EDITING YOUR PHOTOS</a:t>
            </a:r>
            <a:endParaRPr lang="en-US" dirty="0"/>
          </a:p>
        </p:txBody>
      </p:sp>
      <p:pic>
        <p:nvPicPr>
          <p:cNvPr id="4" name="Picture 3"/>
          <p:cNvPicPr>
            <a:picLocks noChangeAspect="1"/>
          </p:cNvPicPr>
          <p:nvPr/>
        </p:nvPicPr>
        <p:blipFill rotWithShape="1">
          <a:blip r:embed="rId2"/>
          <a:srcRect t="23395"/>
          <a:stretch/>
        </p:blipFill>
        <p:spPr>
          <a:xfrm>
            <a:off x="177800" y="1604470"/>
            <a:ext cx="8771860" cy="5253529"/>
          </a:xfrm>
          <a:prstGeom prst="rect">
            <a:avLst/>
          </a:prstGeom>
        </p:spPr>
      </p:pic>
      <p:sp>
        <p:nvSpPr>
          <p:cNvPr id="5" name="TextBox 4"/>
          <p:cNvSpPr txBox="1"/>
          <p:nvPr/>
        </p:nvSpPr>
        <p:spPr>
          <a:xfrm>
            <a:off x="713026" y="5593365"/>
            <a:ext cx="5891356" cy="923330"/>
          </a:xfrm>
          <a:prstGeom prst="rect">
            <a:avLst/>
          </a:prstGeom>
          <a:noFill/>
        </p:spPr>
        <p:txBody>
          <a:bodyPr wrap="none" rtlCol="0">
            <a:spAutoFit/>
          </a:bodyPr>
          <a:lstStyle/>
          <a:p>
            <a:pPr marL="342900" indent="-342900">
              <a:buAutoNum type="arabicPeriod"/>
            </a:pPr>
            <a:r>
              <a:rPr lang="en-US" dirty="0" smtClean="0"/>
              <a:t>Use the APP Portal to Download </a:t>
            </a:r>
            <a:r>
              <a:rPr lang="en-US" dirty="0" err="1" smtClean="0"/>
              <a:t>Snapseed</a:t>
            </a:r>
            <a:endParaRPr lang="en-US" dirty="0" smtClean="0"/>
          </a:p>
          <a:p>
            <a:pPr marL="342900" indent="-342900">
              <a:buAutoNum type="arabicPeriod"/>
            </a:pPr>
            <a:r>
              <a:rPr lang="en-US" dirty="0" smtClean="0"/>
              <a:t>Watch the linked tutorial</a:t>
            </a:r>
          </a:p>
          <a:p>
            <a:pPr marL="342900" indent="-342900">
              <a:buAutoNum type="arabicPeriod"/>
            </a:pPr>
            <a:r>
              <a:rPr lang="en-US" dirty="0" smtClean="0"/>
              <a:t>Import and alter your photos using the project guidelines</a:t>
            </a:r>
            <a:endParaRPr lang="en-US" dirty="0"/>
          </a:p>
        </p:txBody>
      </p:sp>
      <p:sp>
        <p:nvSpPr>
          <p:cNvPr id="6" name="TextBox 5"/>
          <p:cNvSpPr txBox="1"/>
          <p:nvPr/>
        </p:nvSpPr>
        <p:spPr>
          <a:xfrm>
            <a:off x="7772329" y="341491"/>
            <a:ext cx="914471" cy="369332"/>
          </a:xfrm>
          <a:prstGeom prst="rect">
            <a:avLst/>
          </a:prstGeom>
          <a:noFill/>
        </p:spPr>
        <p:txBody>
          <a:bodyPr wrap="none" rtlCol="0">
            <a:spAutoFit/>
          </a:bodyPr>
          <a:lstStyle/>
          <a:p>
            <a:r>
              <a:rPr lang="en-US" dirty="0" smtClean="0">
                <a:hlinkClick r:id="rId3"/>
              </a:rPr>
              <a:t>Tutorial</a:t>
            </a:r>
            <a:endParaRPr lang="en-US" dirty="0"/>
          </a:p>
        </p:txBody>
      </p:sp>
      <p:sp>
        <p:nvSpPr>
          <p:cNvPr id="7" name="TextBox 6"/>
          <p:cNvSpPr txBox="1"/>
          <p:nvPr/>
        </p:nvSpPr>
        <p:spPr>
          <a:xfrm>
            <a:off x="7418304" y="840413"/>
            <a:ext cx="1268496" cy="369332"/>
          </a:xfrm>
          <a:prstGeom prst="rect">
            <a:avLst/>
          </a:prstGeom>
          <a:noFill/>
        </p:spPr>
        <p:txBody>
          <a:bodyPr wrap="none" rtlCol="0">
            <a:spAutoFit/>
          </a:bodyPr>
          <a:lstStyle/>
          <a:p>
            <a:r>
              <a:rPr lang="en-US" dirty="0" smtClean="0">
                <a:hlinkClick r:id="rId4"/>
              </a:rPr>
              <a:t>My Tutorial</a:t>
            </a:r>
            <a:endParaRPr lang="en-US" dirty="0"/>
          </a:p>
        </p:txBody>
      </p:sp>
    </p:spTree>
    <p:extLst>
      <p:ext uri="{BB962C8B-B14F-4D97-AF65-F5344CB8AC3E}">
        <p14:creationId xmlns:p14="http://schemas.microsoft.com/office/powerpoint/2010/main" val="1650430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9-11 at 10.57.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5169" cy="6858000"/>
          </a:xfrm>
          <a:prstGeom prst="rect">
            <a:avLst/>
          </a:prstGeom>
        </p:spPr>
      </p:pic>
    </p:spTree>
    <p:extLst>
      <p:ext uri="{BB962C8B-B14F-4D97-AF65-F5344CB8AC3E}">
        <p14:creationId xmlns:p14="http://schemas.microsoft.com/office/powerpoint/2010/main" val="893415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571500"/>
            <a:ext cx="9144000" cy="5715000"/>
          </a:xfrm>
          <a:prstGeom prst="rect">
            <a:avLst/>
          </a:prstGeom>
        </p:spPr>
      </p:pic>
      <p:sp>
        <p:nvSpPr>
          <p:cNvPr id="5" name="TextBox 4"/>
          <p:cNvSpPr txBox="1"/>
          <p:nvPr/>
        </p:nvSpPr>
        <p:spPr>
          <a:xfrm>
            <a:off x="178856" y="6322277"/>
            <a:ext cx="8753418" cy="461665"/>
          </a:xfrm>
          <a:prstGeom prst="rect">
            <a:avLst/>
          </a:prstGeom>
          <a:noFill/>
        </p:spPr>
        <p:txBody>
          <a:bodyPr wrap="none" rtlCol="0">
            <a:spAutoFit/>
          </a:bodyPr>
          <a:lstStyle/>
          <a:p>
            <a:r>
              <a:rPr lang="en-US" sz="2400" dirty="0" smtClean="0"/>
              <a:t>OBSERVATIONAL PHOTOGRAPHY – OBSERVATIONAL PHOTOGRAPHY</a:t>
            </a:r>
            <a:endParaRPr lang="en-US" sz="2400" dirty="0"/>
          </a:p>
        </p:txBody>
      </p:sp>
      <p:sp>
        <p:nvSpPr>
          <p:cNvPr id="6" name="TextBox 5"/>
          <p:cNvSpPr txBox="1"/>
          <p:nvPr/>
        </p:nvSpPr>
        <p:spPr>
          <a:xfrm>
            <a:off x="178856" y="77490"/>
            <a:ext cx="8753418" cy="461665"/>
          </a:xfrm>
          <a:prstGeom prst="rect">
            <a:avLst/>
          </a:prstGeom>
          <a:noFill/>
        </p:spPr>
        <p:txBody>
          <a:bodyPr wrap="none" rtlCol="0">
            <a:spAutoFit/>
          </a:bodyPr>
          <a:lstStyle/>
          <a:p>
            <a:r>
              <a:rPr lang="en-US" sz="2400" dirty="0" smtClean="0"/>
              <a:t>OBSERVATIONAL PHOTOGRAPHY – OBSERVATIONAL PHOTOGRAPHY</a:t>
            </a:r>
            <a:endParaRPr lang="en-US" sz="2400" dirty="0"/>
          </a:p>
        </p:txBody>
      </p:sp>
    </p:spTree>
    <p:extLst>
      <p:ext uri="{BB962C8B-B14F-4D97-AF65-F5344CB8AC3E}">
        <p14:creationId xmlns:p14="http://schemas.microsoft.com/office/powerpoint/2010/main" val="40239248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11"/>
            <a:ext cx="8229600" cy="755689"/>
          </a:xfrm>
        </p:spPr>
        <p:txBody>
          <a:bodyPr>
            <a:normAutofit fontScale="90000"/>
          </a:bodyPr>
          <a:lstStyle/>
          <a:p>
            <a:r>
              <a:rPr lang="en-US" dirty="0" smtClean="0"/>
              <a:t>CAN YOU FIND THE BALLERINA? </a:t>
            </a:r>
            <a:endParaRPr lang="en-US" dirty="0"/>
          </a:p>
        </p:txBody>
      </p:sp>
      <p:pic>
        <p:nvPicPr>
          <p:cNvPr id="4" name="Picture 3"/>
          <p:cNvPicPr>
            <a:picLocks noChangeAspect="1"/>
          </p:cNvPicPr>
          <p:nvPr/>
        </p:nvPicPr>
        <p:blipFill>
          <a:blip r:embed="rId3"/>
          <a:stretch>
            <a:fillRect/>
          </a:stretch>
        </p:blipFill>
        <p:spPr>
          <a:xfrm>
            <a:off x="525886" y="762000"/>
            <a:ext cx="8115300" cy="6096000"/>
          </a:xfrm>
          <a:prstGeom prst="rect">
            <a:avLst/>
          </a:prstGeom>
        </p:spPr>
      </p:pic>
      <p:sp>
        <p:nvSpPr>
          <p:cNvPr id="5" name="Donut 4"/>
          <p:cNvSpPr/>
          <p:nvPr/>
        </p:nvSpPr>
        <p:spPr>
          <a:xfrm>
            <a:off x="822736" y="4024913"/>
            <a:ext cx="1645473" cy="1556298"/>
          </a:xfrm>
          <a:prstGeom prst="donut">
            <a:avLst>
              <a:gd name="adj" fmla="val 6598"/>
            </a:avLst>
          </a:prstGeom>
          <a:solidFill>
            <a:srgbClr val="FF0000"/>
          </a:solidFill>
          <a:ln w="952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2558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8"/>
            <a:ext cx="8229600" cy="719912"/>
          </a:xfrm>
        </p:spPr>
        <p:txBody>
          <a:bodyPr>
            <a:normAutofit fontScale="90000"/>
          </a:bodyPr>
          <a:lstStyle/>
          <a:p>
            <a:r>
              <a:rPr lang="en-US" dirty="0" smtClean="0"/>
              <a:t>CAN YOU FIND THE PHONE?</a:t>
            </a:r>
            <a:endParaRPr lang="en-US" dirty="0"/>
          </a:p>
        </p:txBody>
      </p:sp>
      <p:pic>
        <p:nvPicPr>
          <p:cNvPr id="4" name="Picture 3"/>
          <p:cNvPicPr>
            <a:picLocks noChangeAspect="1"/>
          </p:cNvPicPr>
          <p:nvPr/>
        </p:nvPicPr>
        <p:blipFill>
          <a:blip r:embed="rId3"/>
          <a:stretch>
            <a:fillRect/>
          </a:stretch>
        </p:blipFill>
        <p:spPr>
          <a:xfrm>
            <a:off x="457200" y="762000"/>
            <a:ext cx="8128000" cy="6096000"/>
          </a:xfrm>
          <a:prstGeom prst="rect">
            <a:avLst/>
          </a:prstGeom>
        </p:spPr>
      </p:pic>
      <p:sp>
        <p:nvSpPr>
          <p:cNvPr id="5" name="Donut 4"/>
          <p:cNvSpPr/>
          <p:nvPr/>
        </p:nvSpPr>
        <p:spPr>
          <a:xfrm>
            <a:off x="6009554" y="2611722"/>
            <a:ext cx="1645473" cy="1556298"/>
          </a:xfrm>
          <a:prstGeom prst="donut">
            <a:avLst>
              <a:gd name="adj" fmla="val 6598"/>
            </a:avLst>
          </a:prstGeom>
          <a:solidFill>
            <a:srgbClr val="FF0000"/>
          </a:solidFill>
          <a:ln w="952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443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 ROCKWELL</a:t>
            </a:r>
            <a:endParaRPr lang="en-US" dirty="0"/>
          </a:p>
        </p:txBody>
      </p:sp>
      <p:sp>
        <p:nvSpPr>
          <p:cNvPr id="4" name="TextBox 3"/>
          <p:cNvSpPr txBox="1"/>
          <p:nvPr/>
        </p:nvSpPr>
        <p:spPr>
          <a:xfrm>
            <a:off x="7725216" y="6326744"/>
            <a:ext cx="961584" cy="369332"/>
          </a:xfrm>
          <a:prstGeom prst="rect">
            <a:avLst/>
          </a:prstGeom>
          <a:noFill/>
        </p:spPr>
        <p:txBody>
          <a:bodyPr wrap="none" rtlCol="0">
            <a:spAutoFit/>
          </a:bodyPr>
          <a:lstStyle/>
          <a:p>
            <a:r>
              <a:rPr lang="en-US" dirty="0" smtClean="0">
                <a:hlinkClick r:id="rId3"/>
              </a:rPr>
              <a:t>Website</a:t>
            </a:r>
            <a:endParaRPr lang="en-US" dirty="0"/>
          </a:p>
        </p:txBody>
      </p:sp>
      <p:pic>
        <p:nvPicPr>
          <p:cNvPr id="5" name="Picture 4"/>
          <p:cNvPicPr>
            <a:picLocks noChangeAspect="1"/>
          </p:cNvPicPr>
          <p:nvPr/>
        </p:nvPicPr>
        <p:blipFill>
          <a:blip r:embed="rId4"/>
          <a:stretch>
            <a:fillRect/>
          </a:stretch>
        </p:blipFill>
        <p:spPr>
          <a:xfrm>
            <a:off x="0" y="1253606"/>
            <a:ext cx="4828481" cy="4828481"/>
          </a:xfrm>
          <a:prstGeom prst="rect">
            <a:avLst/>
          </a:prstGeom>
        </p:spPr>
      </p:pic>
      <p:pic>
        <p:nvPicPr>
          <p:cNvPr id="6" name="Picture 5"/>
          <p:cNvPicPr>
            <a:picLocks noChangeAspect="1"/>
          </p:cNvPicPr>
          <p:nvPr/>
        </p:nvPicPr>
        <p:blipFill>
          <a:blip r:embed="rId5"/>
          <a:stretch>
            <a:fillRect/>
          </a:stretch>
        </p:blipFill>
        <p:spPr>
          <a:xfrm>
            <a:off x="4350665" y="1253606"/>
            <a:ext cx="4828481" cy="4828481"/>
          </a:xfrm>
          <a:prstGeom prst="rect">
            <a:avLst/>
          </a:prstGeom>
        </p:spPr>
      </p:pic>
      <p:sp>
        <p:nvSpPr>
          <p:cNvPr id="7" name="TextBox 6"/>
          <p:cNvSpPr txBox="1"/>
          <p:nvPr/>
        </p:nvSpPr>
        <p:spPr>
          <a:xfrm>
            <a:off x="232512" y="6326744"/>
            <a:ext cx="901621" cy="369332"/>
          </a:xfrm>
          <a:prstGeom prst="rect">
            <a:avLst/>
          </a:prstGeom>
          <a:noFill/>
        </p:spPr>
        <p:txBody>
          <a:bodyPr wrap="none" rtlCol="0">
            <a:spAutoFit/>
          </a:bodyPr>
          <a:lstStyle/>
          <a:p>
            <a:r>
              <a:rPr lang="en-US" dirty="0" smtClean="0">
                <a:hlinkClick r:id="rId6"/>
              </a:rPr>
              <a:t>How To</a:t>
            </a:r>
            <a:endParaRPr lang="en-US" dirty="0"/>
          </a:p>
        </p:txBody>
      </p:sp>
    </p:spTree>
    <p:extLst>
      <p:ext uri="{BB962C8B-B14F-4D97-AF65-F5344CB8AC3E}">
        <p14:creationId xmlns:p14="http://schemas.microsoft.com/office/powerpoint/2010/main" val="24522023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92357" y="1441920"/>
            <a:ext cx="6126892" cy="4533900"/>
          </a:xfrm>
          <a:prstGeom prst="rect">
            <a:avLst/>
          </a:prstGeom>
        </p:spPr>
      </p:pic>
      <p:sp>
        <p:nvSpPr>
          <p:cNvPr id="2" name="Title 1"/>
          <p:cNvSpPr>
            <a:spLocks noGrp="1"/>
          </p:cNvSpPr>
          <p:nvPr>
            <p:ph type="title"/>
          </p:nvPr>
        </p:nvSpPr>
        <p:spPr/>
        <p:txBody>
          <a:bodyPr/>
          <a:lstStyle/>
          <a:p>
            <a:r>
              <a:rPr lang="en-US" dirty="0" smtClean="0"/>
              <a:t>RULE OF THIRDS</a:t>
            </a:r>
            <a:endParaRPr lang="en-US" dirty="0"/>
          </a:p>
        </p:txBody>
      </p:sp>
      <p:pic>
        <p:nvPicPr>
          <p:cNvPr id="4" name="Picture 3"/>
          <p:cNvPicPr>
            <a:picLocks noChangeAspect="1"/>
          </p:cNvPicPr>
          <p:nvPr/>
        </p:nvPicPr>
        <p:blipFill>
          <a:blip r:embed="rId4"/>
          <a:stretch>
            <a:fillRect/>
          </a:stretch>
        </p:blipFill>
        <p:spPr>
          <a:xfrm>
            <a:off x="1689103" y="1441920"/>
            <a:ext cx="5765800" cy="4533900"/>
          </a:xfrm>
          <a:prstGeom prst="rect">
            <a:avLst/>
          </a:prstGeom>
        </p:spPr>
      </p:pic>
      <p:sp>
        <p:nvSpPr>
          <p:cNvPr id="6" name="TextBox 5"/>
          <p:cNvSpPr txBox="1"/>
          <p:nvPr/>
        </p:nvSpPr>
        <p:spPr>
          <a:xfrm>
            <a:off x="7894057" y="6380410"/>
            <a:ext cx="792743" cy="369332"/>
          </a:xfrm>
          <a:prstGeom prst="rect">
            <a:avLst/>
          </a:prstGeom>
          <a:noFill/>
        </p:spPr>
        <p:txBody>
          <a:bodyPr wrap="none" rtlCol="0">
            <a:spAutoFit/>
          </a:bodyPr>
          <a:lstStyle/>
          <a:p>
            <a:r>
              <a:rPr lang="en-US" dirty="0" smtClean="0">
                <a:hlinkClick r:id="rId5"/>
              </a:rPr>
              <a:t>Article</a:t>
            </a:r>
            <a:endParaRPr lang="en-US" dirty="0"/>
          </a:p>
        </p:txBody>
      </p:sp>
      <p:pic>
        <p:nvPicPr>
          <p:cNvPr id="8" name="Picture 7"/>
          <p:cNvPicPr>
            <a:picLocks noChangeAspect="1"/>
          </p:cNvPicPr>
          <p:nvPr/>
        </p:nvPicPr>
        <p:blipFill>
          <a:blip r:embed="rId6"/>
          <a:stretch>
            <a:fillRect/>
          </a:stretch>
        </p:blipFill>
        <p:spPr>
          <a:xfrm>
            <a:off x="719986" y="1441920"/>
            <a:ext cx="7737494" cy="4533900"/>
          </a:xfrm>
          <a:prstGeom prst="rect">
            <a:avLst/>
          </a:prstGeom>
        </p:spPr>
      </p:pic>
    </p:spTree>
    <p:extLst>
      <p:ext uri="{BB962C8B-B14F-4D97-AF65-F5344CB8AC3E}">
        <p14:creationId xmlns:p14="http://schemas.microsoft.com/office/powerpoint/2010/main" val="2766459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394"/>
            <a:ext cx="8229600" cy="1143000"/>
          </a:xfrm>
        </p:spPr>
        <p:txBody>
          <a:bodyPr/>
          <a:lstStyle/>
          <a:p>
            <a:r>
              <a:rPr lang="en-US" dirty="0" smtClean="0"/>
              <a:t>STRUCTURES of COMPOSITION</a:t>
            </a:r>
            <a:endParaRPr lang="en-US" dirty="0"/>
          </a:p>
        </p:txBody>
      </p:sp>
      <p:sp>
        <p:nvSpPr>
          <p:cNvPr id="4" name="TextBox 3"/>
          <p:cNvSpPr txBox="1"/>
          <p:nvPr/>
        </p:nvSpPr>
        <p:spPr>
          <a:xfrm>
            <a:off x="2192100" y="1036728"/>
            <a:ext cx="4788803" cy="369332"/>
          </a:xfrm>
          <a:prstGeom prst="rect">
            <a:avLst/>
          </a:prstGeom>
          <a:noFill/>
        </p:spPr>
        <p:txBody>
          <a:bodyPr wrap="none" rtlCol="0">
            <a:spAutoFit/>
          </a:bodyPr>
          <a:lstStyle/>
          <a:p>
            <a:r>
              <a:rPr lang="en-US" dirty="0"/>
              <a:t>the artistic arrangement of the parts of a </a:t>
            </a:r>
            <a:r>
              <a:rPr lang="en-US" dirty="0" smtClean="0"/>
              <a:t>picture</a:t>
            </a:r>
            <a:endParaRPr lang="en-US" dirty="0"/>
          </a:p>
        </p:txBody>
      </p:sp>
      <p:pic>
        <p:nvPicPr>
          <p:cNvPr id="5" name="Picture 4"/>
          <p:cNvPicPr>
            <a:picLocks noChangeAspect="1"/>
          </p:cNvPicPr>
          <p:nvPr/>
        </p:nvPicPr>
        <p:blipFill rotWithShape="1">
          <a:blip r:embed="rId3"/>
          <a:srcRect t="14132"/>
          <a:stretch/>
        </p:blipFill>
        <p:spPr>
          <a:xfrm>
            <a:off x="689339" y="1645745"/>
            <a:ext cx="7806310" cy="5010789"/>
          </a:xfrm>
          <a:prstGeom prst="rect">
            <a:avLst/>
          </a:prstGeom>
        </p:spPr>
      </p:pic>
    </p:spTree>
    <p:extLst>
      <p:ext uri="{BB962C8B-B14F-4D97-AF65-F5344CB8AC3E}">
        <p14:creationId xmlns:p14="http://schemas.microsoft.com/office/powerpoint/2010/main" val="19879417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190500"/>
            <a:ext cx="9144000" cy="6469380"/>
          </a:xfrm>
          <a:prstGeom prst="rect">
            <a:avLst/>
          </a:prstGeom>
        </p:spPr>
      </p:pic>
      <p:pic>
        <p:nvPicPr>
          <p:cNvPr id="5" name="Picture 4"/>
          <p:cNvPicPr>
            <a:picLocks noChangeAspect="1"/>
          </p:cNvPicPr>
          <p:nvPr/>
        </p:nvPicPr>
        <p:blipFill>
          <a:blip r:embed="rId4"/>
          <a:stretch>
            <a:fillRect/>
          </a:stretch>
        </p:blipFill>
        <p:spPr>
          <a:xfrm>
            <a:off x="0" y="190500"/>
            <a:ext cx="9144000" cy="6469380"/>
          </a:xfrm>
          <a:prstGeom prst="rect">
            <a:avLst/>
          </a:prstGeom>
        </p:spPr>
      </p:pic>
    </p:spTree>
    <p:extLst>
      <p:ext uri="{BB962C8B-B14F-4D97-AF65-F5344CB8AC3E}">
        <p14:creationId xmlns:p14="http://schemas.microsoft.com/office/powerpoint/2010/main" val="2856368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310"/>
            <a:ext cx="8229600" cy="1143000"/>
          </a:xfrm>
        </p:spPr>
        <p:txBody>
          <a:bodyPr/>
          <a:lstStyle/>
          <a:p>
            <a:r>
              <a:rPr lang="en-US" dirty="0" smtClean="0"/>
              <a:t>ANSEL ADAMS</a:t>
            </a:r>
            <a:endParaRPr lang="en-US" dirty="0"/>
          </a:p>
        </p:txBody>
      </p:sp>
      <p:sp>
        <p:nvSpPr>
          <p:cNvPr id="4" name="TextBox 3"/>
          <p:cNvSpPr txBox="1"/>
          <p:nvPr/>
        </p:nvSpPr>
        <p:spPr>
          <a:xfrm>
            <a:off x="7972729" y="6362521"/>
            <a:ext cx="961584" cy="369332"/>
          </a:xfrm>
          <a:prstGeom prst="rect">
            <a:avLst/>
          </a:prstGeom>
          <a:noFill/>
        </p:spPr>
        <p:txBody>
          <a:bodyPr wrap="none" rtlCol="0">
            <a:spAutoFit/>
          </a:bodyPr>
          <a:lstStyle/>
          <a:p>
            <a:r>
              <a:rPr lang="en-US" dirty="0" smtClean="0">
                <a:hlinkClick r:id="rId3"/>
              </a:rPr>
              <a:t>Website</a:t>
            </a:r>
            <a:endParaRPr lang="en-US" dirty="0"/>
          </a:p>
        </p:txBody>
      </p:sp>
      <p:pic>
        <p:nvPicPr>
          <p:cNvPr id="6" name="Picture 5"/>
          <p:cNvPicPr>
            <a:picLocks noChangeAspect="1"/>
          </p:cNvPicPr>
          <p:nvPr/>
        </p:nvPicPr>
        <p:blipFill rotWithShape="1">
          <a:blip r:embed="rId4"/>
          <a:srcRect t="4914" b="6971"/>
          <a:stretch/>
        </p:blipFill>
        <p:spPr>
          <a:xfrm>
            <a:off x="352122" y="1219021"/>
            <a:ext cx="8334678" cy="5146706"/>
          </a:xfrm>
          <a:prstGeom prst="rect">
            <a:avLst/>
          </a:prstGeom>
        </p:spPr>
      </p:pic>
      <p:pic>
        <p:nvPicPr>
          <p:cNvPr id="5" name="Picture 4"/>
          <p:cNvPicPr>
            <a:picLocks noChangeAspect="1"/>
          </p:cNvPicPr>
          <p:nvPr/>
        </p:nvPicPr>
        <p:blipFill>
          <a:blip r:embed="rId5"/>
          <a:stretch>
            <a:fillRect/>
          </a:stretch>
        </p:blipFill>
        <p:spPr>
          <a:xfrm>
            <a:off x="0" y="1219021"/>
            <a:ext cx="9144000" cy="5143500"/>
          </a:xfrm>
          <a:prstGeom prst="rect">
            <a:avLst/>
          </a:prstGeom>
        </p:spPr>
      </p:pic>
      <p:pic>
        <p:nvPicPr>
          <p:cNvPr id="7" name="Picture 6"/>
          <p:cNvPicPr>
            <a:picLocks noChangeAspect="1"/>
          </p:cNvPicPr>
          <p:nvPr/>
        </p:nvPicPr>
        <p:blipFill>
          <a:blip r:embed="rId6"/>
          <a:stretch>
            <a:fillRect/>
          </a:stretch>
        </p:blipFill>
        <p:spPr>
          <a:xfrm>
            <a:off x="-268289" y="1214678"/>
            <a:ext cx="5959876" cy="5147843"/>
          </a:xfrm>
          <a:prstGeom prst="rect">
            <a:avLst/>
          </a:prstGeom>
        </p:spPr>
      </p:pic>
      <p:pic>
        <p:nvPicPr>
          <p:cNvPr id="8" name="Picture 7"/>
          <p:cNvPicPr>
            <a:picLocks noChangeAspect="1"/>
          </p:cNvPicPr>
          <p:nvPr/>
        </p:nvPicPr>
        <p:blipFill>
          <a:blip r:embed="rId7"/>
          <a:stretch>
            <a:fillRect/>
          </a:stretch>
        </p:blipFill>
        <p:spPr>
          <a:xfrm>
            <a:off x="5493200" y="1214678"/>
            <a:ext cx="3740230" cy="5147843"/>
          </a:xfrm>
          <a:prstGeom prst="rect">
            <a:avLst/>
          </a:prstGeom>
        </p:spPr>
      </p:pic>
    </p:spTree>
    <p:extLst>
      <p:ext uri="{BB962C8B-B14F-4D97-AF65-F5344CB8AC3E}">
        <p14:creationId xmlns:p14="http://schemas.microsoft.com/office/powerpoint/2010/main" val="75724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6165</TotalTime>
  <Words>717</Words>
  <Application>Microsoft Macintosh PowerPoint</Application>
  <PresentationFormat>On-screen Show (4:3)</PresentationFormat>
  <Paragraphs>68</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JOURNAL: Cropping</vt:lpstr>
      <vt:lpstr>PowerPoint Presentation</vt:lpstr>
      <vt:lpstr>CAN YOU FIND THE BALLERINA? </vt:lpstr>
      <vt:lpstr>CAN YOU FIND THE PHONE?</vt:lpstr>
      <vt:lpstr>KEN ROCKWELL</vt:lpstr>
      <vt:lpstr>RULE OF THIRDS</vt:lpstr>
      <vt:lpstr>STRUCTURES of COMPOSITION</vt:lpstr>
      <vt:lpstr>PowerPoint Presentation</vt:lpstr>
      <vt:lpstr>ANSEL ADAMS</vt:lpstr>
      <vt:lpstr>LISA RIENERMANN</vt:lpstr>
      <vt:lpstr>MP: OBSERVATIONAL PHOTOGRAPHY</vt:lpstr>
      <vt:lpstr>PowerPoint Presentation</vt:lpstr>
      <vt:lpstr>PowerPoint Presentation</vt:lpstr>
      <vt:lpstr>EDITING YOUR PHOTOS</vt:lpstr>
      <vt:lpstr>PowerPoint Presentation</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Rosemary Ziegler</cp:lastModifiedBy>
  <cp:revision>21</cp:revision>
  <dcterms:created xsi:type="dcterms:W3CDTF">2018-07-14T19:33:31Z</dcterms:created>
  <dcterms:modified xsi:type="dcterms:W3CDTF">2018-09-12T03:58:50Z</dcterms:modified>
</cp:coreProperties>
</file>