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1"/>
  </p:notesMasterIdLst>
  <p:sldIdLst>
    <p:sldId id="256" r:id="rId2"/>
    <p:sldId id="257" r:id="rId3"/>
    <p:sldId id="258" r:id="rId4"/>
    <p:sldId id="259" r:id="rId5"/>
    <p:sldId id="260" r:id="rId6"/>
    <p:sldId id="265" r:id="rId7"/>
    <p:sldId id="266" r:id="rId8"/>
    <p:sldId id="261" r:id="rId9"/>
    <p:sldId id="262" r:id="rId10"/>
    <p:sldId id="273" r:id="rId11"/>
    <p:sldId id="269" r:id="rId12"/>
    <p:sldId id="271" r:id="rId13"/>
    <p:sldId id="272" r:id="rId14"/>
    <p:sldId id="263" r:id="rId15"/>
    <p:sldId id="270" r:id="rId16"/>
    <p:sldId id="278" r:id="rId17"/>
    <p:sldId id="275" r:id="rId18"/>
    <p:sldId id="27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987" autoAdjust="0"/>
    <p:restoredTop sz="94660"/>
  </p:normalViewPr>
  <p:slideViewPr>
    <p:cSldViewPr snapToGrid="0">
      <p:cViewPr varScale="1">
        <p:scale>
          <a:sx n="87" d="100"/>
          <a:sy n="87" d="100"/>
        </p:scale>
        <p:origin x="-112" y="-280"/>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F2456-102E-9147-800C-3F3164BE786D}" type="datetimeFigureOut">
              <a:rPr lang="en-US" smtClean="0"/>
              <a:t>8/17/15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6C7AB-1A51-A847-81D6-F28DAE4CD0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Tangles can be inspired by many things.  Nature, wildlife, inanimate objects… the possibilities are endless.  Often, Zentangle artists name their tangles.  Can you tell what some of tangles are inspired by?</a:t>
            </a:r>
          </a:p>
        </p:txBody>
      </p:sp>
      <p:sp>
        <p:nvSpPr>
          <p:cNvPr id="22532" name="Slide Number Placeholder 3"/>
          <p:cNvSpPr>
            <a:spLocks noGrp="1"/>
          </p:cNvSpPr>
          <p:nvPr>
            <p:ph type="sldNum" sz="quarter" idx="5"/>
          </p:nvPr>
        </p:nvSpPr>
        <p:spPr bwMode="auto">
          <a:noFill/>
          <a:ln>
            <a:miter lim="800000"/>
            <a:headEnd/>
            <a:tailEnd/>
          </a:ln>
        </p:spPr>
        <p:txBody>
          <a:bodyPr/>
          <a:lstStyle/>
          <a:p>
            <a:fld id="{68BCCDDF-B8DA-854C-9D7A-582430E1D834}"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ln>
            <a:miter lim="800000"/>
            <a:headEnd/>
            <a:tailEnd/>
          </a:ln>
        </p:spPr>
        <p:txBody>
          <a:bodyPr/>
          <a:lstStyle/>
          <a:p>
            <a:fld id="{CEF151D5-367C-3444-8E00-D19146C785C7}"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noFill/>
          <a:ln>
            <a:miter lim="800000"/>
            <a:headEnd/>
            <a:tailEnd/>
          </a:ln>
        </p:spPr>
        <p:txBody>
          <a:bodyPr/>
          <a:lstStyle/>
          <a:p>
            <a:fld id="{4C230B5A-6DFB-1644-8737-2255092699BB}" type="slidenum">
              <a:rPr lang="en-US"/>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0AE584-021A-470C-A8FA-D1ABE3351278}"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84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AE584-021A-470C-A8FA-D1ABE3351278}"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1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AE584-021A-470C-A8FA-D1ABE3351278}"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514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AE584-021A-470C-A8FA-D1ABE3351278}"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800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AE584-021A-470C-A8FA-D1ABE3351278}"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53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0AE584-021A-470C-A8FA-D1ABE3351278}" type="datetimeFigureOut">
              <a:rPr lang="en-US" smtClean="0"/>
              <a:pPr/>
              <a:t>8/15/15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467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0AE584-021A-470C-A8FA-D1ABE3351278}" type="datetimeFigureOut">
              <a:rPr lang="en-US" smtClean="0"/>
              <a:pPr/>
              <a:t>8/15/15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390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0AE584-021A-470C-A8FA-D1ABE3351278}" type="datetimeFigureOut">
              <a:rPr lang="en-US" smtClean="0"/>
              <a:pPr/>
              <a:t>8/15/15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150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AE584-021A-470C-A8FA-D1ABE3351278}" type="datetimeFigureOut">
              <a:rPr lang="en-US" smtClean="0"/>
              <a:pPr/>
              <a:t>8/15/15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417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AE584-021A-470C-A8FA-D1ABE3351278}" type="datetimeFigureOut">
              <a:rPr lang="en-US" smtClean="0"/>
              <a:pPr/>
              <a:t>8/15/15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116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AE584-021A-470C-A8FA-D1ABE3351278}" type="datetimeFigureOut">
              <a:rPr lang="en-US" smtClean="0"/>
              <a:pPr/>
              <a:t>8/15/15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8598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AE584-021A-470C-A8FA-D1ABE3351278}" type="datetimeFigureOut">
              <a:rPr lang="en-US" smtClean="0"/>
              <a:pPr/>
              <a:t>8/15/15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12C2D-8505-4088-8E5A-8CA2747A476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54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ZENTANGLES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020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406400" y="304800"/>
            <a:ext cx="10972800" cy="1143000"/>
          </a:xfrm>
        </p:spPr>
        <p:txBody>
          <a:bodyPr/>
          <a:lstStyle/>
          <a:p>
            <a:pPr eaLnBrk="1" hangingPunct="1"/>
            <a:r>
              <a:rPr lang="en-US" sz="4000">
                <a:latin typeface="Arial Black" pitchFamily="-84" charset="0"/>
              </a:rPr>
              <a:t>Hatching &amp; Cross Hatching</a:t>
            </a:r>
          </a:p>
        </p:txBody>
      </p:sp>
      <p:pic>
        <p:nvPicPr>
          <p:cNvPr id="10243" name="Content Placeholder 3"/>
          <p:cNvPicPr>
            <a:picLocks noGrp="1" noChangeAspect="1"/>
          </p:cNvPicPr>
          <p:nvPr>
            <p:ph idx="1"/>
          </p:nvPr>
        </p:nvPicPr>
        <p:blipFill>
          <a:blip r:embed="rId2"/>
          <a:srcRect/>
          <a:stretch>
            <a:fillRect/>
          </a:stretch>
        </p:blipFill>
        <p:spPr>
          <a:xfrm>
            <a:off x="914401" y="1416050"/>
            <a:ext cx="9114367" cy="4845050"/>
          </a:xfrm>
        </p:spPr>
      </p:pic>
      <p:sp>
        <p:nvSpPr>
          <p:cNvPr id="6" name="Rectangle 5"/>
          <p:cNvSpPr/>
          <p:nvPr/>
        </p:nvSpPr>
        <p:spPr>
          <a:xfrm>
            <a:off x="1320800" y="1371600"/>
            <a:ext cx="8128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2262" y="0"/>
            <a:ext cx="4670984" cy="1325563"/>
          </a:xfrm>
        </p:spPr>
        <p:txBody>
          <a:bodyPr/>
          <a:lstStyle/>
          <a:p>
            <a:r>
              <a:rPr lang="en-US" dirty="0" smtClean="0"/>
              <a:t>STRING</a:t>
            </a:r>
            <a:endParaRPr lang="en-US" dirty="0"/>
          </a:p>
        </p:txBody>
      </p:sp>
      <p:pic>
        <p:nvPicPr>
          <p:cNvPr id="5" name="Picture 2" descr="Xplore &amp; Xpress"/>
          <p:cNvPicPr>
            <a:picLocks noChangeAspect="1" noChangeArrowheads="1"/>
          </p:cNvPicPr>
          <p:nvPr/>
        </p:nvPicPr>
        <p:blipFill>
          <a:blip r:embed="rId2"/>
          <a:srcRect r="958"/>
          <a:stretch>
            <a:fillRect/>
          </a:stretch>
        </p:blipFill>
        <p:spPr bwMode="auto">
          <a:xfrm>
            <a:off x="687761" y="2038178"/>
            <a:ext cx="4648200" cy="4572000"/>
          </a:xfrm>
          <a:prstGeom prst="rect">
            <a:avLst/>
          </a:prstGeom>
          <a:noFill/>
          <a:ln w="9525">
            <a:noFill/>
            <a:miter lim="800000"/>
            <a:headEnd/>
            <a:tailEnd/>
          </a:ln>
        </p:spPr>
      </p:pic>
      <p:sp>
        <p:nvSpPr>
          <p:cNvPr id="6" name="TextBox 5"/>
          <p:cNvSpPr txBox="1"/>
          <p:nvPr/>
        </p:nvSpPr>
        <p:spPr>
          <a:xfrm>
            <a:off x="613069" y="846755"/>
            <a:ext cx="5196469" cy="1200328"/>
          </a:xfrm>
          <a:prstGeom prst="rect">
            <a:avLst/>
          </a:prstGeom>
          <a:noFill/>
        </p:spPr>
        <p:txBody>
          <a:bodyPr wrap="square" rtlCol="0">
            <a:spAutoFit/>
          </a:bodyPr>
          <a:lstStyle/>
          <a:p>
            <a:r>
              <a:rPr lang="en-US" sz="2400" dirty="0" smtClean="0">
                <a:latin typeface="Arial" pitchFamily="-84" charset="0"/>
                <a:ea typeface="Arial" pitchFamily="-84" charset="0"/>
                <a:cs typeface="Arial" pitchFamily="-84" charset="0"/>
              </a:rPr>
              <a:t>A </a:t>
            </a:r>
            <a:r>
              <a:rPr lang="en-US" sz="2400" dirty="0" smtClean="0">
                <a:latin typeface="Arial" pitchFamily="-84" charset="0"/>
                <a:ea typeface="Arial" pitchFamily="-84" charset="0"/>
                <a:cs typeface="Arial" pitchFamily="-84" charset="0"/>
              </a:rPr>
              <a:t>string is a random line drawn in pencil which creates an area within which you draw your </a:t>
            </a:r>
            <a:r>
              <a:rPr lang="en-US" sz="2400" dirty="0" smtClean="0">
                <a:latin typeface="Arial" pitchFamily="-84" charset="0"/>
                <a:ea typeface="Arial" pitchFamily="-84" charset="0"/>
                <a:cs typeface="Arial" pitchFamily="-84" charset="0"/>
              </a:rPr>
              <a:t>tangles</a:t>
            </a:r>
          </a:p>
        </p:txBody>
      </p:sp>
      <p:pic>
        <p:nvPicPr>
          <p:cNvPr id="8" name="Picture 7"/>
          <p:cNvPicPr>
            <a:picLocks noChangeAspect="1"/>
          </p:cNvPicPr>
          <p:nvPr/>
        </p:nvPicPr>
        <p:blipFill>
          <a:blip r:embed="rId3"/>
          <a:stretch>
            <a:fillRect/>
          </a:stretch>
        </p:blipFill>
        <p:spPr>
          <a:xfrm>
            <a:off x="7104656" y="2000098"/>
            <a:ext cx="4640468" cy="4640468"/>
          </a:xfrm>
          <a:prstGeom prst="rect">
            <a:avLst/>
          </a:prstGeom>
        </p:spPr>
      </p:pic>
      <p:sp>
        <p:nvSpPr>
          <p:cNvPr id="9" name="Title 1"/>
          <p:cNvSpPr txBox="1">
            <a:spLocks/>
          </p:cNvSpPr>
          <p:nvPr/>
        </p:nvSpPr>
        <p:spPr>
          <a:xfrm>
            <a:off x="7173475" y="321183"/>
            <a:ext cx="4670984"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GEOMETRIC</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smtClean="0">
                <a:latin typeface="+mj-lt"/>
                <a:ea typeface="+mj-ea"/>
                <a:cs typeface="+mj-cs"/>
              </a:rPr>
              <a:t>PATTERN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7269220" y="1503723"/>
            <a:ext cx="3868667" cy="461665"/>
          </a:xfrm>
          <a:prstGeom prst="rect">
            <a:avLst/>
          </a:prstGeom>
          <a:noFill/>
        </p:spPr>
        <p:txBody>
          <a:bodyPr wrap="none" rtlCol="0">
            <a:spAutoFit/>
          </a:bodyPr>
          <a:lstStyle/>
          <a:p>
            <a:r>
              <a:rPr lang="en-US" sz="2400" dirty="0" smtClean="0"/>
              <a:t>Interlocking repetitive shapes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4" descr="http://farm7.staticflickr.com/6212/6257667071_09ae20564a_z.jpg"/>
          <p:cNvPicPr>
            <a:picLocks noChangeAspect="1" noChangeArrowheads="1"/>
          </p:cNvPicPr>
          <p:nvPr/>
        </p:nvPicPr>
        <p:blipFill>
          <a:blip r:embed="rId3"/>
          <a:srcRect/>
          <a:stretch>
            <a:fillRect/>
          </a:stretch>
        </p:blipFill>
        <p:spPr bwMode="auto">
          <a:xfrm>
            <a:off x="508001" y="457200"/>
            <a:ext cx="11281833"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http://farm7.staticflickr.com/6158/6258193976_4f162b6736_z.jpg"/>
          <p:cNvPicPr>
            <a:picLocks noChangeAspect="1" noChangeArrowheads="1"/>
          </p:cNvPicPr>
          <p:nvPr/>
        </p:nvPicPr>
        <p:blipFill>
          <a:blip r:embed="rId3"/>
          <a:srcRect/>
          <a:stretch>
            <a:fillRect/>
          </a:stretch>
        </p:blipFill>
        <p:spPr bwMode="auto">
          <a:xfrm>
            <a:off x="203200" y="381000"/>
            <a:ext cx="11601451"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image.shutterstock.com/display_pic_with_logo/348289/348289,1262140552,2/stock-vector-a-vector-illustration-of-a-celtic-complex-cross-pattern-and-knots-with-a-beautiful-design-isolated-43586794.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1521" y="249323"/>
            <a:ext cx="3279603" cy="35192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220" name="Picture 4" descr="http://t0.gstatic.com/images?q=tbn:ANd9GcTbDY1WrDyMxfPjzqCeQB3h6t6muqDKgNEXaxwJB_M-7rdWeH9m"/>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50710" y="3109105"/>
            <a:ext cx="2878445" cy="28880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222" name="Picture 6" descr="https://img0.etsystatic.com/000/0/6174920/il_570xN.271182312.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79942" y="2692486"/>
            <a:ext cx="5429250" cy="40671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224" name="Picture 8" descr="http://3.bp.blogspot.com/-RyYUl23-Qfk/Ui9hdvwNJdI/AAAAAAAABpk/TtD_kFs7Z6g/s1600/FL_66XA.jp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83877" y="249323"/>
            <a:ext cx="2604101" cy="26041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226" name="Picture 10" descr="http://3.bp.blogspot.com/-P2lGL4P5ang/Tzs23VQEVNI/AAAAAAAAAXU/2l8V8zsf3-c/s400/skeleton.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3592" y="3768532"/>
            <a:ext cx="2915419" cy="291541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228" name="Picture 12" descr="http://kbsalazar.files.wordpress.com/Wed,/11/fillings_123.jp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3514" y="177322"/>
            <a:ext cx="2075248" cy="208173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230" name="Picture 14" descr="http://thumb7.shutterstock.com/display_pic_with_logo/483049/483049,1326792621,1/stock-photo-repeating-symmetrical-pattern-of-real-zebra-skin-92932906.jp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37899" y="249323"/>
            <a:ext cx="1953311" cy="210081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1073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http://perfectly4med.files.wordpress.com/2013/01/pineapple.jpg?w=584"/>
          <p:cNvPicPr>
            <a:picLocks noChangeAspect="1" noChangeArrowheads="1"/>
          </p:cNvPicPr>
          <p:nvPr/>
        </p:nvPicPr>
        <p:blipFill>
          <a:blip r:embed="rId3"/>
          <a:srcRect/>
          <a:stretch>
            <a:fillRect/>
          </a:stretch>
        </p:blipFill>
        <p:spPr bwMode="auto">
          <a:xfrm>
            <a:off x="43791" y="1865136"/>
            <a:ext cx="7171983" cy="3711779"/>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331712" y="0"/>
            <a:ext cx="4860288" cy="6858000"/>
          </a:xfrm>
          <a:prstGeom prst="rect">
            <a:avLst/>
          </a:prstGeom>
        </p:spPr>
      </p:pic>
      <p:sp>
        <p:nvSpPr>
          <p:cNvPr id="4" name="TextBox 3"/>
          <p:cNvSpPr txBox="1"/>
          <p:nvPr/>
        </p:nvSpPr>
        <p:spPr>
          <a:xfrm>
            <a:off x="992584" y="744562"/>
            <a:ext cx="4810857" cy="769441"/>
          </a:xfrm>
          <a:prstGeom prst="rect">
            <a:avLst/>
          </a:prstGeom>
          <a:noFill/>
        </p:spPr>
        <p:txBody>
          <a:bodyPr wrap="none" rtlCol="0">
            <a:spAutoFit/>
          </a:bodyPr>
          <a:lstStyle/>
          <a:p>
            <a:r>
              <a:rPr lang="en-US" sz="4400" b="1" dirty="0" smtClean="0"/>
              <a:t>DESIGN YOUR OWN</a:t>
            </a:r>
            <a:endParaRPr lang="en-US" sz="4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82762" y="1746483"/>
            <a:ext cx="3396052" cy="5126116"/>
          </a:xfrm>
          <a:prstGeom prst="rect">
            <a:avLst/>
          </a:prstGeom>
        </p:spPr>
      </p:pic>
      <p:pic>
        <p:nvPicPr>
          <p:cNvPr id="5" name="Picture 4"/>
          <p:cNvPicPr>
            <a:picLocks noChangeAspect="1"/>
          </p:cNvPicPr>
          <p:nvPr/>
        </p:nvPicPr>
        <p:blipFill>
          <a:blip r:embed="rId3"/>
          <a:srcRect l="6749" t="17512" r="5373" b="11001"/>
          <a:stretch>
            <a:fillRect/>
          </a:stretch>
        </p:blipFill>
        <p:spPr>
          <a:xfrm>
            <a:off x="8991646" y="0"/>
            <a:ext cx="3200354" cy="2888266"/>
          </a:xfrm>
          <a:prstGeom prst="rect">
            <a:avLst/>
          </a:prstGeom>
        </p:spPr>
      </p:pic>
      <p:pic>
        <p:nvPicPr>
          <p:cNvPr id="6" name="Picture 5"/>
          <p:cNvPicPr>
            <a:picLocks noChangeAspect="1"/>
          </p:cNvPicPr>
          <p:nvPr/>
        </p:nvPicPr>
        <p:blipFill>
          <a:blip r:embed="rId4"/>
          <a:stretch>
            <a:fillRect/>
          </a:stretch>
        </p:blipFill>
        <p:spPr>
          <a:xfrm>
            <a:off x="-189761" y="1748802"/>
            <a:ext cx="3352800" cy="5109198"/>
          </a:xfrm>
          <a:prstGeom prst="rect">
            <a:avLst/>
          </a:prstGeom>
        </p:spPr>
      </p:pic>
      <p:pic>
        <p:nvPicPr>
          <p:cNvPr id="7" name="Picture 6"/>
          <p:cNvPicPr>
            <a:picLocks noChangeAspect="1"/>
          </p:cNvPicPr>
          <p:nvPr/>
        </p:nvPicPr>
        <p:blipFill>
          <a:blip r:embed="rId5"/>
          <a:srcRect l="9381" r="8423"/>
          <a:stretch>
            <a:fillRect/>
          </a:stretch>
        </p:blipFill>
        <p:spPr>
          <a:xfrm>
            <a:off x="6218787" y="295707"/>
            <a:ext cx="2787455" cy="6576897"/>
          </a:xfrm>
          <a:prstGeom prst="rect">
            <a:avLst/>
          </a:prstGeom>
        </p:spPr>
      </p:pic>
      <p:pic>
        <p:nvPicPr>
          <p:cNvPr id="8" name="Picture 7"/>
          <p:cNvPicPr>
            <a:picLocks noChangeAspect="1"/>
          </p:cNvPicPr>
          <p:nvPr/>
        </p:nvPicPr>
        <p:blipFill>
          <a:blip r:embed="rId6"/>
          <a:stretch>
            <a:fillRect/>
          </a:stretch>
        </p:blipFill>
        <p:spPr>
          <a:xfrm>
            <a:off x="8986688" y="2277484"/>
            <a:ext cx="3229264" cy="45805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Content Placeholder 3"/>
          <p:cNvPicPr>
            <a:picLocks noChangeAspect="1"/>
          </p:cNvPicPr>
          <p:nvPr/>
        </p:nvPicPr>
        <p:blipFill>
          <a:blip r:embed="rId2"/>
          <a:srcRect/>
          <a:stretch>
            <a:fillRect/>
          </a:stretch>
        </p:blipFill>
        <p:spPr bwMode="auto">
          <a:xfrm>
            <a:off x="5754787" y="374650"/>
            <a:ext cx="6437213" cy="6483350"/>
          </a:xfrm>
          <a:prstGeom prst="rect">
            <a:avLst/>
          </a:prstGeom>
          <a:noFill/>
          <a:ln w="9525">
            <a:noFill/>
            <a:miter lim="800000"/>
            <a:headEnd/>
            <a:tailEnd/>
          </a:ln>
        </p:spPr>
      </p:pic>
      <p:pic>
        <p:nvPicPr>
          <p:cNvPr id="5" name="Content Placeholder 3"/>
          <p:cNvPicPr>
            <a:picLocks noGrp="1" noChangeAspect="1"/>
          </p:cNvPicPr>
          <p:nvPr>
            <p:ph idx="1"/>
          </p:nvPr>
        </p:nvPicPr>
        <p:blipFill>
          <a:blip r:embed="rId3"/>
          <a:srcRect/>
          <a:stretch>
            <a:fillRect/>
          </a:stretch>
        </p:blipFill>
        <p:spPr>
          <a:xfrm>
            <a:off x="1253017" y="0"/>
            <a:ext cx="3654723" cy="3653382"/>
          </a:xfrm>
        </p:spPr>
      </p:pic>
      <p:pic>
        <p:nvPicPr>
          <p:cNvPr id="6" name="Content Placeholder 3"/>
          <p:cNvPicPr>
            <a:picLocks noChangeAspect="1"/>
          </p:cNvPicPr>
          <p:nvPr/>
        </p:nvPicPr>
        <p:blipFill>
          <a:blip r:embed="rId4"/>
          <a:srcRect/>
          <a:stretch>
            <a:fillRect/>
          </a:stretch>
        </p:blipFill>
        <p:spPr bwMode="auto">
          <a:xfrm>
            <a:off x="1221553" y="3157183"/>
            <a:ext cx="3704418" cy="3700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2"/>
          <a:srcRect/>
          <a:stretch>
            <a:fillRect/>
          </a:stretch>
        </p:blipFill>
        <p:spPr>
          <a:xfrm>
            <a:off x="711200" y="271465"/>
            <a:ext cx="4908579" cy="6534736"/>
          </a:xfrm>
        </p:spPr>
      </p:pic>
      <p:pic>
        <p:nvPicPr>
          <p:cNvPr id="30723" name="Content Placeholder 5"/>
          <p:cNvPicPr>
            <a:picLocks noChangeAspect="1"/>
          </p:cNvPicPr>
          <p:nvPr/>
        </p:nvPicPr>
        <p:blipFill>
          <a:blip r:embed="rId3"/>
          <a:srcRect/>
          <a:stretch>
            <a:fillRect/>
          </a:stretch>
        </p:blipFill>
        <p:spPr bwMode="auto">
          <a:xfrm>
            <a:off x="6257062" y="492807"/>
            <a:ext cx="5493384" cy="6047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18806" y="1329932"/>
            <a:ext cx="6096000" cy="2971800"/>
          </a:xfrm>
          <a:prstGeom prst="rect">
            <a:avLst/>
          </a:prstGeom>
        </p:spPr>
      </p:pic>
      <p:sp>
        <p:nvSpPr>
          <p:cNvPr id="6" name="TextBox 5"/>
          <p:cNvSpPr txBox="1"/>
          <p:nvPr/>
        </p:nvSpPr>
        <p:spPr>
          <a:xfrm>
            <a:off x="3211302" y="1007349"/>
            <a:ext cx="5655928" cy="461665"/>
          </a:xfrm>
          <a:prstGeom prst="rect">
            <a:avLst/>
          </a:prstGeom>
          <a:noFill/>
        </p:spPr>
        <p:txBody>
          <a:bodyPr wrap="none" rtlCol="0">
            <a:spAutoFit/>
          </a:bodyPr>
          <a:lstStyle/>
          <a:p>
            <a:r>
              <a:rPr lang="en-US" sz="2400" b="1" dirty="0" smtClean="0"/>
              <a:t>STEP 1: </a:t>
            </a:r>
            <a:r>
              <a:rPr lang="en-US" dirty="0" smtClean="0"/>
              <a:t>Use a ruler to sketch a straight and clean border</a:t>
            </a:r>
            <a:endParaRPr lang="en-US" dirty="0"/>
          </a:p>
        </p:txBody>
      </p:sp>
      <p:sp>
        <p:nvSpPr>
          <p:cNvPr id="7" name="TextBox 6"/>
          <p:cNvSpPr txBox="1"/>
          <p:nvPr/>
        </p:nvSpPr>
        <p:spPr>
          <a:xfrm>
            <a:off x="2160329" y="350382"/>
            <a:ext cx="7433608" cy="461665"/>
          </a:xfrm>
          <a:prstGeom prst="rect">
            <a:avLst/>
          </a:prstGeom>
          <a:noFill/>
        </p:spPr>
        <p:txBody>
          <a:bodyPr wrap="none" rtlCol="0">
            <a:spAutoFit/>
          </a:bodyPr>
          <a:lstStyle/>
          <a:p>
            <a:r>
              <a:rPr lang="en-US" sz="2400" b="1" dirty="0" smtClean="0"/>
              <a:t>Step - 4.5: </a:t>
            </a:r>
            <a:r>
              <a:rPr lang="en-US" dirty="0" smtClean="0"/>
              <a:t>Practice layouts, designs, tangles and techniques in your journal </a:t>
            </a:r>
            <a:endParaRPr lang="en-US" dirty="0"/>
          </a:p>
        </p:txBody>
      </p:sp>
      <p:sp>
        <p:nvSpPr>
          <p:cNvPr id="8" name="Rectangle 7"/>
          <p:cNvSpPr/>
          <p:nvPr/>
        </p:nvSpPr>
        <p:spPr>
          <a:xfrm>
            <a:off x="3297230" y="4351509"/>
            <a:ext cx="5676667" cy="461665"/>
          </a:xfrm>
          <a:prstGeom prst="rect">
            <a:avLst/>
          </a:prstGeom>
        </p:spPr>
        <p:txBody>
          <a:bodyPr wrap="none">
            <a:spAutoFit/>
          </a:bodyPr>
          <a:lstStyle/>
          <a:p>
            <a:r>
              <a:rPr lang="en-US" sz="2400" b="1" dirty="0" smtClean="0"/>
              <a:t>STEP</a:t>
            </a:r>
            <a:r>
              <a:rPr lang="en-US" sz="2400" b="1" dirty="0" smtClean="0"/>
              <a:t> 2: </a:t>
            </a:r>
            <a:r>
              <a:rPr lang="en-US" dirty="0" smtClean="0"/>
              <a:t>Sketch either a silhouette or bubble letter inside</a:t>
            </a:r>
            <a:endParaRPr lang="en-US" dirty="0"/>
          </a:p>
        </p:txBody>
      </p:sp>
      <p:pic>
        <p:nvPicPr>
          <p:cNvPr id="9" name="Picture 8"/>
          <p:cNvPicPr>
            <a:picLocks noChangeAspect="1"/>
          </p:cNvPicPr>
          <p:nvPr/>
        </p:nvPicPr>
        <p:blipFill>
          <a:blip r:embed="rId3"/>
          <a:stretch>
            <a:fillRect/>
          </a:stretch>
        </p:blipFill>
        <p:spPr>
          <a:xfrm>
            <a:off x="8918663" y="1383980"/>
            <a:ext cx="3273337" cy="3316981"/>
          </a:xfrm>
          <a:prstGeom prst="rect">
            <a:avLst/>
          </a:prstGeom>
        </p:spPr>
      </p:pic>
      <p:sp>
        <p:nvSpPr>
          <p:cNvPr id="10" name="TextBox 9"/>
          <p:cNvSpPr txBox="1"/>
          <p:nvPr/>
        </p:nvSpPr>
        <p:spPr>
          <a:xfrm rot="20569990">
            <a:off x="9506103" y="2095388"/>
            <a:ext cx="2306730" cy="1200328"/>
          </a:xfrm>
          <a:prstGeom prst="rect">
            <a:avLst/>
          </a:prstGeom>
          <a:noFill/>
        </p:spPr>
        <p:txBody>
          <a:bodyPr wrap="square" rtlCol="0">
            <a:spAutoFit/>
          </a:bodyPr>
          <a:lstStyle/>
          <a:p>
            <a:pPr algn="ctr"/>
            <a:r>
              <a:rPr lang="en-US" sz="2400" b="1" dirty="0" smtClean="0">
                <a:latin typeface="Handwriting - Dakota"/>
                <a:cs typeface="Handwriting - Dakota"/>
              </a:rPr>
              <a:t>Think about your composition</a:t>
            </a:r>
            <a:endParaRPr lang="en-US" sz="2400" b="1" dirty="0">
              <a:latin typeface="Handwriting - Dakota"/>
              <a:cs typeface="Handwriting - Dakota"/>
            </a:endParaRPr>
          </a:p>
        </p:txBody>
      </p:sp>
      <p:sp>
        <p:nvSpPr>
          <p:cNvPr id="12" name="Rectangle 11"/>
          <p:cNvSpPr/>
          <p:nvPr/>
        </p:nvSpPr>
        <p:spPr>
          <a:xfrm>
            <a:off x="2848954" y="6074220"/>
            <a:ext cx="6813359" cy="461665"/>
          </a:xfrm>
          <a:prstGeom prst="rect">
            <a:avLst/>
          </a:prstGeom>
        </p:spPr>
        <p:txBody>
          <a:bodyPr wrap="none">
            <a:spAutoFit/>
          </a:bodyPr>
          <a:lstStyle/>
          <a:p>
            <a:r>
              <a:rPr lang="en-US" sz="2400" b="1" dirty="0" smtClean="0"/>
              <a:t>STEP</a:t>
            </a:r>
            <a:r>
              <a:rPr lang="en-US" sz="2400" b="1" dirty="0" smtClean="0"/>
              <a:t> 3: </a:t>
            </a:r>
            <a:r>
              <a:rPr lang="en-US" dirty="0" smtClean="0"/>
              <a:t>Start filling your design with </a:t>
            </a:r>
            <a:r>
              <a:rPr lang="en-US" dirty="0" err="1" smtClean="0"/>
              <a:t>zentangles</a:t>
            </a:r>
            <a:r>
              <a:rPr lang="en-US" dirty="0" smtClean="0"/>
              <a:t> using pencil and pen </a:t>
            </a:r>
            <a:endParaRPr lang="en-US" dirty="0"/>
          </a:p>
        </p:txBody>
      </p:sp>
      <p:pic>
        <p:nvPicPr>
          <p:cNvPr id="13" name="Picture 12"/>
          <p:cNvPicPr>
            <a:picLocks noChangeAspect="1"/>
          </p:cNvPicPr>
          <p:nvPr/>
        </p:nvPicPr>
        <p:blipFill>
          <a:blip r:embed="rId4"/>
          <a:stretch>
            <a:fillRect/>
          </a:stretch>
        </p:blipFill>
        <p:spPr>
          <a:xfrm rot="17167882">
            <a:off x="1909593" y="4248382"/>
            <a:ext cx="1535551" cy="2057955"/>
          </a:xfrm>
          <a:prstGeom prst="rect">
            <a:avLst/>
          </a:prstGeom>
        </p:spPr>
      </p:pic>
      <p:sp>
        <p:nvSpPr>
          <p:cNvPr id="14" name="TextBox 13"/>
          <p:cNvSpPr txBox="1"/>
          <p:nvPr/>
        </p:nvSpPr>
        <p:spPr>
          <a:xfrm>
            <a:off x="291937" y="3095041"/>
            <a:ext cx="2598236" cy="1569660"/>
          </a:xfrm>
          <a:prstGeom prst="rect">
            <a:avLst/>
          </a:prstGeom>
          <a:noFill/>
        </p:spPr>
        <p:txBody>
          <a:bodyPr wrap="square" rtlCol="0">
            <a:spAutoFit/>
          </a:bodyPr>
          <a:lstStyle/>
          <a:p>
            <a:pPr algn="ctr"/>
            <a:r>
              <a:rPr lang="en-US" sz="2400" b="1" dirty="0" smtClean="0">
                <a:latin typeface="Handwriting - Dakota"/>
                <a:cs typeface="Handwriting - Dakota"/>
              </a:rPr>
              <a:t>A sketch is a LIGHT drawing done to create structure</a:t>
            </a:r>
            <a:endParaRPr lang="en-US" sz="2400" b="1" dirty="0">
              <a:latin typeface="Handwriting - Dakota"/>
              <a:cs typeface="Handwriting - Dakot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98648" y="365125"/>
            <a:ext cx="6055152" cy="1325563"/>
          </a:xfrm>
        </p:spPr>
        <p:txBody>
          <a:bodyPr>
            <a:normAutofit/>
          </a:bodyPr>
          <a:lstStyle/>
          <a:p>
            <a:pPr algn="ctr"/>
            <a:r>
              <a:rPr lang="en-US" sz="2400" dirty="0" smtClean="0"/>
              <a:t>A design made from many patterns fitting in and filling a space </a:t>
            </a:r>
            <a:endParaRPr lang="en-US" sz="2400" dirty="0"/>
          </a:p>
        </p:txBody>
      </p:sp>
      <p:sp>
        <p:nvSpPr>
          <p:cNvPr id="3" name="Content Placeholder 2"/>
          <p:cNvSpPr>
            <a:spLocks noGrp="1"/>
          </p:cNvSpPr>
          <p:nvPr>
            <p:ph idx="1"/>
          </p:nvPr>
        </p:nvSpPr>
        <p:spPr/>
        <p:txBody>
          <a:bodyPr/>
          <a:lstStyle/>
          <a:p>
            <a:endParaRPr lang="en-US" dirty="0"/>
          </a:p>
        </p:txBody>
      </p:sp>
      <p:pic>
        <p:nvPicPr>
          <p:cNvPr id="1028" name="Picture 4" descr="http://th05.deviantart.net/fs71/PRE/i/2013/136/1/3/zentangle_pattern_quilt_2_by_thelonelymaiden-d65iutb.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1149" y="1518466"/>
            <a:ext cx="7161092" cy="55331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http://artfulexplorationsinnature.files.wordpress.com/2012/05/dscn1594.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1937" y="333838"/>
            <a:ext cx="4642613" cy="618352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3931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5186" y="2852952"/>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http://images.fineartamerica.com/images-medium-large/tangled-cat-dianne-ferrer.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34646"/>
            <a:ext cx="4448175" cy="59245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4" name="Picture 6" descr="http://raile.typepad.com/.a/6a00d834516e0669e20133f31b8afd970b-320wi"/>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03633" y="1510509"/>
            <a:ext cx="4488367" cy="51335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http://curkovicartunits.pbworks.com/f/zentangle1.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7978" y="1503723"/>
            <a:ext cx="3577105" cy="51395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6466395" y="218990"/>
            <a:ext cx="2711976" cy="769441"/>
          </a:xfrm>
          <a:prstGeom prst="rect">
            <a:avLst/>
          </a:prstGeom>
          <a:noFill/>
        </p:spPr>
        <p:txBody>
          <a:bodyPr wrap="none" rtlCol="0">
            <a:spAutoFit/>
          </a:bodyPr>
          <a:lstStyle/>
          <a:p>
            <a:r>
              <a:rPr lang="en-US" sz="4400" b="1" dirty="0" smtClean="0"/>
              <a:t>CONTRAST</a:t>
            </a:r>
            <a:endParaRPr lang="en-US" sz="4400" b="1" dirty="0"/>
          </a:p>
        </p:txBody>
      </p:sp>
      <p:sp>
        <p:nvSpPr>
          <p:cNvPr id="8" name="TextBox 7"/>
          <p:cNvSpPr txBox="1"/>
          <p:nvPr/>
        </p:nvSpPr>
        <p:spPr>
          <a:xfrm>
            <a:off x="4802355" y="934352"/>
            <a:ext cx="6673622" cy="461665"/>
          </a:xfrm>
          <a:prstGeom prst="rect">
            <a:avLst/>
          </a:prstGeom>
          <a:noFill/>
        </p:spPr>
        <p:txBody>
          <a:bodyPr wrap="none" rtlCol="0">
            <a:spAutoFit/>
          </a:bodyPr>
          <a:lstStyle/>
          <a:p>
            <a:r>
              <a:rPr lang="en-US" sz="2400" dirty="0" smtClean="0"/>
              <a:t>The difference between light and dark in an artwork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788164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HORROR VACUI</a:t>
            </a:r>
            <a:endParaRPr lang="en-US" b="1" dirty="0"/>
          </a:p>
        </p:txBody>
      </p:sp>
      <p:pic>
        <p:nvPicPr>
          <p:cNvPr id="3074" name="Picture 2" descr="http://media-cache-ak0.pinimg.com/736x/d4/08/b6/d408b68c9da78f2b72be2e5c75f118eb.jpg"/>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06175" y="1825625"/>
            <a:ext cx="6379650" cy="43513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3328076" y="1299334"/>
            <a:ext cx="5459397" cy="461665"/>
          </a:xfrm>
          <a:prstGeom prst="rect">
            <a:avLst/>
          </a:prstGeom>
          <a:noFill/>
        </p:spPr>
        <p:txBody>
          <a:bodyPr wrap="none" rtlCol="0">
            <a:spAutoFit/>
          </a:bodyPr>
          <a:lstStyle/>
          <a:p>
            <a:r>
              <a:rPr lang="en-US" sz="2400" dirty="0" smtClean="0"/>
              <a:t>The absence of empty space in an artwork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370375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00" name="Picture 4" descr="http://4.bp.blogspot.com/--Vv5HJRhmi4/T561dkYSYGI/AAAAAAAABBQ/E5IVgwHjMr8/s1600/237_Zentangle+Star.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97636" y="310810"/>
            <a:ext cx="6553200" cy="59245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2" name="Picture 6" descr="http://greeley.mykansaslibrary.org/wp-content/uploads/2013/02/zentangle-2.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021948"/>
            <a:ext cx="6099109" cy="487615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7557092"/>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fc00.deviantart.net/fs71/i/2010/344/e/5/horror_vacui_by_greendayfreak007-d34le5n.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6764" y="148710"/>
            <a:ext cx="9003301" cy="65651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72" name="Picture 4" descr="http://jtwaldman.com/wp-content/uploads/2012/04/horrorvacui.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7514962" y="2280334"/>
            <a:ext cx="6277846" cy="23018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905173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booooooom.com/wp-content/uploads/2010/12/horrorvacui_erosie.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575" y="171664"/>
            <a:ext cx="4762500" cy="35623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196" name="Picture 4" descr="https://c1.staticflickr.com/5/4097/4881541217_df2a76b6c8.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575" y="3868952"/>
            <a:ext cx="4762500" cy="19335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198" name="Picture 6" descr="http://fc04.deviantart.net/fs70/i/2009/344/7/7/Horror_Vaqui_by_datzkale.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22991" y="171664"/>
            <a:ext cx="3928931" cy="563086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200" name="Picture 8" descr="http://www.ericaschaub.com/thumbs/th_art2.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80807" y="171664"/>
            <a:ext cx="2381250" cy="23812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202" name="Picture 10" descr="http://katiehoffman.files.wordpress.com/2008/04/django.jpg"/>
          <p:cNvPicPr>
            <a:picLocks noGrp="1" noChangeAspect="1" noChangeArrowheads="1"/>
          </p:cNvPicPr>
          <p:nvPr>
            <p:ph idx="1"/>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33108" y="2661679"/>
            <a:ext cx="2528949" cy="32742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TextBox 7"/>
          <p:cNvSpPr txBox="1"/>
          <p:nvPr/>
        </p:nvSpPr>
        <p:spPr>
          <a:xfrm>
            <a:off x="788229" y="5912699"/>
            <a:ext cx="3313728" cy="769441"/>
          </a:xfrm>
          <a:prstGeom prst="rect">
            <a:avLst/>
          </a:prstGeom>
          <a:noFill/>
        </p:spPr>
        <p:txBody>
          <a:bodyPr wrap="none" rtlCol="0">
            <a:spAutoFit/>
          </a:bodyPr>
          <a:lstStyle/>
          <a:p>
            <a:r>
              <a:rPr lang="en-US" sz="4400" b="1" dirty="0" smtClean="0"/>
              <a:t>FOCAL POINT</a:t>
            </a:r>
            <a:endParaRPr lang="en-US" sz="4400" b="1" dirty="0"/>
          </a:p>
        </p:txBody>
      </p:sp>
      <p:sp>
        <p:nvSpPr>
          <p:cNvPr id="9" name="TextBox 8"/>
          <p:cNvSpPr txBox="1"/>
          <p:nvPr/>
        </p:nvSpPr>
        <p:spPr>
          <a:xfrm>
            <a:off x="4203886" y="6146286"/>
            <a:ext cx="4791847" cy="461665"/>
          </a:xfrm>
          <a:prstGeom prst="rect">
            <a:avLst/>
          </a:prstGeom>
          <a:noFill/>
        </p:spPr>
        <p:txBody>
          <a:bodyPr wrap="none" rtlCol="0">
            <a:spAutoFit/>
          </a:bodyPr>
          <a:lstStyle/>
          <a:p>
            <a:r>
              <a:rPr lang="en-US" sz="2400" dirty="0" smtClean="0"/>
              <a:t>The main area of interest in a picture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30029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COMPLEX PATTERN</a:t>
            </a:r>
            <a:endParaRPr lang="en-US" b="1" dirty="0"/>
          </a:p>
        </p:txBody>
      </p:sp>
      <p:pic>
        <p:nvPicPr>
          <p:cNvPr id="5122" name="Picture 2" descr="http://4.bp.blogspot.com/_HV-l9GQE074/TJNbm1BLKKI/AAAAAAAACIg/O1pkwI3lFNk/s1600/zentangle+mandala+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01060" y="1315057"/>
            <a:ext cx="5542943" cy="55429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2817189" y="861356"/>
            <a:ext cx="6651280" cy="461665"/>
          </a:xfrm>
          <a:prstGeom prst="rect">
            <a:avLst/>
          </a:prstGeom>
          <a:noFill/>
        </p:spPr>
        <p:txBody>
          <a:bodyPr wrap="none" rtlCol="0">
            <a:spAutoFit/>
          </a:bodyPr>
          <a:lstStyle/>
          <a:p>
            <a:r>
              <a:rPr lang="en-US" sz="2400" dirty="0" smtClean="0"/>
              <a:t>The clear repetition of 3 or more elements in a </a:t>
            </a:r>
            <a:r>
              <a:rPr lang="en-US" sz="2400" dirty="0" smtClean="0"/>
              <a:t>unit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33396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VALUE SCALE</a:t>
            </a:r>
            <a:endParaRPr lang="en-US" b="1" dirty="0"/>
          </a:p>
        </p:txBody>
      </p:sp>
      <p:pic>
        <p:nvPicPr>
          <p:cNvPr id="6146" name="Picture 2" descr="http://www.wall321.com/thumbnails/detail/20120307/opticaldesktop%20optical%20illusion%20desktops%20just%20made%20this%20now%20stole%20the%201680x1050%20wallpaper_www.wall321.com_8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6764" y="1690688"/>
            <a:ext cx="7620000"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150" name="Picture 6" descr="http://t0.gstatic.com/images?q=tbn:ANd9GcQnzWAV-oFmEu7cA-_cMRK7mtT4ol-xwDgVoolqsHpOR_TCokejew"/>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61521" y="1825625"/>
            <a:ext cx="3518586" cy="422230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extBox 5"/>
          <p:cNvSpPr txBox="1"/>
          <p:nvPr/>
        </p:nvSpPr>
        <p:spPr>
          <a:xfrm>
            <a:off x="3605416" y="1065745"/>
            <a:ext cx="4929655" cy="461665"/>
          </a:xfrm>
          <a:prstGeom prst="rect">
            <a:avLst/>
          </a:prstGeom>
          <a:noFill/>
        </p:spPr>
        <p:txBody>
          <a:bodyPr wrap="none" rtlCol="0">
            <a:spAutoFit/>
          </a:bodyPr>
          <a:lstStyle/>
          <a:p>
            <a:r>
              <a:rPr lang="en-US" sz="2400" dirty="0" smtClean="0"/>
              <a:t>The scale of light to dark mark making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7490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2701</TotalTime>
  <Words>207</Words>
  <Application>Microsoft Macintosh PowerPoint</Application>
  <PresentationFormat>Custom</PresentationFormat>
  <Paragraphs>30</Paragraphs>
  <Slides>19</Slides>
  <Notes>3</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ZENTANGLES</vt:lpstr>
      <vt:lpstr>A design made from many patterns fitting in and filling a space </vt:lpstr>
      <vt:lpstr>Slide 3</vt:lpstr>
      <vt:lpstr>HORROR VACUI</vt:lpstr>
      <vt:lpstr>Slide 5</vt:lpstr>
      <vt:lpstr>Slide 6</vt:lpstr>
      <vt:lpstr>Slide 7</vt:lpstr>
      <vt:lpstr>COMPLEX PATTERN</vt:lpstr>
      <vt:lpstr>VALUE SCALE</vt:lpstr>
      <vt:lpstr>Hatching &amp; Cross Hatching</vt:lpstr>
      <vt:lpstr>STRING</vt:lpstr>
      <vt:lpstr>Slide 12</vt:lpstr>
      <vt:lpstr>Slide 13</vt:lpstr>
      <vt:lpstr>Slide 14</vt:lpstr>
      <vt:lpstr>Slide 15</vt:lpstr>
      <vt:lpstr>EXAMPLES</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ZENTANGLES</dc:title>
  <dc:creator>profilesetup</dc:creator>
  <cp:lastModifiedBy>vjhkf dfgh</cp:lastModifiedBy>
  <cp:revision>11</cp:revision>
  <dcterms:created xsi:type="dcterms:W3CDTF">2015-08-16T02:35:31Z</dcterms:created>
  <dcterms:modified xsi:type="dcterms:W3CDTF">2015-08-17T23:24:33Z</dcterms:modified>
</cp:coreProperties>
</file>